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114"/>
  </p:notesMasterIdLst>
  <p:sldIdLst>
    <p:sldId id="278" r:id="rId2"/>
    <p:sldId id="277" r:id="rId3"/>
    <p:sldId id="256" r:id="rId4"/>
    <p:sldId id="279" r:id="rId5"/>
    <p:sldId id="276" r:id="rId6"/>
    <p:sldId id="337" r:id="rId7"/>
    <p:sldId id="338" r:id="rId8"/>
    <p:sldId id="339" r:id="rId9"/>
    <p:sldId id="340" r:id="rId10"/>
    <p:sldId id="341" r:id="rId11"/>
    <p:sldId id="270" r:id="rId12"/>
    <p:sldId id="342" r:id="rId13"/>
    <p:sldId id="343" r:id="rId14"/>
    <p:sldId id="376" r:id="rId15"/>
    <p:sldId id="356" r:id="rId16"/>
    <p:sldId id="357" r:id="rId17"/>
    <p:sldId id="358" r:id="rId18"/>
    <p:sldId id="359" r:id="rId19"/>
    <p:sldId id="360" r:id="rId20"/>
    <p:sldId id="361" r:id="rId21"/>
    <p:sldId id="362" r:id="rId22"/>
    <p:sldId id="363" r:id="rId23"/>
    <p:sldId id="364" r:id="rId24"/>
    <p:sldId id="365" r:id="rId25"/>
    <p:sldId id="366" r:id="rId26"/>
    <p:sldId id="367" r:id="rId27"/>
    <p:sldId id="368" r:id="rId28"/>
    <p:sldId id="369" r:id="rId29"/>
    <p:sldId id="370" r:id="rId30"/>
    <p:sldId id="371" r:id="rId31"/>
    <p:sldId id="372" r:id="rId32"/>
    <p:sldId id="373" r:id="rId33"/>
    <p:sldId id="275" r:id="rId34"/>
    <p:sldId id="374" r:id="rId35"/>
    <p:sldId id="377"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78"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79" r:id="rId84"/>
    <p:sldId id="344" r:id="rId85"/>
    <p:sldId id="345" r:id="rId86"/>
    <p:sldId id="346" r:id="rId87"/>
    <p:sldId id="347" r:id="rId88"/>
    <p:sldId id="348" r:id="rId89"/>
    <p:sldId id="349" r:id="rId90"/>
    <p:sldId id="350" r:id="rId91"/>
    <p:sldId id="351" r:id="rId92"/>
    <p:sldId id="352" r:id="rId93"/>
    <p:sldId id="353" r:id="rId94"/>
    <p:sldId id="354" r:id="rId95"/>
    <p:sldId id="380" r:id="rId96"/>
    <p:sldId id="257" r:id="rId97"/>
    <p:sldId id="258" r:id="rId98"/>
    <p:sldId id="259" r:id="rId99"/>
    <p:sldId id="260" r:id="rId100"/>
    <p:sldId id="261" r:id="rId101"/>
    <p:sldId id="263" r:id="rId102"/>
    <p:sldId id="264" r:id="rId103"/>
    <p:sldId id="265" r:id="rId104"/>
    <p:sldId id="266" r:id="rId105"/>
    <p:sldId id="267" r:id="rId106"/>
    <p:sldId id="269" r:id="rId107"/>
    <p:sldId id="268" r:id="rId108"/>
    <p:sldId id="381" r:id="rId109"/>
    <p:sldId id="382" r:id="rId110"/>
    <p:sldId id="274" r:id="rId111"/>
    <p:sldId id="271" r:id="rId112"/>
    <p:sldId id="375" r:id="rId113"/>
  </p:sldIdLst>
  <p:sldSz cx="9144000" cy="5143500" type="screen16x9"/>
  <p:notesSz cx="6858000" cy="9144000"/>
  <p:embeddedFontLst>
    <p:embeddedFont>
      <p:font typeface="Aptos" panose="020B0004020202020204" pitchFamily="34" charset="0"/>
      <p:regular r:id="rId115"/>
      <p:bold r:id="rId116"/>
      <p:italic r:id="rId117"/>
      <p:boldItalic r:id="rId118"/>
    </p:embeddedFont>
    <p:embeddedFont>
      <p:font typeface="Calibri" panose="020F0502020204030204" pitchFamily="34" charset="0"/>
      <p:regular r:id="rId119"/>
      <p:bold r:id="rId120"/>
      <p:italic r:id="rId121"/>
      <p:boldItalic r:id="rId122"/>
    </p:embeddedFont>
    <p:embeddedFont>
      <p:font typeface="Cambria Math" panose="02040503050406030204" pitchFamily="18" charset="0"/>
      <p:regular r:id="rId123"/>
    </p:embeddedFont>
    <p:embeddedFont>
      <p:font typeface="Roboto" panose="02000000000000000000" pitchFamily="2" charset="0"/>
      <p:regular r:id="rId124"/>
      <p:bold r:id="rId125"/>
      <p:italic r:id="rId126"/>
      <p:boldItalic r:id="rId1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5CE0672-949C-4B2A-B50C-703389FE7973}">
  <a:tblStyle styleId="{15CE0672-949C-4B2A-B50C-703389FE797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E269D7D-5569-4BEF-BAF1-6E91A84065F0}"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50" d="100"/>
          <a:sy n="150" d="100"/>
        </p:scale>
        <p:origin x="-18" y="-23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3.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9.fntdata"/><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font" Target="fonts/font4.fntdata"/><Relationship Id="rId126"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font" Target="fonts/font2.fntdata"/><Relationship Id="rId124" Type="http://schemas.openxmlformats.org/officeDocument/2006/relationships/font" Target="fonts/font10.fntdata"/><Relationship Id="rId12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notesMaster" Target="notesMasters/notesMaster1.xml"/><Relationship Id="rId119" Type="http://schemas.openxmlformats.org/officeDocument/2006/relationships/font" Target="fonts/font5.fntdata"/><Relationship Id="rId12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8.fntdata"/><Relationship Id="rId13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6.fntdata"/><Relationship Id="rId125"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font" Target="fonts/font1.fntdata"/><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c1e267f45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c1e267f45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c1e267f45f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c1e267f45f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c1e267f45f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c1e267f45f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c1e267f45f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c1e267f45f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c1e267f45f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c1e267f45f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c1e267f45f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2c1e267f45f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c1e267f45f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c1e267f45f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c1e267f45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c1e267f45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c1e267f45f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2c1e267f45f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c1e267f45f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2c1e267f45f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c1e267f45f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2c1e267f45f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c1e267f45f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c1e267f45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c1e267f45f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c1e267f45f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c0ec71aa29_5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2c0ec71aa29_5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2c08cd4bdc8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2c08cd4bdc8_2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2c08cd4bdc8_2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2c08cd4bdc8_2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2c08cd4bdc8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2c08cd4bdc8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c08cd4bdc8_2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2c08cd4bdc8_2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c08cd4bdc8_2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2c08cd4bdc8_2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2c08cd4bdc8_2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2c08cd4bdc8_2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2c08cd4bdc8_2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2c08cd4bdc8_2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2c08cd4bdc8_2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2c08cd4bdc8_2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c1e267f45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c1e267f45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2c08cd4bdc8_2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2c08cd4bdc8_2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2c08cd4bdc8_2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2c08cd4bdc8_2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2c08cd4bdc8_2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2c08cd4bdc8_2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2c08cd4bdc8_2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2c08cd4bdc8_2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c08cd4bdc8_2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c08cd4bdc8_2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2c0ec71aa29_3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2c0ec71aa29_3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2c0ec71aa29_3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2c0ec71aa29_3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2c0ec71aa29_3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c0ec71aa29_3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2c0ec71aa29_3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2c0ec71aa29_3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2c0ec71aa29_3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2c0ec71aa29_3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c1e267f45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c1e267f45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2c08cd4bdc8_2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2c08cd4bdc8_2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2c08cd4bdc8_2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2c08cd4bdc8_2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bf93d3149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2bf93d3149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2bf93d3149c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2bf93d3149c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2bf93d3149c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2bf93d3149c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2bf93d3149c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2bf93d3149c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2bf93d3149c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2bf93d3149c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2bf93d3149c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2bf93d3149c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2bf93d3149c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2bf93d3149c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bf93d3149c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bf93d3149c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c1e267f45f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c1e267f45f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2bf93d3149c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2bf93d3149c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2bf93d3149c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2bf93d3149c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2bf93d3149c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2bf93d3149c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2bf93d3149c_1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2bf93d3149c_1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2bf93d3149c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2bf93d3149c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2bf93d3149c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2bf93d3149c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2bf9d1c6d4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2bf9d1c6d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2bf93d3149c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2bf93d3149c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2bf93d3149c_1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2bf93d3149c_1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2bf93d3149c_1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2bf93d3149c_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c1e267f45f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c1e267f45f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2bf93d3149c_1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2bf93d3149c_1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2bf93d3149c_1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2bf93d3149c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2bf93d3149c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2bf93d3149c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2bf93d3149c_1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2bf93d3149c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2bf93d3149c_1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2bf93d3149c_1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2bf93d3149c_1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2bf93d3149c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2bf93d3149c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2bf93d3149c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9DB1A49-04D5-4377-A37A-D9B14669D9AF}" type="slidenum">
              <a:rPr lang="en-US" smtClean="0"/>
              <a:pPr/>
              <a:t>85</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9DB1A49-04D5-4377-A37A-D9B14669D9AF}" type="slidenum">
              <a:rPr lang="en-US" smtClean="0"/>
              <a:pPr/>
              <a:t>88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c1e267f45f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c1e267f45f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c1e267f45f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c1e267f45f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c1e267f45f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c1e267f45f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D7DB1-D874-01BB-C6EE-5DD8F6AB1BE5}"/>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E7178E4D-D623-55F1-6AF6-A2ECB90A619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650BAC74-C66C-B595-0450-052AB9FF36C5}"/>
              </a:ext>
            </a:extLst>
          </p:cNvPr>
          <p:cNvSpPr>
            <a:spLocks noGrp="1"/>
          </p:cNvSpPr>
          <p:nvPr>
            <p:ph type="dt" sz="half" idx="10"/>
          </p:nvPr>
        </p:nvSpPr>
        <p:spPr/>
        <p:txBody>
          <a:bodyPr/>
          <a:lstStyle/>
          <a:p>
            <a:endParaRPr lang="en-DE"/>
          </a:p>
        </p:txBody>
      </p:sp>
      <p:sp>
        <p:nvSpPr>
          <p:cNvPr id="5" name="Footer Placeholder 4">
            <a:extLst>
              <a:ext uri="{FF2B5EF4-FFF2-40B4-BE49-F238E27FC236}">
                <a16:creationId xmlns:a16="http://schemas.microsoft.com/office/drawing/2014/main" id="{7F418082-D7E7-8B73-C777-868B7F8C9D68}"/>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785CEC39-4A95-DE35-3A02-1349A352A498}"/>
              </a:ext>
            </a:extLst>
          </p:cNvPr>
          <p:cNvSpPr>
            <a:spLocks noGrp="1"/>
          </p:cNvSpPr>
          <p:nvPr>
            <p:ph type="sldNum" sz="quarter" idx="12"/>
          </p:nvPr>
        </p:nvSpPr>
        <p:spPr/>
        <p:txBody>
          <a:bodyPr/>
          <a:lstStyle/>
          <a:p>
            <a:fld id="{06FBF565-AFA2-5840-9CEB-BFFA1DFB8F4B}" type="slidenum">
              <a:rPr lang="en-DE" smtClean="0"/>
              <a:t>‹#›</a:t>
            </a:fld>
            <a:endParaRPr lang="en-DE"/>
          </a:p>
        </p:txBody>
      </p:sp>
    </p:spTree>
    <p:extLst>
      <p:ext uri="{BB962C8B-B14F-4D97-AF65-F5344CB8AC3E}">
        <p14:creationId xmlns:p14="http://schemas.microsoft.com/office/powerpoint/2010/main" val="1680377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83"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0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2.xml"/><Relationship Id="rId4" Type="http://schemas.openxmlformats.org/officeDocument/2006/relationships/image" Target="../media/image123.png"/></Relationships>
</file>

<file path=ppt/slides/_rels/slide102.xml.rels><?xml version="1.0" encoding="UTF-8" standalone="yes"?>
<Relationships xmlns="http://schemas.openxmlformats.org/package/2006/relationships"><Relationship Id="rId3" Type="http://schemas.openxmlformats.org/officeDocument/2006/relationships/image" Target="../media/image125.svg"/><Relationship Id="rId2" Type="http://schemas.openxmlformats.org/officeDocument/2006/relationships/image" Target="../media/image124.png"/><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2.xml"/><Relationship Id="rId5" Type="http://schemas.openxmlformats.org/officeDocument/2006/relationships/image" Target="../media/image134.png"/><Relationship Id="rId4" Type="http://schemas.openxmlformats.org/officeDocument/2006/relationships/image" Target="../media/image133.png"/></Relationships>
</file>

<file path=ppt/slides/_rels/slide10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5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98.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102.png"/></Relationships>
</file>

<file path=ppt/slides/_rels/slide8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10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notesSlide" Target="../notesSlides/notesSlide68.xml"/><Relationship Id="rId1" Type="http://schemas.openxmlformats.org/officeDocument/2006/relationships/slideLayout" Target="../slideLayouts/slideLayout12.xml"/><Relationship Id="rId4" Type="http://schemas.openxmlformats.org/officeDocument/2006/relationships/image" Target="../media/image108.emf"/></Relationships>
</file>

<file path=ppt/slides/_rels/slide8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image" Target="../media/image112.emf"/><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6BEB0-EDC7-1A88-C08A-6FD40244A5A5}"/>
              </a:ext>
            </a:extLst>
          </p:cNvPr>
          <p:cNvSpPr>
            <a:spLocks noGrp="1"/>
          </p:cNvSpPr>
          <p:nvPr>
            <p:ph type="ctrTitle"/>
          </p:nvPr>
        </p:nvSpPr>
        <p:spPr>
          <a:xfrm>
            <a:off x="1481324" y="870704"/>
            <a:ext cx="5721429" cy="1001792"/>
          </a:xfrm>
        </p:spPr>
        <p:txBody>
          <a:bodyPr>
            <a:noAutofit/>
          </a:bodyPr>
          <a:lstStyle/>
          <a:p>
            <a:r>
              <a:rPr lang="en-GB" sz="4000" dirty="0"/>
              <a:t>Cart Pendulum Control</a:t>
            </a:r>
            <a:endParaRPr lang="en-DE" sz="4000" dirty="0"/>
          </a:p>
        </p:txBody>
      </p:sp>
      <p:sp>
        <p:nvSpPr>
          <p:cNvPr id="3" name="Subtitle 2">
            <a:extLst>
              <a:ext uri="{FF2B5EF4-FFF2-40B4-BE49-F238E27FC236}">
                <a16:creationId xmlns:a16="http://schemas.microsoft.com/office/drawing/2014/main" id="{28FB85E0-A781-95E3-512C-E8A2D4BC732B}"/>
              </a:ext>
            </a:extLst>
          </p:cNvPr>
          <p:cNvSpPr>
            <a:spLocks noGrp="1"/>
          </p:cNvSpPr>
          <p:nvPr>
            <p:ph type="subTitle" idx="1"/>
          </p:nvPr>
        </p:nvSpPr>
        <p:spPr>
          <a:xfrm>
            <a:off x="3101340" y="1872496"/>
            <a:ext cx="2941320" cy="1741171"/>
          </a:xfrm>
        </p:spPr>
        <p:txBody>
          <a:bodyPr>
            <a:noAutofit/>
          </a:bodyPr>
          <a:lstStyle/>
          <a:p>
            <a:pPr>
              <a:lnSpc>
                <a:spcPct val="120000"/>
              </a:lnSpc>
            </a:pPr>
            <a:r>
              <a:rPr lang="en-GB" sz="1350" i="1" dirty="0">
                <a:solidFill>
                  <a:schemeClr val="tx1"/>
                </a:solidFill>
                <a:latin typeface="Calibri" panose="020F0502020204030204" pitchFamily="34" charset="0"/>
                <a:ea typeface="Calibri" panose="020F0502020204030204" pitchFamily="34" charset="0"/>
                <a:cs typeface="Calibri" panose="020F0502020204030204" pitchFamily="34" charset="0"/>
              </a:rPr>
              <a:t>Presented by</a:t>
            </a:r>
          </a:p>
          <a:p>
            <a:pPr>
              <a:lnSpc>
                <a:spcPct val="120000"/>
              </a:lnSpc>
            </a:pPr>
            <a:r>
              <a:rPr lang="en-GB" sz="1350" dirty="0" err="1">
                <a:solidFill>
                  <a:schemeClr val="tx1"/>
                </a:solidFill>
                <a:latin typeface="Calibri" panose="020F0502020204030204" pitchFamily="34" charset="0"/>
                <a:ea typeface="Calibri" panose="020F0502020204030204" pitchFamily="34" charset="0"/>
                <a:cs typeface="Calibri" panose="020F0502020204030204" pitchFamily="34" charset="0"/>
              </a:rPr>
              <a:t>Ishabahen</a:t>
            </a:r>
            <a:r>
              <a:rPr lang="en-GB" sz="1350" dirty="0">
                <a:solidFill>
                  <a:schemeClr val="tx1"/>
                </a:solidFill>
                <a:latin typeface="Calibri" panose="020F0502020204030204" pitchFamily="34" charset="0"/>
                <a:ea typeface="Calibri" panose="020F0502020204030204" pitchFamily="34" charset="0"/>
                <a:cs typeface="Calibri" panose="020F0502020204030204" pitchFamily="34" charset="0"/>
              </a:rPr>
              <a:t> Polara </a:t>
            </a:r>
            <a:r>
              <a:rPr lang="en-US" sz="1350" dirty="0">
                <a:solidFill>
                  <a:schemeClr val="tx1"/>
                </a:solidFill>
                <a:latin typeface="Calibri" panose="020F0502020204030204" pitchFamily="34" charset="0"/>
                <a:ea typeface="Calibri" panose="020F0502020204030204" pitchFamily="34" charset="0"/>
                <a:cs typeface="Calibri" panose="020F0502020204030204" pitchFamily="34" charset="0"/>
              </a:rPr>
              <a:t>(</a:t>
            </a:r>
            <a:r>
              <a:rPr lang="en-GB" sz="1350" dirty="0">
                <a:solidFill>
                  <a:schemeClr val="tx1"/>
                </a:solidFill>
                <a:latin typeface="Calibri" panose="020F0502020204030204" pitchFamily="34" charset="0"/>
                <a:ea typeface="Calibri" panose="020F0502020204030204" pitchFamily="34" charset="0"/>
                <a:cs typeface="Calibri" panose="020F0502020204030204" pitchFamily="34" charset="0"/>
              </a:rPr>
              <a:t>40273</a:t>
            </a:r>
            <a:r>
              <a:rPr lang="en-US" sz="1350" dirty="0">
                <a:solidFill>
                  <a:schemeClr val="tx1"/>
                </a:solidFill>
                <a:latin typeface="Calibri" panose="020F0502020204030204" pitchFamily="34" charset="0"/>
                <a:ea typeface="Calibri" panose="020F0502020204030204" pitchFamily="34" charset="0"/>
                <a:cs typeface="Calibri" panose="020F0502020204030204" pitchFamily="34" charset="0"/>
              </a:rPr>
              <a:t>) </a:t>
            </a:r>
          </a:p>
          <a:p>
            <a:pPr>
              <a:lnSpc>
                <a:spcPct val="120000"/>
              </a:lnSpc>
            </a:pPr>
            <a:r>
              <a:rPr lang="en-GB" sz="1350" dirty="0">
                <a:solidFill>
                  <a:schemeClr val="tx1"/>
                </a:solidFill>
                <a:latin typeface="Calibri" panose="020F0502020204030204" pitchFamily="34" charset="0"/>
                <a:ea typeface="Calibri" panose="020F0502020204030204" pitchFamily="34" charset="0"/>
                <a:cs typeface="Calibri" panose="020F0502020204030204" pitchFamily="34" charset="0"/>
              </a:rPr>
              <a:t>Ritik </a:t>
            </a:r>
            <a:r>
              <a:rPr lang="en-GB" sz="1350" dirty="0" err="1">
                <a:solidFill>
                  <a:schemeClr val="tx1"/>
                </a:solidFill>
                <a:latin typeface="Calibri" panose="020F0502020204030204" pitchFamily="34" charset="0"/>
                <a:ea typeface="Calibri" panose="020F0502020204030204" pitchFamily="34" charset="0"/>
                <a:cs typeface="Calibri" panose="020F0502020204030204" pitchFamily="34" charset="0"/>
              </a:rPr>
              <a:t>Mungalpara</a:t>
            </a:r>
            <a:r>
              <a:rPr lang="en-US" sz="1350" dirty="0">
                <a:solidFill>
                  <a:schemeClr val="tx1"/>
                </a:solidFill>
                <a:latin typeface="Calibri" panose="020F0502020204030204" pitchFamily="34" charset="0"/>
                <a:ea typeface="Calibri" panose="020F0502020204030204" pitchFamily="34" charset="0"/>
                <a:cs typeface="Calibri" panose="020F0502020204030204" pitchFamily="34" charset="0"/>
              </a:rPr>
              <a:t> (40274)</a:t>
            </a:r>
            <a:endParaRPr lang="en-DE" sz="1350" dirty="0">
              <a:solidFill>
                <a:schemeClr val="tx1"/>
              </a:solidFill>
              <a:latin typeface="Calibri" panose="020F0502020204030204" pitchFamily="34" charset="0"/>
              <a:ea typeface="Calibri" panose="020F0502020204030204" pitchFamily="34" charset="0"/>
              <a:cs typeface="Shruti" panose="020B0502040204020203" pitchFamily="34" charset="0"/>
            </a:endParaRPr>
          </a:p>
          <a:p>
            <a:pPr>
              <a:lnSpc>
                <a:spcPct val="120000"/>
              </a:lnSpc>
            </a:pPr>
            <a:r>
              <a:rPr lang="en-GB" sz="1350" dirty="0" err="1">
                <a:solidFill>
                  <a:schemeClr val="tx1"/>
                </a:solidFill>
                <a:latin typeface="Calibri" panose="020F0502020204030204" pitchFamily="34" charset="0"/>
                <a:ea typeface="Calibri" panose="020F0502020204030204" pitchFamily="34" charset="0"/>
                <a:cs typeface="Calibri" panose="020F0502020204030204" pitchFamily="34" charset="0"/>
              </a:rPr>
              <a:t>Rutik</a:t>
            </a:r>
            <a:r>
              <a:rPr lang="en-GB" sz="135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1350" dirty="0" err="1">
                <a:solidFill>
                  <a:schemeClr val="tx1"/>
                </a:solidFill>
                <a:latin typeface="Calibri" panose="020F0502020204030204" pitchFamily="34" charset="0"/>
                <a:ea typeface="Calibri" panose="020F0502020204030204" pitchFamily="34" charset="0"/>
                <a:cs typeface="Calibri" panose="020F0502020204030204" pitchFamily="34" charset="0"/>
              </a:rPr>
              <a:t>Lunagariya</a:t>
            </a:r>
            <a:r>
              <a:rPr lang="en-US" sz="1350" spc="-8" dirty="0">
                <a:solidFill>
                  <a:schemeClr val="tx1"/>
                </a:solidFill>
                <a:latin typeface="Calibri" panose="020F0502020204030204" pitchFamily="34" charset="0"/>
                <a:ea typeface="Calibri" panose="020F0502020204030204" pitchFamily="34" charset="0"/>
                <a:cs typeface="Calibri" panose="020F0502020204030204" pitchFamily="34" charset="0"/>
              </a:rPr>
              <a:t> (40245)</a:t>
            </a:r>
            <a:endParaRPr lang="en-DE" sz="1350" dirty="0">
              <a:solidFill>
                <a:schemeClr val="tx1"/>
              </a:solidFill>
              <a:latin typeface="Calibri" panose="020F0502020204030204" pitchFamily="34" charset="0"/>
              <a:ea typeface="Calibri" panose="020F0502020204030204" pitchFamily="34" charset="0"/>
              <a:cs typeface="Shruti" panose="020B0502040204020203" pitchFamily="34" charset="0"/>
            </a:endParaRPr>
          </a:p>
          <a:p>
            <a:pPr>
              <a:lnSpc>
                <a:spcPct val="120000"/>
              </a:lnSpc>
            </a:pPr>
            <a:r>
              <a:rPr lang="en-GB" sz="1350" dirty="0">
                <a:solidFill>
                  <a:schemeClr val="tx1"/>
                </a:solidFill>
                <a:latin typeface="Calibri" panose="020F0502020204030204" pitchFamily="34" charset="0"/>
                <a:ea typeface="Calibri" panose="020F0502020204030204" pitchFamily="34" charset="0"/>
                <a:cs typeface="Calibri" panose="020F0502020204030204" pitchFamily="34" charset="0"/>
              </a:rPr>
              <a:t>Bansi Thummar </a:t>
            </a:r>
            <a:r>
              <a:rPr lang="en-US" sz="1350" dirty="0">
                <a:solidFill>
                  <a:schemeClr val="tx1"/>
                </a:solidFill>
                <a:latin typeface="Calibri" panose="020F0502020204030204" pitchFamily="34" charset="0"/>
                <a:ea typeface="Calibri" panose="020F0502020204030204" pitchFamily="34" charset="0"/>
                <a:cs typeface="Calibri" panose="020F0502020204030204" pitchFamily="34" charset="0"/>
              </a:rPr>
              <a:t>(40267)</a:t>
            </a:r>
            <a:endParaRPr lang="en-GB" sz="1350" dirty="0">
              <a:solidFill>
                <a:schemeClr val="tx1"/>
              </a:solidFill>
              <a:latin typeface="Calibri" panose="020F0502020204030204" pitchFamily="34" charset="0"/>
              <a:ea typeface="Calibri" panose="020F0502020204030204" pitchFamily="34" charset="0"/>
              <a:cs typeface="Shruti" panose="020B0502040204020203" pitchFamily="34" charset="0"/>
            </a:endParaRPr>
          </a:p>
          <a:p>
            <a:pPr>
              <a:lnSpc>
                <a:spcPct val="120000"/>
              </a:lnSpc>
            </a:pPr>
            <a:r>
              <a:rPr lang="en-GB" sz="1350" dirty="0">
                <a:solidFill>
                  <a:schemeClr val="tx1"/>
                </a:solidFill>
                <a:latin typeface="Calibri" panose="020F0502020204030204" pitchFamily="34" charset="0"/>
                <a:ea typeface="Calibri" panose="020F0502020204030204" pitchFamily="34" charset="0"/>
                <a:cs typeface="Calibri" panose="020F0502020204030204" pitchFamily="34" charset="0"/>
              </a:rPr>
              <a:t>Parth </a:t>
            </a:r>
            <a:r>
              <a:rPr lang="en-GB" sz="1350" dirty="0" err="1">
                <a:solidFill>
                  <a:schemeClr val="tx1"/>
                </a:solidFill>
                <a:latin typeface="Calibri" panose="020F0502020204030204" pitchFamily="34" charset="0"/>
                <a:ea typeface="Calibri" panose="020F0502020204030204" pitchFamily="34" charset="0"/>
                <a:cs typeface="Calibri" panose="020F0502020204030204" pitchFamily="34" charset="0"/>
              </a:rPr>
              <a:t>Savaliya</a:t>
            </a:r>
            <a:r>
              <a:rPr lang="en-GB" sz="135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sz="1350" dirty="0">
                <a:solidFill>
                  <a:schemeClr val="tx1"/>
                </a:solidFill>
                <a:latin typeface="Calibri" panose="020F0502020204030204" pitchFamily="34" charset="0"/>
                <a:ea typeface="Calibri" panose="020F0502020204030204" pitchFamily="34" charset="0"/>
                <a:cs typeface="Calibri" panose="020F0502020204030204" pitchFamily="34" charset="0"/>
              </a:rPr>
              <a:t>(40278)</a:t>
            </a:r>
            <a:endParaRPr lang="en-DE" sz="1350" dirty="0">
              <a:solidFill>
                <a:schemeClr val="tx1"/>
              </a:solidFill>
              <a:latin typeface="Calibri" panose="020F0502020204030204" pitchFamily="34" charset="0"/>
              <a:ea typeface="Calibri" panose="020F0502020204030204" pitchFamily="34" charset="0"/>
              <a:cs typeface="Shruti" panose="020B0502040204020203" pitchFamily="34" charset="0"/>
            </a:endParaRPr>
          </a:p>
          <a:p>
            <a:pPr>
              <a:lnSpc>
                <a:spcPct val="120000"/>
              </a:lnSpc>
            </a:pPr>
            <a:r>
              <a:rPr lang="en-GB" sz="1350" spc="-41" dirty="0">
                <a:solidFill>
                  <a:schemeClr val="tx1"/>
                </a:solidFill>
                <a:latin typeface="Calibri" panose="020F0502020204030204" pitchFamily="34" charset="0"/>
                <a:ea typeface="Calibri" panose="020F0502020204030204" pitchFamily="34" charset="0"/>
                <a:cs typeface="Calibri" panose="020F0502020204030204" pitchFamily="34" charset="0"/>
              </a:rPr>
              <a:t>Hardik Dudhat </a:t>
            </a:r>
            <a:r>
              <a:rPr lang="en-US" sz="1350" dirty="0">
                <a:solidFill>
                  <a:schemeClr val="tx1"/>
                </a:solidFill>
                <a:latin typeface="Calibri" panose="020F0502020204030204" pitchFamily="34" charset="0"/>
                <a:ea typeface="Calibri" panose="020F0502020204030204" pitchFamily="34" charset="0"/>
                <a:cs typeface="Calibri" panose="020F0502020204030204" pitchFamily="34" charset="0"/>
              </a:rPr>
              <a:t>(40310)</a:t>
            </a:r>
            <a:endParaRPr lang="en-DE" sz="1350" dirty="0">
              <a:solidFill>
                <a:schemeClr val="tx1"/>
              </a:solidFill>
              <a:latin typeface="Calibri" panose="020F0502020204030204" pitchFamily="34" charset="0"/>
              <a:ea typeface="Calibri" panose="020F0502020204030204" pitchFamily="34" charset="0"/>
              <a:cs typeface="Shruti" panose="020B0502040204020203" pitchFamily="34" charset="0"/>
            </a:endParaRPr>
          </a:p>
          <a:p>
            <a:pPr>
              <a:lnSpc>
                <a:spcPct val="120000"/>
              </a:lnSpc>
            </a:pPr>
            <a:endParaRPr lang="en-DE" sz="1350" dirty="0">
              <a:solidFill>
                <a:schemeClr val="tx1"/>
              </a:solidFill>
              <a:latin typeface="Calibri" panose="020F0502020204030204" pitchFamily="34" charset="0"/>
              <a:ea typeface="Calibri" panose="020F0502020204030204" pitchFamily="34" charset="0"/>
              <a:cs typeface="Shruti" panose="020B0502040204020203" pitchFamily="34" charset="0"/>
            </a:endParaRPr>
          </a:p>
          <a:p>
            <a:pPr>
              <a:lnSpc>
                <a:spcPct val="120000"/>
              </a:lnSpc>
            </a:pPr>
            <a:endParaRPr lang="en-DE" sz="1500" dirty="0"/>
          </a:p>
        </p:txBody>
      </p:sp>
      <p:sp>
        <p:nvSpPr>
          <p:cNvPr id="4" name="Title 1">
            <a:extLst>
              <a:ext uri="{FF2B5EF4-FFF2-40B4-BE49-F238E27FC236}">
                <a16:creationId xmlns:a16="http://schemas.microsoft.com/office/drawing/2014/main" id="{002DEDC5-C248-664D-D2C9-98DC19226E24}"/>
              </a:ext>
            </a:extLst>
          </p:cNvPr>
          <p:cNvSpPr txBox="1">
            <a:spLocks/>
          </p:cNvSpPr>
          <p:nvPr/>
        </p:nvSpPr>
        <p:spPr>
          <a:xfrm>
            <a:off x="3230880" y="3751600"/>
            <a:ext cx="2682240" cy="1001792"/>
          </a:xfrm>
          <a:prstGeom prst="rect">
            <a:avLst/>
          </a:prstGeom>
        </p:spPr>
        <p:txBody>
          <a:bodyPr vert="horz" lIns="68580" tIns="34290" rIns="68580" bIns="3429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5000"/>
              </a:lnSpc>
            </a:pPr>
            <a:r>
              <a:rPr lang="en-US" sz="1350" i="1" dirty="0">
                <a:latin typeface="Calibri" panose="020F0502020204030204" pitchFamily="34" charset="0"/>
                <a:ea typeface="Calibri" panose="020F0502020204030204" pitchFamily="34" charset="0"/>
                <a:cs typeface="Calibri" panose="020F0502020204030204" pitchFamily="34" charset="0"/>
              </a:rPr>
              <a:t>Under the Guidance </a:t>
            </a:r>
            <a:r>
              <a:rPr lang="en-US" sz="1350" i="1" spc="-19" dirty="0">
                <a:latin typeface="Calibri" panose="020F0502020204030204" pitchFamily="34" charset="0"/>
                <a:ea typeface="Calibri" panose="020F0502020204030204" pitchFamily="34" charset="0"/>
                <a:cs typeface="Calibri" panose="020F0502020204030204" pitchFamily="34" charset="0"/>
              </a:rPr>
              <a:t>of</a:t>
            </a:r>
            <a:endParaRPr lang="en-DE" sz="1350" i="1" dirty="0">
              <a:latin typeface="Calibri" panose="020F0502020204030204" pitchFamily="34" charset="0"/>
              <a:ea typeface="Calibri" panose="020F0502020204030204" pitchFamily="34" charset="0"/>
              <a:cs typeface="Shruti" panose="020B0502040204020203" pitchFamily="34" charset="0"/>
            </a:endParaRPr>
          </a:p>
          <a:p>
            <a:pPr>
              <a:lnSpc>
                <a:spcPct val="115000"/>
              </a:lnSpc>
            </a:pPr>
            <a:r>
              <a:rPr lang="en-GB" sz="1350" b="1" dirty="0">
                <a:latin typeface="Calibri" panose="020F0502020204030204" pitchFamily="34" charset="0"/>
                <a:ea typeface="Calibri" panose="020F0502020204030204" pitchFamily="34" charset="0"/>
                <a:cs typeface="Calibri" panose="020F0502020204030204" pitchFamily="34" charset="0"/>
              </a:rPr>
              <a:t>Prof. Dr.-Ing. </a:t>
            </a:r>
            <a:r>
              <a:rPr lang="de-DE" sz="1350" b="1" dirty="0">
                <a:latin typeface="Calibri" panose="020F0502020204030204" pitchFamily="34" charset="0"/>
                <a:ea typeface="Calibri" panose="020F0502020204030204" pitchFamily="34" charset="0"/>
                <a:cs typeface="Calibri" panose="020F0502020204030204" pitchFamily="34" charset="0"/>
              </a:rPr>
              <a:t>Kai Muller </a:t>
            </a:r>
            <a:endParaRPr lang="en-DE" sz="1350" dirty="0">
              <a:latin typeface="Calibri" panose="020F0502020204030204" pitchFamily="34" charset="0"/>
              <a:ea typeface="Calibri" panose="020F0502020204030204" pitchFamily="34" charset="0"/>
              <a:cs typeface="Shruti" panose="020B0502040204020203" pitchFamily="34" charset="0"/>
            </a:endParaRPr>
          </a:p>
          <a:p>
            <a:pPr>
              <a:lnSpc>
                <a:spcPct val="115000"/>
              </a:lnSpc>
            </a:pPr>
            <a:r>
              <a:rPr lang="de-DE" sz="1350" b="1" dirty="0">
                <a:latin typeface="Calibri" panose="020F0502020204030204" pitchFamily="34" charset="0"/>
                <a:ea typeface="Calibri" panose="020F0502020204030204" pitchFamily="34" charset="0"/>
                <a:cs typeface="Calibri" panose="020F0502020204030204" pitchFamily="34" charset="0"/>
              </a:rPr>
              <a:t>Prof. Dr.-Ing. </a:t>
            </a:r>
            <a:r>
              <a:rPr lang="en-GB" sz="1350" b="1" dirty="0">
                <a:latin typeface="Calibri" panose="020F0502020204030204" pitchFamily="34" charset="0"/>
                <a:ea typeface="Calibri" panose="020F0502020204030204" pitchFamily="34" charset="0"/>
                <a:cs typeface="Calibri" panose="020F0502020204030204" pitchFamily="34" charset="0"/>
              </a:rPr>
              <a:t>Karsten Peter</a:t>
            </a:r>
            <a:endParaRPr lang="en-DE" sz="1350" dirty="0">
              <a:latin typeface="Calibri" panose="020F0502020204030204" pitchFamily="34" charset="0"/>
              <a:ea typeface="Calibri" panose="020F0502020204030204" pitchFamily="34" charset="0"/>
              <a:cs typeface="Shruti" panose="020B0502040204020203" pitchFamily="34" charset="0"/>
            </a:endParaRPr>
          </a:p>
        </p:txBody>
      </p:sp>
      <p:pic>
        <p:nvPicPr>
          <p:cNvPr id="5" name="Picture 4" descr="A black text on a white background&#10;&#10;Description automatically generated">
            <a:extLst>
              <a:ext uri="{FF2B5EF4-FFF2-40B4-BE49-F238E27FC236}">
                <a16:creationId xmlns:a16="http://schemas.microsoft.com/office/drawing/2014/main" id="{83CC9792-782C-5A16-C8BC-805ECDABFB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5408" y="72033"/>
            <a:ext cx="2386440" cy="1001793"/>
          </a:xfrm>
          <a:prstGeom prst="rect">
            <a:avLst/>
          </a:prstGeom>
        </p:spPr>
      </p:pic>
      <p:sp>
        <p:nvSpPr>
          <p:cNvPr id="7" name="Slide Number Placeholder 6">
            <a:extLst>
              <a:ext uri="{FF2B5EF4-FFF2-40B4-BE49-F238E27FC236}">
                <a16:creationId xmlns:a16="http://schemas.microsoft.com/office/drawing/2014/main" id="{39EB6B61-4E80-9C8B-A877-B39044C397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a:t>
            </a:fld>
            <a:endParaRPr lang="en-GB"/>
          </a:p>
        </p:txBody>
      </p:sp>
    </p:spTree>
    <p:extLst>
      <p:ext uri="{BB962C8B-B14F-4D97-AF65-F5344CB8AC3E}">
        <p14:creationId xmlns:p14="http://schemas.microsoft.com/office/powerpoint/2010/main" val="22243620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4BD42-AFF4-4E77-BA17-42EECE39084B}"/>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6F19E806-2BB1-A7A5-B8BE-79AE9E7D154C}"/>
                  </a:ext>
                </a:extLst>
              </p:cNvPr>
              <p:cNvSpPr txBox="1"/>
              <p:nvPr/>
            </p:nvSpPr>
            <p:spPr>
              <a:xfrm>
                <a:off x="503056" y="401149"/>
                <a:ext cx="4573166" cy="874535"/>
              </a:xfrm>
              <a:prstGeom prst="rect">
                <a:avLst/>
              </a:prstGeom>
              <a:noFill/>
            </p:spPr>
            <p:txBody>
              <a:bodyPr wrap="square">
                <a:spAutoFit/>
              </a:bodyPr>
              <a:lstStyle/>
              <a:p>
                <a:pPr algn="just">
                  <a:lnSpc>
                    <a:spcPct val="115000"/>
                  </a:lnSpc>
                  <a:spcAft>
                    <a:spcPts val="900"/>
                  </a:spcAft>
                </a:pPr>
                <a:r>
                  <a:rPr lang="en-GB" sz="1500" dirty="0">
                    <a:latin typeface="Calibri" panose="020F0502020204030204" pitchFamily="34" charset="0"/>
                    <a:ea typeface="Calibri" panose="020F0502020204030204" pitchFamily="34" charset="0"/>
                    <a:cs typeface="Calibri" panose="020F0502020204030204" pitchFamily="34" charset="0"/>
                  </a:rPr>
                  <a:t>Now, for the potential energy,</a:t>
                </a:r>
                <a:endParaRPr lang="en-GB" sz="1500" dirty="0">
                  <a:latin typeface="Calibri" panose="020F0502020204030204" pitchFamily="34" charset="0"/>
                  <a:ea typeface="Calibri" panose="020F0502020204030204" pitchFamily="34" charset="0"/>
                  <a:cs typeface="Shruti" panose="020B0502040204020203" pitchFamily="34" charset="0"/>
                </a:endParaRPr>
              </a:p>
              <a:p>
                <a:pPr algn="just">
                  <a:lnSpc>
                    <a:spcPct val="115000"/>
                  </a:lnSpc>
                  <a:spcAft>
                    <a:spcPts val="900"/>
                  </a:spcAft>
                </a:pPr>
                <a14:m>
                  <m:oMathPara xmlns:m="http://schemas.openxmlformats.org/officeDocument/2006/math">
                    <m:oMathParaPr>
                      <m:jc m:val="left"/>
                    </m:oMathParaPr>
                    <m:oMath xmlns:m="http://schemas.openxmlformats.org/officeDocument/2006/math">
                      <m:sSub>
                        <m:sSubPr>
                          <m:ctrlPr>
                            <a:rPr lang="en-DE" sz="1500" i="1">
                              <a:latin typeface="Cambria Math" panose="02040503050406030204" pitchFamily="18" charset="0"/>
                              <a:ea typeface="Calibri" panose="020F0502020204030204" pitchFamily="34" charset="0"/>
                              <a:cs typeface="Shruti" panose="020B0502040204020203" pitchFamily="34" charset="0"/>
                            </a:rPr>
                          </m:ctrlPr>
                        </m:sSubPr>
                        <m:e>
                          <m:r>
                            <a:rPr lang="en-US" sz="1500" i="1">
                              <a:latin typeface="Cambria Math" panose="02040503050406030204" pitchFamily="18" charset="0"/>
                              <a:ea typeface="Calibri" panose="020F0502020204030204" pitchFamily="34" charset="0"/>
                              <a:cs typeface="Shruti" panose="020B0502040204020203" pitchFamily="34" charset="0"/>
                            </a:rPr>
                            <m:t>𝐸</m:t>
                          </m:r>
                        </m:e>
                        <m:sub>
                          <m:r>
                            <a:rPr lang="en-US" sz="1500" i="1">
                              <a:latin typeface="Cambria Math" panose="02040503050406030204" pitchFamily="18" charset="0"/>
                              <a:ea typeface="Calibri" panose="020F0502020204030204" pitchFamily="34" charset="0"/>
                              <a:cs typeface="Shruti" panose="020B0502040204020203" pitchFamily="34" charset="0"/>
                            </a:rPr>
                            <m:t>𝑝𝑜𝑡</m:t>
                          </m:r>
                        </m:sub>
                      </m:sSub>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𝑚</m:t>
                      </m:r>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𝑔</m:t>
                      </m:r>
                      <m:r>
                        <a:rPr lang="en-US" sz="1500">
                          <a:latin typeface="Cambria Math" panose="02040503050406030204" pitchFamily="18" charset="0"/>
                          <a:ea typeface="Calibri" panose="020F0502020204030204" pitchFamily="34" charset="0"/>
                          <a:cs typeface="Shruti" panose="020B0502040204020203" pitchFamily="34" charset="0"/>
                        </a:rPr>
                        <m:t>⋅</m:t>
                      </m:r>
                      <m:r>
                        <m:rPr>
                          <m:sty m:val="p"/>
                        </m:rPr>
                        <a:rPr lang="en-US" sz="1500">
                          <a:latin typeface="Cambria Math" panose="02040503050406030204" pitchFamily="18" charset="0"/>
                          <a:ea typeface="Calibri" panose="020F0502020204030204" pitchFamily="34" charset="0"/>
                          <a:cs typeface="Shruti" panose="020B0502040204020203" pitchFamily="34" charset="0"/>
                        </a:rPr>
                        <m:t>h</m:t>
                      </m:r>
                    </m:oMath>
                  </m:oMathPara>
                </a14:m>
                <a:endParaRPr lang="en-DE" sz="1500" dirty="0">
                  <a:latin typeface="Calibri" panose="020F0502020204030204" pitchFamily="34" charset="0"/>
                  <a:ea typeface="Calibri" panose="020F0502020204030204" pitchFamily="34" charset="0"/>
                  <a:cs typeface="Shruti" panose="020B0502040204020203" pitchFamily="34" charset="0"/>
                </a:endParaRPr>
              </a:p>
            </p:txBody>
          </p:sp>
        </mc:Choice>
        <mc:Fallback>
          <p:sp>
            <p:nvSpPr>
              <p:cNvPr id="41" name="TextBox 40">
                <a:extLst>
                  <a:ext uri="{FF2B5EF4-FFF2-40B4-BE49-F238E27FC236}">
                    <a16:creationId xmlns:a16="http://schemas.microsoft.com/office/drawing/2014/main" id="{6F19E806-2BB1-A7A5-B8BE-79AE9E7D154C}"/>
                  </a:ext>
                </a:extLst>
              </p:cNvPr>
              <p:cNvSpPr txBox="1">
                <a:spLocks noRot="1" noChangeAspect="1" noMove="1" noResize="1" noEditPoints="1" noAdjustHandles="1" noChangeArrowheads="1" noChangeShapeType="1" noTextEdit="1"/>
              </p:cNvSpPr>
              <p:nvPr/>
            </p:nvSpPr>
            <p:spPr>
              <a:xfrm>
                <a:off x="503056" y="401149"/>
                <a:ext cx="4573166" cy="874535"/>
              </a:xfrm>
              <a:prstGeom prst="rect">
                <a:avLst/>
              </a:prstGeom>
              <a:blipFill>
                <a:blip r:embed="rId2"/>
                <a:stretch>
                  <a:fillRect l="-5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9" name="TextBox 48">
                <a:extLst>
                  <a:ext uri="{FF2B5EF4-FFF2-40B4-BE49-F238E27FC236}">
                    <a16:creationId xmlns:a16="http://schemas.microsoft.com/office/drawing/2014/main" id="{4D3D58FD-73E9-43E1-23E8-9527947F8C1A}"/>
                  </a:ext>
                </a:extLst>
              </p:cNvPr>
              <p:cNvSpPr txBox="1"/>
              <p:nvPr/>
            </p:nvSpPr>
            <p:spPr>
              <a:xfrm>
                <a:off x="1" y="1001254"/>
                <a:ext cx="2351684" cy="2862322"/>
              </a:xfrm>
              <a:prstGeom prst="rect">
                <a:avLst/>
              </a:prstGeom>
              <a:noFill/>
            </p:spPr>
            <p:txBody>
              <a:bodyPr wrap="square">
                <a:spAutoFit/>
              </a:bodyPr>
              <a:lstStyle/>
              <a:p>
                <a:pPr>
                  <a:lnSpc>
                    <a:spcPct val="250000"/>
                  </a:lnSpc>
                </a:pPr>
                <a:r>
                  <a:rPr lang="en-GB" sz="1500" dirty="0"/>
                  <a:t>          </a:t>
                </a:r>
                <a14:m>
                  <m:oMath xmlns:m="http://schemas.openxmlformats.org/officeDocument/2006/math">
                    <m:func>
                      <m:funcPr>
                        <m:ctrlPr>
                          <a:rPr lang="en-DE" sz="1500" i="1">
                            <a:latin typeface="Cambria Math" panose="02040503050406030204" pitchFamily="18" charset="0"/>
                          </a:rPr>
                        </m:ctrlPr>
                      </m:funcPr>
                      <m:fName>
                        <m:r>
                          <m:rPr>
                            <m:sty m:val="p"/>
                          </m:rPr>
                          <a:rPr lang="en-DE" sz="1500">
                            <a:latin typeface="Cambria Math" panose="02040503050406030204" pitchFamily="18" charset="0"/>
                          </a:rPr>
                          <m:t>cos</m:t>
                        </m:r>
                      </m:fName>
                      <m:e>
                        <m:r>
                          <a:rPr lang="en-DE" sz="1500" i="1">
                            <a:latin typeface="Cambria Math" panose="02040503050406030204" pitchFamily="18" charset="0"/>
                          </a:rPr>
                          <m:t>𝛼</m:t>
                        </m:r>
                      </m:e>
                    </m:func>
                    <m:r>
                      <a:rPr lang="en-DE" sz="1500">
                        <a:latin typeface="Cambria Math" panose="02040503050406030204" pitchFamily="18" charset="0"/>
                      </a:rPr>
                      <m:t>= </m:t>
                    </m:r>
                    <m:f>
                      <m:fPr>
                        <m:type m:val="lin"/>
                        <m:ctrlPr>
                          <a:rPr lang="en-DE" sz="1500" i="1">
                            <a:latin typeface="Cambria Math" panose="02040503050406030204" pitchFamily="18" charset="0"/>
                          </a:rPr>
                        </m:ctrlPr>
                      </m:fPr>
                      <m:num>
                        <m:r>
                          <a:rPr lang="en-DE" sz="1500" i="1">
                            <a:latin typeface="Cambria Math" panose="02040503050406030204" pitchFamily="18" charset="0"/>
                          </a:rPr>
                          <m:t>𝑙</m:t>
                        </m:r>
                      </m:num>
                      <m:den>
                        <m:r>
                          <a:rPr lang="en-DE" sz="1500" i="1">
                            <a:latin typeface="Cambria Math" panose="02040503050406030204" pitchFamily="18" charset="0"/>
                          </a:rPr>
                          <m:t>𝑑</m:t>
                        </m:r>
                      </m:den>
                    </m:f>
                  </m:oMath>
                </a14:m>
                <a:endParaRPr lang="en-GB" sz="1500" i="1" dirty="0">
                  <a:latin typeface="Cambria Math" panose="02040503050406030204" pitchFamily="18" charset="0"/>
                </a:endParaRPr>
              </a:p>
              <a:p>
                <a:pPr>
                  <a:lnSpc>
                    <a:spcPct val="250000"/>
                  </a:lnSpc>
                </a:pPr>
                <a:r>
                  <a:rPr lang="en-US" sz="1500" dirty="0">
                    <a:ea typeface="Calibri" panose="020F0502020204030204" pitchFamily="34" charset="0"/>
                    <a:cs typeface="Shruti" panose="020B0502040204020203" pitchFamily="34" charset="0"/>
                  </a:rPr>
                  <a:t>          </a:t>
                </a:r>
                <a14:m>
                  <m:oMath xmlns:m="http://schemas.openxmlformats.org/officeDocument/2006/math">
                    <m:r>
                      <a:rPr lang="en-US" sz="1500" i="1">
                        <a:latin typeface="Cambria Math" panose="02040503050406030204" pitchFamily="18" charset="0"/>
                        <a:ea typeface="Calibri" panose="020F0502020204030204" pitchFamily="34" charset="0"/>
                        <a:cs typeface="Shruti" panose="020B0502040204020203" pitchFamily="34" charset="0"/>
                      </a:rPr>
                      <m:t>𝑑</m:t>
                    </m:r>
                    <m:func>
                      <m:funcPr>
                        <m:ctrlPr>
                          <a:rPr lang="en-DE" sz="1500" i="1">
                            <a:latin typeface="Cambria Math" panose="02040503050406030204" pitchFamily="18" charset="0"/>
                            <a:ea typeface="Calibri" panose="020F0502020204030204" pitchFamily="34" charset="0"/>
                            <a:cs typeface="Shruti" panose="020B0502040204020203" pitchFamily="34" charset="0"/>
                          </a:rPr>
                        </m:ctrlPr>
                      </m:funcPr>
                      <m:fName>
                        <m:r>
                          <m:rPr>
                            <m:sty m:val="p"/>
                          </m:rPr>
                          <a:rPr lang="en-US" sz="1500">
                            <a:latin typeface="Cambria Math" panose="02040503050406030204" pitchFamily="18" charset="0"/>
                            <a:ea typeface="Calibri" panose="020F0502020204030204" pitchFamily="34" charset="0"/>
                            <a:cs typeface="Shruti" panose="020B0502040204020203" pitchFamily="34" charset="0"/>
                          </a:rPr>
                          <m:t>cos</m:t>
                        </m:r>
                      </m:fName>
                      <m:e>
                        <m:r>
                          <a:rPr lang="en-US" sz="1500" i="1">
                            <a:latin typeface="Cambria Math" panose="02040503050406030204" pitchFamily="18" charset="0"/>
                            <a:ea typeface="Calibri" panose="020F0502020204030204" pitchFamily="34" charset="0"/>
                            <a:cs typeface="Shruti" panose="020B0502040204020203" pitchFamily="34" charset="0"/>
                          </a:rPr>
                          <m:t>𝛼</m:t>
                        </m:r>
                      </m:e>
                    </m:func>
                    <m:r>
                      <a:rPr lang="en-US" sz="1500" i="1">
                        <a:latin typeface="Cambria Math" panose="02040503050406030204" pitchFamily="18" charset="0"/>
                        <a:ea typeface="Calibri" panose="020F0502020204030204" pitchFamily="34" charset="0"/>
                        <a:cs typeface="Shruti" panose="020B0502040204020203" pitchFamily="34" charset="0"/>
                      </a:rPr>
                      <m:t>= </m:t>
                    </m:r>
                    <m:r>
                      <a:rPr lang="en-US" sz="1500" i="1">
                        <a:latin typeface="Cambria Math" panose="02040503050406030204" pitchFamily="18" charset="0"/>
                        <a:ea typeface="Calibri" panose="020F0502020204030204" pitchFamily="34" charset="0"/>
                        <a:cs typeface="Shruti" panose="020B0502040204020203" pitchFamily="34" charset="0"/>
                      </a:rPr>
                      <m:t>𝑙</m:t>
                    </m:r>
                  </m:oMath>
                </a14:m>
                <a:endParaRPr lang="en-GB" sz="1500" i="1" dirty="0">
                  <a:latin typeface="Cambria Math" panose="02040503050406030204" pitchFamily="18" charset="0"/>
                  <a:ea typeface="Calibri" panose="020F0502020204030204" pitchFamily="34" charset="0"/>
                  <a:cs typeface="Shruti" panose="020B0502040204020203" pitchFamily="34" charset="0"/>
                </a:endParaRPr>
              </a:p>
              <a:p>
                <a:pPr>
                  <a:lnSpc>
                    <a:spcPct val="250000"/>
                  </a:lnSpc>
                </a:pPr>
                <a:r>
                  <a:rPr lang="en-US" sz="1500" dirty="0">
                    <a:ea typeface="Calibri" panose="020F0502020204030204" pitchFamily="34" charset="0"/>
                    <a:cs typeface="Shruti" panose="020B0502040204020203" pitchFamily="34" charset="0"/>
                  </a:rPr>
                  <a:t>          </a:t>
                </a:r>
                <a14:m>
                  <m:oMath xmlns:m="http://schemas.openxmlformats.org/officeDocument/2006/math">
                    <m:r>
                      <a:rPr lang="en-US" sz="1500" i="1">
                        <a:latin typeface="Cambria Math" panose="02040503050406030204" pitchFamily="18" charset="0"/>
                        <a:ea typeface="Calibri" panose="020F0502020204030204" pitchFamily="34" charset="0"/>
                        <a:cs typeface="Shruti" panose="020B0502040204020203" pitchFamily="34" charset="0"/>
                      </a:rPr>
                      <m:t>𝑑</m:t>
                    </m:r>
                    <m:r>
                      <a:rPr lang="en-US" sz="1500" i="1">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h</m:t>
                    </m:r>
                    <m:r>
                      <a:rPr lang="en-US" sz="1500" i="1">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𝑙</m:t>
                    </m:r>
                  </m:oMath>
                </a14:m>
                <a:endParaRPr lang="en-GB" sz="1500" dirty="0">
                  <a:latin typeface="Calibri" panose="020F0502020204030204" pitchFamily="34" charset="0"/>
                  <a:ea typeface="Calibri" panose="020F0502020204030204" pitchFamily="34" charset="0"/>
                  <a:cs typeface="Shruti" panose="020B0502040204020203" pitchFamily="34" charset="0"/>
                </a:endParaRPr>
              </a:p>
              <a:p>
                <a:pPr>
                  <a:lnSpc>
                    <a:spcPct val="250000"/>
                  </a:lnSpc>
                </a:pPr>
                <a:r>
                  <a:rPr lang="en-US" sz="1500" dirty="0">
                    <a:ea typeface="Calibri" panose="020F0502020204030204" pitchFamily="34" charset="0"/>
                    <a:cs typeface="Shruti" panose="020B0502040204020203" pitchFamily="34" charset="0"/>
                  </a:rPr>
                  <a:t>  </a:t>
                </a:r>
                <a14:m>
                  <m:oMath xmlns:m="http://schemas.openxmlformats.org/officeDocument/2006/math">
                    <m:r>
                      <a:rPr lang="en-GB" sz="1500">
                        <a:latin typeface="Cambria Math" panose="02040503050406030204" pitchFamily="18" charset="0"/>
                        <a:ea typeface="Calibri" panose="020F0502020204030204" pitchFamily="34" charset="0"/>
                        <a:cs typeface="Shruti" panose="020B0502040204020203" pitchFamily="34" charset="0"/>
                      </a:rPr>
                      <m:t>           </m:t>
                    </m:r>
                    <m:r>
                      <a:rPr lang="en-US" sz="1500" i="1">
                        <a:latin typeface="Cambria Math" panose="02040503050406030204" pitchFamily="18" charset="0"/>
                        <a:ea typeface="Calibri" panose="020F0502020204030204" pitchFamily="34" charset="0"/>
                        <a:cs typeface="Shruti" panose="020B0502040204020203" pitchFamily="34" charset="0"/>
                      </a:rPr>
                      <m:t>h</m:t>
                    </m:r>
                    <m:r>
                      <a:rPr lang="en-US" sz="1500" i="1">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𝑑</m:t>
                    </m:r>
                    <m:r>
                      <a:rPr lang="en-US" sz="1500" i="1">
                        <a:latin typeface="Cambria Math" panose="02040503050406030204" pitchFamily="18" charset="0"/>
                        <a:ea typeface="Calibri" panose="020F0502020204030204" pitchFamily="34" charset="0"/>
                        <a:cs typeface="Shruti" panose="020B0502040204020203" pitchFamily="34" charset="0"/>
                      </a:rPr>
                      <m:t>(1−</m:t>
                    </m:r>
                    <m:func>
                      <m:funcPr>
                        <m:ctrlPr>
                          <a:rPr lang="en-DE" sz="1500" i="1">
                            <a:latin typeface="Cambria Math" panose="02040503050406030204" pitchFamily="18" charset="0"/>
                            <a:ea typeface="Calibri" panose="020F0502020204030204" pitchFamily="34" charset="0"/>
                            <a:cs typeface="Shruti" panose="020B0502040204020203" pitchFamily="34" charset="0"/>
                          </a:rPr>
                        </m:ctrlPr>
                      </m:funcPr>
                      <m:fName>
                        <m:r>
                          <m:rPr>
                            <m:sty m:val="p"/>
                          </m:rPr>
                          <a:rPr lang="en-US" sz="1500">
                            <a:latin typeface="Cambria Math" panose="02040503050406030204" pitchFamily="18" charset="0"/>
                            <a:ea typeface="Calibri" panose="020F0502020204030204" pitchFamily="34" charset="0"/>
                            <a:cs typeface="Shruti" panose="020B0502040204020203" pitchFamily="34" charset="0"/>
                          </a:rPr>
                          <m:t>cos</m:t>
                        </m:r>
                      </m:fName>
                      <m:e>
                        <m:r>
                          <a:rPr lang="en-US" sz="1500" i="1">
                            <a:latin typeface="Cambria Math" panose="02040503050406030204" pitchFamily="18" charset="0"/>
                            <a:ea typeface="Calibri" panose="020F0502020204030204" pitchFamily="34" charset="0"/>
                            <a:cs typeface="Shruti" panose="020B0502040204020203" pitchFamily="34" charset="0"/>
                          </a:rPr>
                          <m:t>𝛼</m:t>
                        </m:r>
                      </m:e>
                    </m:func>
                    <m:r>
                      <a:rPr lang="en-US" sz="1500" i="1">
                        <a:latin typeface="Cambria Math" panose="02040503050406030204" pitchFamily="18" charset="0"/>
                        <a:ea typeface="Calibri" panose="020F0502020204030204" pitchFamily="34" charset="0"/>
                        <a:cs typeface="Shruti" panose="020B0502040204020203" pitchFamily="34" charset="0"/>
                      </a:rPr>
                      <m:t>)</m:t>
                    </m:r>
                  </m:oMath>
                </a14:m>
                <a:endParaRPr lang="en-DE" sz="1500" dirty="0">
                  <a:latin typeface="Calibri" panose="020F0502020204030204" pitchFamily="34" charset="0"/>
                  <a:ea typeface="Calibri" panose="020F0502020204030204" pitchFamily="34" charset="0"/>
                  <a:cs typeface="Shruti" panose="020B0502040204020203" pitchFamily="34" charset="0"/>
                </a:endParaRPr>
              </a:p>
              <a:p>
                <a:pPr algn="ctr"/>
                <a:endParaRPr lang="en-GB" sz="1500" dirty="0"/>
              </a:p>
              <a:p>
                <a:pPr algn="ctr"/>
                <a:r>
                  <a:rPr lang="en-GB" sz="1500" dirty="0"/>
                  <a:t> </a:t>
                </a:r>
                <a:endParaRPr lang="en-DE" sz="1500" dirty="0"/>
              </a:p>
            </p:txBody>
          </p:sp>
        </mc:Choice>
        <mc:Fallback>
          <p:sp>
            <p:nvSpPr>
              <p:cNvPr id="49" name="TextBox 48">
                <a:extLst>
                  <a:ext uri="{FF2B5EF4-FFF2-40B4-BE49-F238E27FC236}">
                    <a16:creationId xmlns:a16="http://schemas.microsoft.com/office/drawing/2014/main" id="{4D3D58FD-73E9-43E1-23E8-9527947F8C1A}"/>
                  </a:ext>
                </a:extLst>
              </p:cNvPr>
              <p:cNvSpPr txBox="1">
                <a:spLocks noRot="1" noChangeAspect="1" noMove="1" noResize="1" noEditPoints="1" noAdjustHandles="1" noChangeArrowheads="1" noChangeShapeType="1" noTextEdit="1"/>
              </p:cNvSpPr>
              <p:nvPr/>
            </p:nvSpPr>
            <p:spPr>
              <a:xfrm>
                <a:off x="1" y="1001254"/>
                <a:ext cx="2351684" cy="2862322"/>
              </a:xfrm>
              <a:prstGeom prst="rect">
                <a:avLst/>
              </a:prstGeom>
              <a:blipFill>
                <a:blip r:embed="rId3"/>
                <a:stretch>
                  <a:fillRect l="-1036" t="-3404" b="-1489"/>
                </a:stretch>
              </a:blipFill>
            </p:spPr>
            <p:txBody>
              <a:bodyPr/>
              <a:lstStyle/>
              <a:p>
                <a:r>
                  <a:rPr lang="en-US">
                    <a:noFill/>
                  </a:rPr>
                  <a:t> </a:t>
                </a:r>
              </a:p>
            </p:txBody>
          </p:sp>
        </mc:Fallback>
      </mc:AlternateContent>
      <p:pic>
        <p:nvPicPr>
          <p:cNvPr id="51" name="Picture 50" descr="A blue line with a dot in the middle&#10;&#10;Description automatically generated">
            <a:extLst>
              <a:ext uri="{FF2B5EF4-FFF2-40B4-BE49-F238E27FC236}">
                <a16:creationId xmlns:a16="http://schemas.microsoft.com/office/drawing/2014/main" id="{FD77F187-CB15-960B-8012-543C626F1B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0504" y="826841"/>
            <a:ext cx="3076092" cy="1801694"/>
          </a:xfrm>
          <a:prstGeom prst="rect">
            <a:avLst/>
          </a:prstGeom>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E8F76ED9-11A0-3481-7E0C-2FC90428E566}"/>
                  </a:ext>
                </a:extLst>
              </p:cNvPr>
              <p:cNvSpPr txBox="1"/>
              <p:nvPr/>
            </p:nvSpPr>
            <p:spPr>
              <a:xfrm>
                <a:off x="503056" y="3740089"/>
                <a:ext cx="4570553" cy="722249"/>
              </a:xfrm>
              <a:prstGeom prst="rect">
                <a:avLst/>
              </a:prstGeom>
              <a:noFill/>
            </p:spPr>
            <p:txBody>
              <a:bodyPr wrap="square">
                <a:spAutoFit/>
              </a:bodyPr>
              <a:lstStyle/>
              <a:p>
                <a:pPr>
                  <a:lnSpc>
                    <a:spcPct val="115000"/>
                  </a:lnSpc>
                  <a:spcAft>
                    <a:spcPts val="900"/>
                  </a:spcAft>
                </a:pPr>
                <a:r>
                  <a:rPr lang="en-GB" sz="1500" dirty="0">
                    <a:latin typeface="Calibri" panose="020F0502020204030204" pitchFamily="34" charset="0"/>
                    <a:ea typeface="Calibri" panose="020F0502020204030204" pitchFamily="34" charset="0"/>
                    <a:cs typeface="Calibri" panose="020F0502020204030204" pitchFamily="34" charset="0"/>
                  </a:rPr>
                  <a:t>Hence, the</a:t>
                </a:r>
                <a:r>
                  <a:rPr lang="en-US" sz="1500" dirty="0">
                    <a:latin typeface="Calibri" panose="020F0502020204030204" pitchFamily="34" charset="0"/>
                    <a:ea typeface="Calibri" panose="020F0502020204030204" pitchFamily="34" charset="0"/>
                    <a:cs typeface="Calibri" panose="020F0502020204030204" pitchFamily="34" charset="0"/>
                  </a:rPr>
                  <a:t> potential Energy of the </a:t>
                </a:r>
                <a:r>
                  <a:rPr lang="en-GB" sz="1500" dirty="0">
                    <a:latin typeface="Calibri" panose="020F0502020204030204" pitchFamily="34" charset="0"/>
                    <a:ea typeface="Calibri" panose="020F0502020204030204" pitchFamily="34" charset="0"/>
                    <a:cs typeface="Calibri" panose="020F0502020204030204" pitchFamily="34" charset="0"/>
                  </a:rPr>
                  <a:t>system is given as:</a:t>
                </a:r>
                <a:endParaRPr lang="en-DE" sz="1500" dirty="0">
                  <a:latin typeface="Calibri" panose="020F0502020204030204" pitchFamily="34" charset="0"/>
                  <a:ea typeface="Calibri" panose="020F0502020204030204" pitchFamily="34" charset="0"/>
                  <a:cs typeface="Shruti" panose="020B0502040204020203" pitchFamily="34" charset="0"/>
                </a:endParaRPr>
              </a:p>
              <a:p>
                <a:pPr>
                  <a:lnSpc>
                    <a:spcPct val="115000"/>
                  </a:lnSpc>
                  <a:spcAft>
                    <a:spcPts val="900"/>
                  </a:spcAft>
                </a:pPr>
                <a14:m>
                  <m:oMath xmlns:m="http://schemas.openxmlformats.org/officeDocument/2006/math">
                    <m:eqArr>
                      <m:eqArrPr>
                        <m:ctrlPr>
                          <a:rPr lang="en-DE" sz="1500" i="1">
                            <a:latin typeface="Cambria Math" panose="02040503050406030204" pitchFamily="18" charset="0"/>
                            <a:ea typeface="Calibri" panose="020F0502020204030204" pitchFamily="34" charset="0"/>
                            <a:cs typeface="Shruti" panose="020B0502040204020203" pitchFamily="34" charset="0"/>
                          </a:rPr>
                        </m:ctrlPr>
                      </m:eqArrPr>
                      <m:e>
                        <m:sSub>
                          <m:sSubPr>
                            <m:ctrlPr>
                              <a:rPr lang="en-DE" sz="1500" i="1">
                                <a:latin typeface="Cambria Math" panose="02040503050406030204" pitchFamily="18" charset="0"/>
                                <a:ea typeface="Calibri" panose="020F0502020204030204" pitchFamily="34" charset="0"/>
                                <a:cs typeface="Shruti" panose="020B0502040204020203" pitchFamily="34" charset="0"/>
                              </a:rPr>
                            </m:ctrlPr>
                          </m:sSubPr>
                          <m:e>
                            <m:r>
                              <a:rPr lang="en-US" sz="1500" i="1">
                                <a:latin typeface="Cambria Math" panose="02040503050406030204" pitchFamily="18" charset="0"/>
                                <a:ea typeface="Calibri" panose="020F0502020204030204" pitchFamily="34" charset="0"/>
                                <a:cs typeface="Shruti" panose="020B0502040204020203" pitchFamily="34" charset="0"/>
                              </a:rPr>
                              <m:t>𝐸</m:t>
                            </m:r>
                          </m:e>
                          <m:sub>
                            <m:r>
                              <a:rPr lang="en-US" sz="1500" i="1">
                                <a:latin typeface="Cambria Math" panose="02040503050406030204" pitchFamily="18" charset="0"/>
                                <a:ea typeface="Calibri" panose="020F0502020204030204" pitchFamily="34" charset="0"/>
                                <a:cs typeface="Shruti" panose="020B0502040204020203" pitchFamily="34" charset="0"/>
                              </a:rPr>
                              <m:t>𝑝𝑜𝑡</m:t>
                            </m:r>
                          </m:sub>
                        </m:sSub>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𝑚</m:t>
                        </m:r>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𝑔</m:t>
                        </m:r>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𝑑</m:t>
                        </m:r>
                        <m:r>
                          <a:rPr lang="en-US" sz="1500">
                            <a:latin typeface="Cambria Math" panose="02040503050406030204" pitchFamily="18" charset="0"/>
                            <a:ea typeface="Calibri" panose="020F0502020204030204" pitchFamily="34" charset="0"/>
                            <a:cs typeface="Shruti" panose="020B0502040204020203" pitchFamily="34" charset="0"/>
                          </a:rPr>
                          <m:t>⋅(1</m:t>
                        </m:r>
                        <m:r>
                          <a:rPr lang="en-US" sz="1500" i="1">
                            <a:latin typeface="Cambria Math" panose="02040503050406030204" pitchFamily="18" charset="0"/>
                            <a:ea typeface="Calibri" panose="020F0502020204030204" pitchFamily="34" charset="0"/>
                            <a:cs typeface="Shruti" panose="020B0502040204020203" pitchFamily="34" charset="0"/>
                          </a:rPr>
                          <m:t>−</m:t>
                        </m:r>
                        <m:r>
                          <m:rPr>
                            <m:sty m:val="p"/>
                          </m:rPr>
                          <a:rPr lang="en-US" sz="1500">
                            <a:latin typeface="Cambria Math" panose="02040503050406030204" pitchFamily="18" charset="0"/>
                            <a:ea typeface="Calibri" panose="020F0502020204030204" pitchFamily="34" charset="0"/>
                            <a:cs typeface="Shruti" panose="020B0502040204020203" pitchFamily="34" charset="0"/>
                          </a:rPr>
                          <m:t>cos</m:t>
                        </m:r>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𝛼</m:t>
                        </m:r>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m:t>
                        </m:r>
                      </m:e>
                    </m:eqArr>
                  </m:oMath>
                </a14:m>
                <a:r>
                  <a:rPr lang="en-GB" sz="1500" dirty="0">
                    <a:latin typeface="Calibri" panose="020F0502020204030204" pitchFamily="34" charset="0"/>
                    <a:ea typeface="Calibri" panose="020F0502020204030204" pitchFamily="34" charset="0"/>
                    <a:cs typeface="Shruti" panose="020B0502040204020203" pitchFamily="34" charset="0"/>
                  </a:rPr>
                  <a:t>	...(7)</a:t>
                </a:r>
                <a:endParaRPr lang="en-DE" sz="1500" dirty="0">
                  <a:latin typeface="Calibri" panose="020F0502020204030204" pitchFamily="34" charset="0"/>
                  <a:ea typeface="Calibri" panose="020F0502020204030204" pitchFamily="34" charset="0"/>
                  <a:cs typeface="Shruti" panose="020B0502040204020203" pitchFamily="34" charset="0"/>
                </a:endParaRPr>
              </a:p>
            </p:txBody>
          </p:sp>
        </mc:Choice>
        <mc:Fallback>
          <p:sp>
            <p:nvSpPr>
              <p:cNvPr id="3" name="TextBox 2">
                <a:extLst>
                  <a:ext uri="{FF2B5EF4-FFF2-40B4-BE49-F238E27FC236}">
                    <a16:creationId xmlns:a16="http://schemas.microsoft.com/office/drawing/2014/main" id="{E8F76ED9-11A0-3481-7E0C-2FC90428E566}"/>
                  </a:ext>
                </a:extLst>
              </p:cNvPr>
              <p:cNvSpPr txBox="1">
                <a:spLocks noRot="1" noChangeAspect="1" noMove="1" noResize="1" noEditPoints="1" noAdjustHandles="1" noChangeArrowheads="1" noChangeShapeType="1" noTextEdit="1"/>
              </p:cNvSpPr>
              <p:nvPr/>
            </p:nvSpPr>
            <p:spPr>
              <a:xfrm>
                <a:off x="503056" y="3740089"/>
                <a:ext cx="4570553" cy="722249"/>
              </a:xfrm>
              <a:prstGeom prst="rect">
                <a:avLst/>
              </a:prstGeom>
              <a:blipFill>
                <a:blip r:embed="rId5"/>
                <a:stretch>
                  <a:fillRect l="-534" b="-847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3ABDE91-DDC0-6C63-42CF-F12485A11F0A}"/>
              </a:ext>
            </a:extLst>
          </p:cNvPr>
          <p:cNvPicPr>
            <a:picLocks noChangeAspect="1"/>
          </p:cNvPicPr>
          <p:nvPr/>
        </p:nvPicPr>
        <p:blipFill>
          <a:blip r:embed="rId6"/>
          <a:stretch>
            <a:fillRect/>
          </a:stretch>
        </p:blipFill>
        <p:spPr>
          <a:xfrm>
            <a:off x="4780504" y="2914297"/>
            <a:ext cx="2888207" cy="1524974"/>
          </a:xfrm>
          <a:prstGeom prst="rect">
            <a:avLst/>
          </a:prstGeom>
        </p:spPr>
      </p:pic>
      <p:sp>
        <p:nvSpPr>
          <p:cNvPr id="5" name="Footer Placeholder 6">
            <a:extLst>
              <a:ext uri="{FF2B5EF4-FFF2-40B4-BE49-F238E27FC236}">
                <a16:creationId xmlns:a16="http://schemas.microsoft.com/office/drawing/2014/main" id="{6946DCBD-941C-7A62-2C87-AB53693F1586}"/>
              </a:ext>
            </a:extLst>
          </p:cNvPr>
          <p:cNvSpPr txBox="1">
            <a:spLocks/>
          </p:cNvSpPr>
          <p:nvPr/>
        </p:nvSpPr>
        <p:spPr>
          <a:xfrm>
            <a:off x="259492" y="4723095"/>
            <a:ext cx="1257301"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DE" sz="1050" dirty="0"/>
              <a:t>Polara(40273)</a:t>
            </a:r>
          </a:p>
        </p:txBody>
      </p:sp>
      <p:sp>
        <p:nvSpPr>
          <p:cNvPr id="7" name="Slide Number Placeholder 6">
            <a:extLst>
              <a:ext uri="{FF2B5EF4-FFF2-40B4-BE49-F238E27FC236}">
                <a16:creationId xmlns:a16="http://schemas.microsoft.com/office/drawing/2014/main" id="{CE8806F2-7ADF-0719-2F40-CFEB8BB3C91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a:t>
            </a:fld>
            <a:endParaRPr lang="en-GB"/>
          </a:p>
        </p:txBody>
      </p:sp>
    </p:spTree>
    <p:extLst>
      <p:ext uri="{BB962C8B-B14F-4D97-AF65-F5344CB8AC3E}">
        <p14:creationId xmlns:p14="http://schemas.microsoft.com/office/powerpoint/2010/main" val="185715024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FB9B8D8B-130F-7BE1-46FA-7D5F023EEC94}"/>
              </a:ext>
            </a:extLst>
          </p:cNvPr>
          <p:cNvSpPr>
            <a:spLocks noGrp="1"/>
          </p:cNvSpPr>
          <p:nvPr>
            <p:ph idx="1"/>
          </p:nvPr>
        </p:nvSpPr>
        <p:spPr>
          <a:xfrm>
            <a:off x="628650" y="3840481"/>
            <a:ext cx="7886700" cy="792242"/>
          </a:xfrm>
        </p:spPr>
        <p:txBody>
          <a:bodyPr>
            <a:normAutofit/>
          </a:bodyPr>
          <a:lstStyle/>
          <a:p>
            <a:pPr algn="l">
              <a:buClr>
                <a:schemeClr val="tx1"/>
              </a:buClr>
              <a:buFont typeface="Arial" panose="020B0604020202020204" pitchFamily="34" charset="0"/>
              <a:buChar char="•"/>
            </a:pPr>
            <a:r>
              <a:rPr lang="en-GB" sz="1400" b="1" dirty="0">
                <a:solidFill>
                  <a:schemeClr val="tx1"/>
                </a:solidFill>
                <a:latin typeface="Calibri" panose="020F0502020204030204" pitchFamily="34" charset="0"/>
                <a:cs typeface="Calibri" panose="020F0502020204030204" pitchFamily="34" charset="0"/>
              </a:rPr>
              <a:t>Graph: </a:t>
            </a:r>
            <a:r>
              <a:rPr lang="en-GB" sz="1400" dirty="0">
                <a:solidFill>
                  <a:schemeClr val="tx1"/>
                </a:solidFill>
                <a:latin typeface="Calibri" panose="020F0502020204030204" pitchFamily="34" charset="0"/>
                <a:cs typeface="Calibri" panose="020F0502020204030204" pitchFamily="34" charset="0"/>
              </a:rPr>
              <a:t>Visualizes data for user understanding.</a:t>
            </a:r>
          </a:p>
          <a:p>
            <a:pPr algn="l">
              <a:buClr>
                <a:schemeClr val="tx1"/>
              </a:buClr>
              <a:buFont typeface="Arial" panose="020B0604020202020204" pitchFamily="34" charset="0"/>
              <a:buChar char="•"/>
            </a:pPr>
            <a:r>
              <a:rPr lang="en-GB" sz="1400" b="1" dirty="0">
                <a:solidFill>
                  <a:schemeClr val="tx1"/>
                </a:solidFill>
                <a:latin typeface="Calibri" panose="020F0502020204030204" pitchFamily="34" charset="0"/>
                <a:cs typeface="Calibri" panose="020F0502020204030204" pitchFamily="34" charset="0"/>
              </a:rPr>
              <a:t>Selection Panel: </a:t>
            </a:r>
            <a:r>
              <a:rPr lang="en-GB" sz="1400" dirty="0">
                <a:solidFill>
                  <a:schemeClr val="tx1"/>
                </a:solidFill>
                <a:latin typeface="Calibri" panose="020F0502020204030204" pitchFamily="34" charset="0"/>
                <a:cs typeface="Calibri" panose="020F0502020204030204" pitchFamily="34" charset="0"/>
              </a:rPr>
              <a:t>Choose plots for analysis.</a:t>
            </a:r>
            <a:endParaRPr lang="en-DE" sz="1400" dirty="0">
              <a:solidFill>
                <a:schemeClr val="tx1"/>
              </a:solidFill>
              <a:latin typeface="Calibri" panose="020F0502020204030204" pitchFamily="34" charset="0"/>
              <a:cs typeface="Calibri" panose="020F0502020204030204" pitchFamily="34" charset="0"/>
            </a:endParaRPr>
          </a:p>
        </p:txBody>
      </p:sp>
      <p:pic>
        <p:nvPicPr>
          <p:cNvPr id="10" name="Content Placeholder 4">
            <a:extLst>
              <a:ext uri="{FF2B5EF4-FFF2-40B4-BE49-F238E27FC236}">
                <a16:creationId xmlns:a16="http://schemas.microsoft.com/office/drawing/2014/main" id="{C8EDFCF5-8593-616F-6A88-E0346F1089DA}"/>
              </a:ext>
            </a:extLst>
          </p:cNvPr>
          <p:cNvPicPr>
            <a:picLocks noChangeAspect="1"/>
          </p:cNvPicPr>
          <p:nvPr/>
        </p:nvPicPr>
        <p:blipFill>
          <a:blip r:embed="rId2"/>
          <a:stretch>
            <a:fillRect/>
          </a:stretch>
        </p:blipFill>
        <p:spPr>
          <a:xfrm>
            <a:off x="628650" y="1028701"/>
            <a:ext cx="4816549" cy="2632943"/>
          </a:xfrm>
          <a:prstGeom prst="rect">
            <a:avLst/>
          </a:prstGeom>
        </p:spPr>
      </p:pic>
      <p:pic>
        <p:nvPicPr>
          <p:cNvPr id="11" name="Picture 10">
            <a:extLst>
              <a:ext uri="{FF2B5EF4-FFF2-40B4-BE49-F238E27FC236}">
                <a16:creationId xmlns:a16="http://schemas.microsoft.com/office/drawing/2014/main" id="{8552395C-8E32-C21C-580F-53E6931C3E7F}"/>
              </a:ext>
            </a:extLst>
          </p:cNvPr>
          <p:cNvPicPr>
            <a:picLocks noChangeAspect="1"/>
          </p:cNvPicPr>
          <p:nvPr/>
        </p:nvPicPr>
        <p:blipFill>
          <a:blip r:embed="rId3"/>
          <a:stretch>
            <a:fillRect/>
          </a:stretch>
        </p:blipFill>
        <p:spPr>
          <a:xfrm>
            <a:off x="5940083" y="1028701"/>
            <a:ext cx="1892457" cy="2632943"/>
          </a:xfrm>
          <a:prstGeom prst="rect">
            <a:avLst/>
          </a:prstGeom>
        </p:spPr>
      </p:pic>
      <p:sp>
        <p:nvSpPr>
          <p:cNvPr id="4" name="Slide Number Placeholder 3">
            <a:extLst>
              <a:ext uri="{FF2B5EF4-FFF2-40B4-BE49-F238E27FC236}">
                <a16:creationId xmlns:a16="http://schemas.microsoft.com/office/drawing/2014/main" id="{5C64C96C-F5E9-0028-59ED-EBC31A68DC2A}"/>
              </a:ext>
            </a:extLst>
          </p:cNvPr>
          <p:cNvSpPr>
            <a:spLocks noGrp="1"/>
          </p:cNvSpPr>
          <p:nvPr>
            <p:ph type="sldNum" sz="quarter" idx="12"/>
          </p:nvPr>
        </p:nvSpPr>
        <p:spPr/>
        <p:txBody>
          <a:bodyPr/>
          <a:lstStyle/>
          <a:p>
            <a:fld id="{06FBF565-AFA2-5840-9CEB-BFFA1DFB8F4B}" type="slidenum">
              <a:rPr lang="en-DE" smtClean="0"/>
              <a:t>100</a:t>
            </a:fld>
            <a:endParaRPr lang="en-DE"/>
          </a:p>
        </p:txBody>
      </p:sp>
      <p:sp>
        <p:nvSpPr>
          <p:cNvPr id="5" name="Footer Placeholder 6">
            <a:extLst>
              <a:ext uri="{FF2B5EF4-FFF2-40B4-BE49-F238E27FC236}">
                <a16:creationId xmlns:a16="http://schemas.microsoft.com/office/drawing/2014/main" id="{6FE7558A-48D9-63BB-A7A3-58E634809492}"/>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Dudhat</a:t>
            </a:r>
            <a:r>
              <a:rPr lang="en-DE" sz="1050" dirty="0"/>
              <a:t>(</a:t>
            </a:r>
            <a:r>
              <a:rPr lang="de-DE" sz="1050" dirty="0"/>
              <a:t>40310</a:t>
            </a:r>
            <a:r>
              <a:rPr lang="en-DE" sz="1050" dirty="0"/>
              <a:t>)</a:t>
            </a:r>
          </a:p>
        </p:txBody>
      </p:sp>
      <p:sp>
        <p:nvSpPr>
          <p:cNvPr id="8" name="Title 1">
            <a:extLst>
              <a:ext uri="{FF2B5EF4-FFF2-40B4-BE49-F238E27FC236}">
                <a16:creationId xmlns:a16="http://schemas.microsoft.com/office/drawing/2014/main" id="{DA7DCE4F-E751-EB77-2D91-5D731A2CBD29}"/>
              </a:ext>
            </a:extLst>
          </p:cNvPr>
          <p:cNvSpPr>
            <a:spLocks noGrp="1"/>
          </p:cNvSpPr>
          <p:nvPr>
            <p:ph type="title"/>
          </p:nvPr>
        </p:nvSpPr>
        <p:spPr>
          <a:xfrm>
            <a:off x="311700" y="445025"/>
            <a:ext cx="8520600" cy="572700"/>
          </a:xfrm>
        </p:spPr>
        <p:txBody>
          <a:bodyPr>
            <a:normAutofit/>
          </a:bodyPr>
          <a:lstStyle/>
          <a:p>
            <a:r>
              <a:rPr lang="en-DE" sz="2400" b="1" i="0" dirty="0">
                <a:solidFill>
                  <a:srgbClr val="000000"/>
                </a:solidFill>
                <a:effectLst/>
                <a:latin typeface="Calibri" panose="020F0502020204030204" pitchFamily="34" charset="0"/>
                <a:ea typeface="Arial" panose="020B0604020202020204" pitchFamily="34" charset="0"/>
                <a:cs typeface="Calibri" panose="020F0502020204030204" pitchFamily="34" charset="0"/>
              </a:rPr>
              <a:t>Graph &amp; Selection Panel</a:t>
            </a:r>
            <a:endParaRPr lang="en-DE" sz="48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4350481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B71F5EF7-1A47-BA89-E22F-63891DAE7C69}"/>
              </a:ext>
            </a:extLst>
          </p:cNvPr>
          <p:cNvSpPr>
            <a:spLocks noGrp="1"/>
          </p:cNvSpPr>
          <p:nvPr>
            <p:ph idx="1"/>
          </p:nvPr>
        </p:nvSpPr>
        <p:spPr>
          <a:xfrm>
            <a:off x="5109210" y="1594485"/>
            <a:ext cx="3406140" cy="2872348"/>
          </a:xfrm>
        </p:spPr>
        <p:txBody>
          <a:bodyPr>
            <a:normAutofit/>
          </a:bodyPr>
          <a:lstStyle/>
          <a:p>
            <a:pPr algn="just">
              <a:buClr>
                <a:schemeClr val="tx1"/>
              </a:buClr>
              <a:buFont typeface="Arial" panose="020B0604020202020204" pitchFamily="34" charset="0"/>
              <a:buChar char="•"/>
            </a:pPr>
            <a:r>
              <a:rPr lang="en-GB" sz="1400" b="1" dirty="0">
                <a:solidFill>
                  <a:schemeClr val="tx1"/>
                </a:solidFill>
                <a:latin typeface="Calibri" panose="020F0502020204030204" pitchFamily="34" charset="0"/>
                <a:cs typeface="Calibri" panose="020F0502020204030204" pitchFamily="34" charset="0"/>
              </a:rPr>
              <a:t>Console: </a:t>
            </a:r>
            <a:r>
              <a:rPr lang="en-GB" sz="1400" dirty="0">
                <a:solidFill>
                  <a:schemeClr val="tx1"/>
                </a:solidFill>
                <a:latin typeface="Calibri" panose="020F0502020204030204" pitchFamily="34" charset="0"/>
                <a:cs typeface="Calibri" panose="020F0502020204030204" pitchFamily="34" charset="0"/>
              </a:rPr>
              <a:t>Monitors system progress and displays error messages for incorrect input.</a:t>
            </a:r>
          </a:p>
          <a:p>
            <a:pPr algn="just">
              <a:buClr>
                <a:schemeClr val="tx1"/>
              </a:buClr>
              <a:buFont typeface="Arial" panose="020B0604020202020204" pitchFamily="34" charset="0"/>
              <a:buChar char="•"/>
            </a:pPr>
            <a:r>
              <a:rPr lang="en-GB" sz="1400" b="1" dirty="0">
                <a:solidFill>
                  <a:schemeClr val="tx1"/>
                </a:solidFill>
                <a:latin typeface="Calibri" panose="020F0502020204030204" pitchFamily="34" charset="0"/>
                <a:cs typeface="Calibri" panose="020F0502020204030204" pitchFamily="34" charset="0"/>
              </a:rPr>
              <a:t>Input Command Field: </a:t>
            </a:r>
            <a:r>
              <a:rPr lang="en-GB" sz="1400" dirty="0">
                <a:solidFill>
                  <a:schemeClr val="tx1"/>
                </a:solidFill>
                <a:latin typeface="Calibri" panose="020F0502020204030204" pitchFamily="34" charset="0"/>
                <a:cs typeface="Calibri" panose="020F0502020204030204" pitchFamily="34" charset="0"/>
              </a:rPr>
              <a:t>Execute tasks from the GUI by inputting commands in the input command Field.</a:t>
            </a:r>
            <a:endParaRPr lang="en-DE" sz="1400" dirty="0">
              <a:solidFill>
                <a:schemeClr val="tx1"/>
              </a:solidFill>
              <a:latin typeface="Calibri" panose="020F0502020204030204" pitchFamily="34" charset="0"/>
              <a:cs typeface="Calibri" panose="020F0502020204030204" pitchFamily="34" charset="0"/>
            </a:endParaRPr>
          </a:p>
        </p:txBody>
      </p:sp>
      <p:pic>
        <p:nvPicPr>
          <p:cNvPr id="14" name="Content Placeholder 4">
            <a:extLst>
              <a:ext uri="{FF2B5EF4-FFF2-40B4-BE49-F238E27FC236}">
                <a16:creationId xmlns:a16="http://schemas.microsoft.com/office/drawing/2014/main" id="{2162494C-7B5A-8FAA-91ED-8F31BB7EF811}"/>
              </a:ext>
            </a:extLst>
          </p:cNvPr>
          <p:cNvPicPr>
            <a:picLocks noChangeAspect="1"/>
          </p:cNvPicPr>
          <p:nvPr/>
        </p:nvPicPr>
        <p:blipFill>
          <a:blip r:embed="rId2"/>
          <a:stretch>
            <a:fillRect/>
          </a:stretch>
        </p:blipFill>
        <p:spPr>
          <a:xfrm>
            <a:off x="698571" y="1153862"/>
            <a:ext cx="1622710" cy="2809830"/>
          </a:xfrm>
          <a:prstGeom prst="rect">
            <a:avLst/>
          </a:prstGeom>
        </p:spPr>
      </p:pic>
      <p:pic>
        <p:nvPicPr>
          <p:cNvPr id="15" name="Picture 14">
            <a:extLst>
              <a:ext uri="{FF2B5EF4-FFF2-40B4-BE49-F238E27FC236}">
                <a16:creationId xmlns:a16="http://schemas.microsoft.com/office/drawing/2014/main" id="{BBB9680E-16BB-EE4E-E97A-F4B3B00EED23}"/>
              </a:ext>
            </a:extLst>
          </p:cNvPr>
          <p:cNvPicPr>
            <a:picLocks noChangeAspect="1"/>
          </p:cNvPicPr>
          <p:nvPr/>
        </p:nvPicPr>
        <p:blipFill>
          <a:blip r:embed="rId3"/>
          <a:stretch>
            <a:fillRect/>
          </a:stretch>
        </p:blipFill>
        <p:spPr>
          <a:xfrm>
            <a:off x="525039" y="4094874"/>
            <a:ext cx="4417744" cy="402823"/>
          </a:xfrm>
          <a:prstGeom prst="rect">
            <a:avLst/>
          </a:prstGeom>
        </p:spPr>
      </p:pic>
      <p:pic>
        <p:nvPicPr>
          <p:cNvPr id="16" name="Picture 15">
            <a:extLst>
              <a:ext uri="{FF2B5EF4-FFF2-40B4-BE49-F238E27FC236}">
                <a16:creationId xmlns:a16="http://schemas.microsoft.com/office/drawing/2014/main" id="{4DBA2220-82CF-AECA-F476-159080F93C7F}"/>
              </a:ext>
            </a:extLst>
          </p:cNvPr>
          <p:cNvPicPr>
            <a:picLocks noChangeAspect="1"/>
          </p:cNvPicPr>
          <p:nvPr/>
        </p:nvPicPr>
        <p:blipFill>
          <a:blip r:embed="rId4"/>
          <a:stretch>
            <a:fillRect/>
          </a:stretch>
        </p:blipFill>
        <p:spPr>
          <a:xfrm>
            <a:off x="3146539" y="1163256"/>
            <a:ext cx="1617284" cy="2800436"/>
          </a:xfrm>
          <a:prstGeom prst="rect">
            <a:avLst/>
          </a:prstGeom>
        </p:spPr>
      </p:pic>
      <p:sp>
        <p:nvSpPr>
          <p:cNvPr id="4" name="Slide Number Placeholder 3">
            <a:extLst>
              <a:ext uri="{FF2B5EF4-FFF2-40B4-BE49-F238E27FC236}">
                <a16:creationId xmlns:a16="http://schemas.microsoft.com/office/drawing/2014/main" id="{AC5D2019-A169-1C64-3804-DB2A0468AF5D}"/>
              </a:ext>
            </a:extLst>
          </p:cNvPr>
          <p:cNvSpPr>
            <a:spLocks noGrp="1"/>
          </p:cNvSpPr>
          <p:nvPr>
            <p:ph type="sldNum" sz="quarter" idx="12"/>
          </p:nvPr>
        </p:nvSpPr>
        <p:spPr/>
        <p:txBody>
          <a:bodyPr/>
          <a:lstStyle/>
          <a:p>
            <a:fld id="{06FBF565-AFA2-5840-9CEB-BFFA1DFB8F4B}" type="slidenum">
              <a:rPr lang="en-DE" smtClean="0"/>
              <a:t>101</a:t>
            </a:fld>
            <a:endParaRPr lang="en-DE"/>
          </a:p>
        </p:txBody>
      </p:sp>
      <p:sp>
        <p:nvSpPr>
          <p:cNvPr id="5" name="Footer Placeholder 6">
            <a:extLst>
              <a:ext uri="{FF2B5EF4-FFF2-40B4-BE49-F238E27FC236}">
                <a16:creationId xmlns:a16="http://schemas.microsoft.com/office/drawing/2014/main" id="{834EC6DB-C5F4-85C3-BFCB-BE41D74548F0}"/>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Dudhat</a:t>
            </a:r>
            <a:r>
              <a:rPr lang="en-DE" sz="1050" dirty="0"/>
              <a:t>(</a:t>
            </a:r>
            <a:r>
              <a:rPr lang="de-DE" sz="1050" dirty="0"/>
              <a:t>40310</a:t>
            </a:r>
            <a:r>
              <a:rPr lang="en-DE" sz="1050" dirty="0"/>
              <a:t>)</a:t>
            </a:r>
          </a:p>
        </p:txBody>
      </p:sp>
      <p:sp>
        <p:nvSpPr>
          <p:cNvPr id="8" name="Title 1">
            <a:extLst>
              <a:ext uri="{FF2B5EF4-FFF2-40B4-BE49-F238E27FC236}">
                <a16:creationId xmlns:a16="http://schemas.microsoft.com/office/drawing/2014/main" id="{E925916E-A396-1E56-E9C3-17902A8BB2CB}"/>
              </a:ext>
            </a:extLst>
          </p:cNvPr>
          <p:cNvSpPr>
            <a:spLocks noGrp="1"/>
          </p:cNvSpPr>
          <p:nvPr>
            <p:ph type="title"/>
          </p:nvPr>
        </p:nvSpPr>
        <p:spPr>
          <a:xfrm>
            <a:off x="311700" y="445025"/>
            <a:ext cx="8520600" cy="572700"/>
          </a:xfrm>
        </p:spPr>
        <p:txBody>
          <a:bodyPr>
            <a:normAutofit/>
          </a:bodyPr>
          <a:lstStyle/>
          <a:p>
            <a:r>
              <a:rPr lang="en-GB" sz="2400" b="1" i="0" dirty="0">
                <a:solidFill>
                  <a:srgbClr val="000000"/>
                </a:solidFill>
                <a:effectLst/>
                <a:latin typeface="Calibri" panose="020F0502020204030204" pitchFamily="34" charset="0"/>
                <a:ea typeface="Arial" panose="020B0604020202020204" pitchFamily="34" charset="0"/>
                <a:cs typeface="Calibri" panose="020F0502020204030204" pitchFamily="34" charset="0"/>
              </a:rPr>
              <a:t>Console &amp; Input Command Field</a:t>
            </a:r>
            <a:endParaRPr lang="en-DE" sz="60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052500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C9E32-2EFE-6AE5-4F2A-F85062E1C5EA}"/>
              </a:ext>
            </a:extLst>
          </p:cNvPr>
          <p:cNvSpPr>
            <a:spLocks noGrp="1"/>
          </p:cNvSpPr>
          <p:nvPr>
            <p:ph type="title"/>
          </p:nvPr>
        </p:nvSpPr>
        <p:spPr/>
        <p:txBody>
          <a:bodyPr>
            <a:normAutofit/>
          </a:bodyPr>
          <a:lstStyle/>
          <a:p>
            <a:r>
              <a:rPr lang="en-DE" sz="2400" b="1" dirty="0">
                <a:latin typeface="Calibri" panose="020F0502020204030204" pitchFamily="34" charset="0"/>
                <a:cs typeface="Calibri" panose="020F0502020204030204" pitchFamily="34" charset="0"/>
              </a:rPr>
              <a:t>Test Result Analysis</a:t>
            </a:r>
          </a:p>
        </p:txBody>
      </p:sp>
      <p:sp>
        <p:nvSpPr>
          <p:cNvPr id="3" name="Content Placeholder 2">
            <a:extLst>
              <a:ext uri="{FF2B5EF4-FFF2-40B4-BE49-F238E27FC236}">
                <a16:creationId xmlns:a16="http://schemas.microsoft.com/office/drawing/2014/main" id="{6BB2052C-5803-BC0A-F075-FE26AAD9C497}"/>
              </a:ext>
            </a:extLst>
          </p:cNvPr>
          <p:cNvSpPr>
            <a:spLocks noGrp="1"/>
          </p:cNvSpPr>
          <p:nvPr>
            <p:ph idx="1"/>
          </p:nvPr>
        </p:nvSpPr>
        <p:spPr>
          <a:xfrm>
            <a:off x="628650" y="1191491"/>
            <a:ext cx="3943350" cy="3441231"/>
          </a:xfrm>
        </p:spPr>
        <p:txBody>
          <a:bodyPr>
            <a:normAutofit fontScale="92500" lnSpcReduction="20000"/>
          </a:bodyPr>
          <a:lstStyle/>
          <a:p>
            <a:pPr algn="just">
              <a:buClrTx/>
              <a:buFont typeface="Arial" panose="020B0604020202020204" pitchFamily="34" charset="0"/>
              <a:buChar char="•"/>
            </a:pPr>
            <a:r>
              <a:rPr lang="en-GB" sz="1500" b="1" dirty="0">
                <a:solidFill>
                  <a:schemeClr val="tx1"/>
                </a:solidFill>
                <a:latin typeface="Calibri" panose="020F0502020204030204" pitchFamily="34" charset="0"/>
                <a:cs typeface="Calibri" panose="020F0502020204030204" pitchFamily="34" charset="0"/>
              </a:rPr>
              <a:t>Validation on Real-World Hardware: </a:t>
            </a:r>
            <a:r>
              <a:rPr lang="en-GB" sz="1500" dirty="0">
                <a:solidFill>
                  <a:schemeClr val="tx1"/>
                </a:solidFill>
                <a:latin typeface="Calibri" panose="020F0502020204030204" pitchFamily="34" charset="0"/>
                <a:cs typeface="Calibri" panose="020F0502020204030204" pitchFamily="34" charset="0"/>
              </a:rPr>
              <a:t>The primary objective of test analysis is to validate the software’s performance in a real-world hardware environment. This involves comparing the software or simulation model’s output with the actual output observed on the hardware during operation.</a:t>
            </a:r>
          </a:p>
          <a:p>
            <a:pPr algn="just">
              <a:buClrTx/>
              <a:buFont typeface="Arial" panose="020B0604020202020204" pitchFamily="34" charset="0"/>
              <a:buChar char="•"/>
            </a:pPr>
            <a:r>
              <a:rPr lang="en-GB" sz="1500" b="1" dirty="0">
                <a:solidFill>
                  <a:schemeClr val="tx1"/>
                </a:solidFill>
                <a:latin typeface="Calibri" panose="020F0502020204030204" pitchFamily="34" charset="0"/>
                <a:cs typeface="Calibri" panose="020F0502020204030204" pitchFamily="34" charset="0"/>
              </a:rPr>
              <a:t>Need for Software Modification: </a:t>
            </a:r>
            <a:r>
              <a:rPr lang="en-GB" sz="1500" dirty="0">
                <a:solidFill>
                  <a:schemeClr val="tx1"/>
                </a:solidFill>
                <a:latin typeface="Calibri" panose="020F0502020204030204" pitchFamily="34" charset="0"/>
                <a:cs typeface="Calibri" panose="020F0502020204030204" pitchFamily="34" charset="0"/>
              </a:rPr>
              <a:t>If the output from the real hardware does not align with the desired or simulated output, it indicates a need for modifications in the software. This ensures that the software performs optimally when deployed in its intended hardware environment</a:t>
            </a:r>
            <a:r>
              <a:rPr lang="en-GB" sz="1400" dirty="0">
                <a:solidFill>
                  <a:schemeClr val="tx1"/>
                </a:solidFill>
                <a:latin typeface="Calibri" panose="020F0502020204030204" pitchFamily="34" charset="0"/>
                <a:cs typeface="Calibri" panose="020F0502020204030204" pitchFamily="34" charset="0"/>
              </a:rPr>
              <a:t>.</a:t>
            </a:r>
          </a:p>
        </p:txBody>
      </p:sp>
      <p:pic>
        <p:nvPicPr>
          <p:cNvPr id="5" name="Graphic 4">
            <a:extLst>
              <a:ext uri="{FF2B5EF4-FFF2-40B4-BE49-F238E27FC236}">
                <a16:creationId xmlns:a16="http://schemas.microsoft.com/office/drawing/2014/main" id="{5261A55C-A4EF-BDED-6F4F-FBB7B021F51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35855" y="642342"/>
            <a:ext cx="3695700" cy="3714750"/>
          </a:xfrm>
          <a:prstGeom prst="rect">
            <a:avLst/>
          </a:prstGeom>
        </p:spPr>
      </p:pic>
      <p:sp>
        <p:nvSpPr>
          <p:cNvPr id="7" name="Slide Number Placeholder 6">
            <a:extLst>
              <a:ext uri="{FF2B5EF4-FFF2-40B4-BE49-F238E27FC236}">
                <a16:creationId xmlns:a16="http://schemas.microsoft.com/office/drawing/2014/main" id="{52A1F255-A209-0E9A-D155-67A5AC0B0DFC}"/>
              </a:ext>
            </a:extLst>
          </p:cNvPr>
          <p:cNvSpPr>
            <a:spLocks noGrp="1"/>
          </p:cNvSpPr>
          <p:nvPr>
            <p:ph type="sldNum" sz="quarter" idx="12"/>
          </p:nvPr>
        </p:nvSpPr>
        <p:spPr/>
        <p:txBody>
          <a:bodyPr/>
          <a:lstStyle/>
          <a:p>
            <a:fld id="{06FBF565-AFA2-5840-9CEB-BFFA1DFB8F4B}" type="slidenum">
              <a:rPr lang="en-DE" smtClean="0"/>
              <a:t>102</a:t>
            </a:fld>
            <a:endParaRPr lang="en-DE"/>
          </a:p>
        </p:txBody>
      </p:sp>
      <p:sp>
        <p:nvSpPr>
          <p:cNvPr id="8" name="Footer Placeholder 6">
            <a:extLst>
              <a:ext uri="{FF2B5EF4-FFF2-40B4-BE49-F238E27FC236}">
                <a16:creationId xmlns:a16="http://schemas.microsoft.com/office/drawing/2014/main" id="{9D3A2CE7-640C-B2F4-1DA9-4A2AD19613C0}"/>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Dudhat</a:t>
            </a:r>
            <a:r>
              <a:rPr lang="en-DE" sz="1050" dirty="0"/>
              <a:t>(</a:t>
            </a:r>
            <a:r>
              <a:rPr lang="de-DE" sz="1050" dirty="0"/>
              <a:t>40310</a:t>
            </a:r>
            <a:r>
              <a:rPr lang="en-DE" sz="1050" dirty="0"/>
              <a:t>)</a:t>
            </a:r>
          </a:p>
        </p:txBody>
      </p:sp>
    </p:spTree>
    <p:extLst>
      <p:ext uri="{BB962C8B-B14F-4D97-AF65-F5344CB8AC3E}">
        <p14:creationId xmlns:p14="http://schemas.microsoft.com/office/powerpoint/2010/main" val="31308948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A0633-E7CB-8E06-C007-B9D7DE5D5FCC}"/>
              </a:ext>
            </a:extLst>
          </p:cNvPr>
          <p:cNvSpPr>
            <a:spLocks noGrp="1"/>
          </p:cNvSpPr>
          <p:nvPr>
            <p:ph type="title"/>
          </p:nvPr>
        </p:nvSpPr>
        <p:spPr/>
        <p:txBody>
          <a:bodyPr>
            <a:normAutofit/>
          </a:bodyPr>
          <a:lstStyle/>
          <a:p>
            <a:r>
              <a:rPr lang="en-DE" sz="2400" b="1" dirty="0">
                <a:latin typeface="Calibri" panose="020F0502020204030204" pitchFamily="34" charset="0"/>
                <a:cs typeface="Calibri" panose="020F0502020204030204" pitchFamily="34" charset="0"/>
              </a:rPr>
              <a:t>Cart Displacement</a:t>
            </a:r>
          </a:p>
        </p:txBody>
      </p:sp>
      <p:sp>
        <p:nvSpPr>
          <p:cNvPr id="13" name="Content Placeholder 12">
            <a:extLst>
              <a:ext uri="{FF2B5EF4-FFF2-40B4-BE49-F238E27FC236}">
                <a16:creationId xmlns:a16="http://schemas.microsoft.com/office/drawing/2014/main" id="{8E3D6E27-930A-A192-A82B-6E3631A3225F}"/>
              </a:ext>
            </a:extLst>
          </p:cNvPr>
          <p:cNvSpPr>
            <a:spLocks noGrp="1"/>
          </p:cNvSpPr>
          <p:nvPr>
            <p:ph idx="1"/>
          </p:nvPr>
        </p:nvSpPr>
        <p:spPr>
          <a:xfrm>
            <a:off x="349624" y="4019974"/>
            <a:ext cx="8356226" cy="607145"/>
          </a:xfrm>
        </p:spPr>
        <p:txBody>
          <a:bodyPr>
            <a:noAutofit/>
          </a:bodyPr>
          <a:lstStyle/>
          <a:p>
            <a:pPr algn="l">
              <a:buClr>
                <a:schemeClr val="tx1"/>
              </a:buClr>
              <a:buFont typeface="Arial" panose="020B0604020202020204" pitchFamily="34" charset="0"/>
              <a:buChar char="•"/>
            </a:pPr>
            <a:r>
              <a:rPr lang="en-GB" sz="1400" b="0" i="0" dirty="0">
                <a:solidFill>
                  <a:schemeClr val="tx1"/>
                </a:solidFill>
                <a:effectLst/>
                <a:latin typeface="Calibri" panose="020F0502020204030204" pitchFamily="34" charset="0"/>
                <a:cs typeface="Calibri" panose="020F0502020204030204" pitchFamily="34" charset="0"/>
              </a:rPr>
              <a:t>Disturbance causes an angle in the pendulum, leading to cart movement to reduce pendulum oscillations.</a:t>
            </a:r>
          </a:p>
          <a:p>
            <a:pPr algn="l">
              <a:buClr>
                <a:schemeClr val="tx1"/>
              </a:buClr>
              <a:buFont typeface="Arial" panose="020B0604020202020204" pitchFamily="34" charset="0"/>
              <a:buChar char="•"/>
            </a:pPr>
            <a:r>
              <a:rPr lang="en-GB" sz="1400" b="0" i="0" dirty="0">
                <a:solidFill>
                  <a:schemeClr val="tx1"/>
                </a:solidFill>
                <a:effectLst/>
                <a:latin typeface="Calibri" panose="020F0502020204030204" pitchFamily="34" charset="0"/>
                <a:cs typeface="Calibri" panose="020F0502020204030204" pitchFamily="34" charset="0"/>
              </a:rPr>
              <a:t>Initial cart movement is approximately 15 cm leftward to stabilize pendulum oscillations.</a:t>
            </a:r>
            <a:endParaRPr lang="en-DE" sz="1400" dirty="0">
              <a:solidFill>
                <a:schemeClr val="tx1"/>
              </a:solidFill>
              <a:latin typeface="Calibri" panose="020F0502020204030204" pitchFamily="34" charset="0"/>
              <a:cs typeface="Calibri" panose="020F0502020204030204" pitchFamily="34" charset="0"/>
            </a:endParaRPr>
          </a:p>
        </p:txBody>
      </p:sp>
      <p:pic>
        <p:nvPicPr>
          <p:cNvPr id="14" name="Content Placeholder 10">
            <a:extLst>
              <a:ext uri="{FF2B5EF4-FFF2-40B4-BE49-F238E27FC236}">
                <a16:creationId xmlns:a16="http://schemas.microsoft.com/office/drawing/2014/main" id="{D4211AEC-4BBD-7143-7D15-F1131D3E0DC6}"/>
              </a:ext>
            </a:extLst>
          </p:cNvPr>
          <p:cNvPicPr>
            <a:picLocks noChangeAspect="1"/>
          </p:cNvPicPr>
          <p:nvPr/>
        </p:nvPicPr>
        <p:blipFill>
          <a:blip r:embed="rId2"/>
          <a:stretch>
            <a:fillRect/>
          </a:stretch>
        </p:blipFill>
        <p:spPr>
          <a:xfrm>
            <a:off x="1802515" y="1221750"/>
            <a:ext cx="5538970" cy="2700000"/>
          </a:xfrm>
          <a:prstGeom prst="rect">
            <a:avLst/>
          </a:prstGeom>
          <a:ln w="25400">
            <a:solidFill>
              <a:schemeClr val="tx1"/>
            </a:solidFill>
          </a:ln>
        </p:spPr>
      </p:pic>
      <p:sp>
        <p:nvSpPr>
          <p:cNvPr id="4" name="Slide Number Placeholder 3">
            <a:extLst>
              <a:ext uri="{FF2B5EF4-FFF2-40B4-BE49-F238E27FC236}">
                <a16:creationId xmlns:a16="http://schemas.microsoft.com/office/drawing/2014/main" id="{A1BB08E4-A88A-5289-9F49-928093034CE9}"/>
              </a:ext>
            </a:extLst>
          </p:cNvPr>
          <p:cNvSpPr>
            <a:spLocks noGrp="1"/>
          </p:cNvSpPr>
          <p:nvPr>
            <p:ph type="sldNum" sz="quarter" idx="12"/>
          </p:nvPr>
        </p:nvSpPr>
        <p:spPr/>
        <p:txBody>
          <a:bodyPr/>
          <a:lstStyle/>
          <a:p>
            <a:fld id="{06FBF565-AFA2-5840-9CEB-BFFA1DFB8F4B}" type="slidenum">
              <a:rPr lang="en-DE" smtClean="0"/>
              <a:t>103</a:t>
            </a:fld>
            <a:endParaRPr lang="en-DE"/>
          </a:p>
        </p:txBody>
      </p:sp>
      <p:sp>
        <p:nvSpPr>
          <p:cNvPr id="5" name="Footer Placeholder 6">
            <a:extLst>
              <a:ext uri="{FF2B5EF4-FFF2-40B4-BE49-F238E27FC236}">
                <a16:creationId xmlns:a16="http://schemas.microsoft.com/office/drawing/2014/main" id="{67E17E07-E8BF-DF05-57B6-F4D53F7ED424}"/>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Dudhat</a:t>
            </a:r>
            <a:r>
              <a:rPr lang="en-DE" sz="1050" dirty="0"/>
              <a:t>(</a:t>
            </a:r>
            <a:r>
              <a:rPr lang="de-DE" sz="1050" dirty="0"/>
              <a:t>40310</a:t>
            </a:r>
            <a:r>
              <a:rPr lang="en-DE" sz="1050" dirty="0"/>
              <a:t>)</a:t>
            </a:r>
          </a:p>
        </p:txBody>
      </p:sp>
    </p:spTree>
    <p:extLst>
      <p:ext uri="{BB962C8B-B14F-4D97-AF65-F5344CB8AC3E}">
        <p14:creationId xmlns:p14="http://schemas.microsoft.com/office/powerpoint/2010/main" val="343017650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C8FC-EBEA-4AE5-AB64-3EE79060FA60}"/>
              </a:ext>
            </a:extLst>
          </p:cNvPr>
          <p:cNvSpPr>
            <a:spLocks noGrp="1"/>
          </p:cNvSpPr>
          <p:nvPr>
            <p:ph type="title"/>
          </p:nvPr>
        </p:nvSpPr>
        <p:spPr/>
        <p:txBody>
          <a:bodyPr>
            <a:normAutofit/>
          </a:bodyPr>
          <a:lstStyle/>
          <a:p>
            <a:r>
              <a:rPr lang="en-GB" sz="2400" b="1" dirty="0">
                <a:latin typeface="Calibri" panose="020F0502020204030204" pitchFamily="34" charset="0"/>
                <a:cs typeface="Calibri" panose="020F0502020204030204" pitchFamily="34" charset="0"/>
              </a:rPr>
              <a:t>Cart velocity</a:t>
            </a:r>
            <a:endParaRPr lang="en-DE" sz="2400" b="1" dirty="0">
              <a:latin typeface="Calibri" panose="020F0502020204030204" pitchFamily="34" charset="0"/>
              <a:cs typeface="Calibri" panose="020F0502020204030204" pitchFamily="34" charset="0"/>
            </a:endParaRPr>
          </a:p>
        </p:txBody>
      </p:sp>
      <p:sp>
        <p:nvSpPr>
          <p:cNvPr id="7" name="Content Placeholder 6">
            <a:extLst>
              <a:ext uri="{FF2B5EF4-FFF2-40B4-BE49-F238E27FC236}">
                <a16:creationId xmlns:a16="http://schemas.microsoft.com/office/drawing/2014/main" id="{A9B80465-0FEC-C939-FB78-5849AA5348EC}"/>
              </a:ext>
            </a:extLst>
          </p:cNvPr>
          <p:cNvSpPr>
            <a:spLocks noGrp="1"/>
          </p:cNvSpPr>
          <p:nvPr>
            <p:ph idx="1"/>
          </p:nvPr>
        </p:nvSpPr>
        <p:spPr>
          <a:xfrm>
            <a:off x="311700" y="3867794"/>
            <a:ext cx="8768800" cy="994172"/>
          </a:xfrm>
        </p:spPr>
        <p:txBody>
          <a:bodyPr>
            <a:noAutofit/>
          </a:bodyPr>
          <a:lstStyle/>
          <a:p>
            <a:pPr algn="just">
              <a:buClr>
                <a:schemeClr val="tx1"/>
              </a:buClr>
              <a:buFont typeface="Arial" panose="020B0604020202020204" pitchFamily="34" charset="0"/>
              <a:buChar char="•"/>
            </a:pPr>
            <a:r>
              <a:rPr lang="en-GB" sz="1400" dirty="0">
                <a:solidFill>
                  <a:schemeClr val="tx1"/>
                </a:solidFill>
                <a:latin typeface="Calibri" panose="020F0502020204030204" pitchFamily="34" charset="0"/>
                <a:cs typeface="Calibri" panose="020F0502020204030204" pitchFamily="34" charset="0"/>
              </a:rPr>
              <a:t>Graph illustrates cart velocity response to disturbance, initially at zero.</a:t>
            </a:r>
          </a:p>
          <a:p>
            <a:pPr algn="just">
              <a:buClr>
                <a:schemeClr val="tx1"/>
              </a:buClr>
              <a:buFont typeface="Arial" panose="020B0604020202020204" pitchFamily="34" charset="0"/>
              <a:buChar char="•"/>
            </a:pPr>
            <a:r>
              <a:rPr lang="en-GB" sz="1400" dirty="0">
                <a:solidFill>
                  <a:schemeClr val="tx1"/>
                </a:solidFill>
                <a:latin typeface="Calibri" panose="020F0502020204030204" pitchFamily="34" charset="0"/>
                <a:cs typeface="Calibri" panose="020F0502020204030204" pitchFamily="34" charset="0"/>
              </a:rPr>
              <a:t>Velocity spikes due to external force applied to pendulum from 0.2 to 0.3 seconds.</a:t>
            </a:r>
          </a:p>
          <a:p>
            <a:pPr algn="just">
              <a:buClr>
                <a:schemeClr val="tx1"/>
              </a:buClr>
              <a:buFont typeface="Arial" panose="020B0604020202020204" pitchFamily="34" charset="0"/>
              <a:buChar char="•"/>
            </a:pPr>
            <a:r>
              <a:rPr lang="en-GB" sz="1400" dirty="0">
                <a:solidFill>
                  <a:schemeClr val="tx1"/>
                </a:solidFill>
                <a:latin typeface="Calibri" panose="020F0502020204030204" pitchFamily="34" charset="0"/>
                <a:cs typeface="Calibri" panose="020F0502020204030204" pitchFamily="34" charset="0"/>
              </a:rPr>
              <a:t>Cart velocity nears zero after 0.5 seconds, indicating stable pendulum and cart returning to reference position.</a:t>
            </a:r>
          </a:p>
        </p:txBody>
      </p:sp>
      <p:pic>
        <p:nvPicPr>
          <p:cNvPr id="8" name="Content Placeholder 4">
            <a:extLst>
              <a:ext uri="{FF2B5EF4-FFF2-40B4-BE49-F238E27FC236}">
                <a16:creationId xmlns:a16="http://schemas.microsoft.com/office/drawing/2014/main" id="{EF8895EC-2203-FDB8-91D8-2703C3C1A47E}"/>
              </a:ext>
            </a:extLst>
          </p:cNvPr>
          <p:cNvPicPr>
            <a:picLocks noChangeAspect="1"/>
          </p:cNvPicPr>
          <p:nvPr/>
        </p:nvPicPr>
        <p:blipFill>
          <a:blip r:embed="rId2"/>
          <a:stretch>
            <a:fillRect/>
          </a:stretch>
        </p:blipFill>
        <p:spPr>
          <a:xfrm>
            <a:off x="1790235" y="1141037"/>
            <a:ext cx="5563529" cy="2700000"/>
          </a:xfrm>
          <a:prstGeom prst="rect">
            <a:avLst/>
          </a:prstGeom>
          <a:ln w="25400">
            <a:solidFill>
              <a:schemeClr val="tx1"/>
            </a:solidFill>
          </a:ln>
        </p:spPr>
      </p:pic>
      <p:sp>
        <p:nvSpPr>
          <p:cNvPr id="4" name="Slide Number Placeholder 3">
            <a:extLst>
              <a:ext uri="{FF2B5EF4-FFF2-40B4-BE49-F238E27FC236}">
                <a16:creationId xmlns:a16="http://schemas.microsoft.com/office/drawing/2014/main" id="{EB92E488-3576-855F-CDCD-265094D252F3}"/>
              </a:ext>
            </a:extLst>
          </p:cNvPr>
          <p:cNvSpPr>
            <a:spLocks noGrp="1"/>
          </p:cNvSpPr>
          <p:nvPr>
            <p:ph type="sldNum" sz="quarter" idx="12"/>
          </p:nvPr>
        </p:nvSpPr>
        <p:spPr/>
        <p:txBody>
          <a:bodyPr/>
          <a:lstStyle/>
          <a:p>
            <a:fld id="{06FBF565-AFA2-5840-9CEB-BFFA1DFB8F4B}" type="slidenum">
              <a:rPr lang="en-DE" smtClean="0"/>
              <a:t>104</a:t>
            </a:fld>
            <a:endParaRPr lang="en-DE"/>
          </a:p>
        </p:txBody>
      </p:sp>
      <p:sp>
        <p:nvSpPr>
          <p:cNvPr id="5" name="Footer Placeholder 6">
            <a:extLst>
              <a:ext uri="{FF2B5EF4-FFF2-40B4-BE49-F238E27FC236}">
                <a16:creationId xmlns:a16="http://schemas.microsoft.com/office/drawing/2014/main" id="{336F529B-8C56-22F4-5155-803BBDFC4042}"/>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Dudhat</a:t>
            </a:r>
            <a:r>
              <a:rPr lang="en-DE" sz="1050" dirty="0"/>
              <a:t>(</a:t>
            </a:r>
            <a:r>
              <a:rPr lang="de-DE" sz="1050" dirty="0"/>
              <a:t>40310</a:t>
            </a:r>
            <a:r>
              <a:rPr lang="en-DE" sz="1050" dirty="0"/>
              <a:t>)</a:t>
            </a:r>
          </a:p>
        </p:txBody>
      </p:sp>
    </p:spTree>
    <p:extLst>
      <p:ext uri="{BB962C8B-B14F-4D97-AF65-F5344CB8AC3E}">
        <p14:creationId xmlns:p14="http://schemas.microsoft.com/office/powerpoint/2010/main" val="8588865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07250-3EAB-09FC-B515-07F7544D36D4}"/>
              </a:ext>
            </a:extLst>
          </p:cNvPr>
          <p:cNvSpPr>
            <a:spLocks noGrp="1"/>
          </p:cNvSpPr>
          <p:nvPr>
            <p:ph type="title"/>
          </p:nvPr>
        </p:nvSpPr>
        <p:spPr/>
        <p:txBody>
          <a:bodyPr>
            <a:normAutofit/>
          </a:bodyPr>
          <a:lstStyle/>
          <a:p>
            <a:r>
              <a:rPr lang="en-GB" sz="2400" b="1" dirty="0">
                <a:latin typeface="Calibri" panose="020F0502020204030204" pitchFamily="34" charset="0"/>
                <a:cs typeface="Calibri" panose="020F0502020204030204" pitchFamily="34" charset="0"/>
              </a:rPr>
              <a:t>Pendulum velocity</a:t>
            </a:r>
            <a:endParaRPr lang="en-DE" sz="2400" b="1" dirty="0">
              <a:latin typeface="Calibri" panose="020F0502020204030204" pitchFamily="34" charset="0"/>
              <a:cs typeface="Calibri" panose="020F0502020204030204" pitchFamily="34" charset="0"/>
            </a:endParaRPr>
          </a:p>
        </p:txBody>
      </p:sp>
      <p:sp>
        <p:nvSpPr>
          <p:cNvPr id="7" name="Content Placeholder 6">
            <a:extLst>
              <a:ext uri="{FF2B5EF4-FFF2-40B4-BE49-F238E27FC236}">
                <a16:creationId xmlns:a16="http://schemas.microsoft.com/office/drawing/2014/main" id="{3080173E-4DD3-7602-7E32-0E1AF5955A7F}"/>
              </a:ext>
            </a:extLst>
          </p:cNvPr>
          <p:cNvSpPr>
            <a:spLocks noGrp="1"/>
          </p:cNvSpPr>
          <p:nvPr>
            <p:ph idx="1"/>
          </p:nvPr>
        </p:nvSpPr>
        <p:spPr>
          <a:xfrm>
            <a:off x="628650" y="3977410"/>
            <a:ext cx="7886700" cy="705583"/>
          </a:xfrm>
        </p:spPr>
        <p:txBody>
          <a:bodyPr>
            <a:noAutofit/>
          </a:bodyPr>
          <a:lstStyle/>
          <a:p>
            <a:pPr>
              <a:buClr>
                <a:schemeClr val="tx1"/>
              </a:buClr>
              <a:buFont typeface="Arial" panose="020B0604020202020204" pitchFamily="34" charset="0"/>
              <a:buChar char="•"/>
            </a:pPr>
            <a:r>
              <a:rPr lang="en-GB" sz="1400" dirty="0">
                <a:solidFill>
                  <a:schemeClr val="tx1"/>
                </a:solidFill>
                <a:latin typeface="Calibri" panose="020F0502020204030204" pitchFamily="34" charset="0"/>
                <a:cs typeface="Calibri" panose="020F0502020204030204" pitchFamily="34" charset="0"/>
              </a:rPr>
              <a:t>Pendulum velocity starts at zero, peaks between 0.2 and 0.3 seconds due to external force.</a:t>
            </a:r>
          </a:p>
          <a:p>
            <a:pPr>
              <a:buClr>
                <a:schemeClr val="tx1"/>
              </a:buClr>
              <a:buFont typeface="Arial" panose="020B0604020202020204" pitchFamily="34" charset="0"/>
              <a:buChar char="•"/>
            </a:pPr>
            <a:r>
              <a:rPr lang="en-GB" sz="1400" dirty="0">
                <a:solidFill>
                  <a:schemeClr val="tx1"/>
                </a:solidFill>
                <a:latin typeface="Calibri" panose="020F0502020204030204" pitchFamily="34" charset="0"/>
                <a:cs typeface="Calibri" panose="020F0502020204030204" pitchFamily="34" charset="0"/>
              </a:rPr>
              <a:t>Control system activation reduces velocity, stabilizing pendulum within 0.55 seconds.</a:t>
            </a:r>
            <a:endParaRPr lang="en-DE" sz="1400" dirty="0">
              <a:solidFill>
                <a:schemeClr val="tx1"/>
              </a:solidFill>
              <a:latin typeface="Calibri" panose="020F0502020204030204" pitchFamily="34" charset="0"/>
              <a:cs typeface="Calibri" panose="020F0502020204030204" pitchFamily="34" charset="0"/>
            </a:endParaRPr>
          </a:p>
        </p:txBody>
      </p:sp>
      <p:pic>
        <p:nvPicPr>
          <p:cNvPr id="8" name="Content Placeholder 4">
            <a:extLst>
              <a:ext uri="{FF2B5EF4-FFF2-40B4-BE49-F238E27FC236}">
                <a16:creationId xmlns:a16="http://schemas.microsoft.com/office/drawing/2014/main" id="{BBC46A4E-562A-6CB3-7588-8FEFEDE2BD8D}"/>
              </a:ext>
            </a:extLst>
          </p:cNvPr>
          <p:cNvPicPr>
            <a:picLocks noChangeAspect="1"/>
          </p:cNvPicPr>
          <p:nvPr/>
        </p:nvPicPr>
        <p:blipFill>
          <a:blip r:embed="rId2"/>
          <a:stretch>
            <a:fillRect/>
          </a:stretch>
        </p:blipFill>
        <p:spPr>
          <a:xfrm>
            <a:off x="1795004" y="1221750"/>
            <a:ext cx="5553992" cy="2700000"/>
          </a:xfrm>
          <a:prstGeom prst="rect">
            <a:avLst/>
          </a:prstGeom>
          <a:ln w="25400">
            <a:solidFill>
              <a:schemeClr val="tx1"/>
            </a:solidFill>
          </a:ln>
        </p:spPr>
      </p:pic>
      <p:sp>
        <p:nvSpPr>
          <p:cNvPr id="4" name="Slide Number Placeholder 3">
            <a:extLst>
              <a:ext uri="{FF2B5EF4-FFF2-40B4-BE49-F238E27FC236}">
                <a16:creationId xmlns:a16="http://schemas.microsoft.com/office/drawing/2014/main" id="{6C4207C4-3764-3300-EC4D-3261FB2CB2AE}"/>
              </a:ext>
            </a:extLst>
          </p:cNvPr>
          <p:cNvSpPr>
            <a:spLocks noGrp="1"/>
          </p:cNvSpPr>
          <p:nvPr>
            <p:ph type="sldNum" sz="quarter" idx="12"/>
          </p:nvPr>
        </p:nvSpPr>
        <p:spPr/>
        <p:txBody>
          <a:bodyPr/>
          <a:lstStyle/>
          <a:p>
            <a:fld id="{06FBF565-AFA2-5840-9CEB-BFFA1DFB8F4B}" type="slidenum">
              <a:rPr lang="en-DE" smtClean="0"/>
              <a:t>105</a:t>
            </a:fld>
            <a:endParaRPr lang="en-DE"/>
          </a:p>
        </p:txBody>
      </p:sp>
      <p:sp>
        <p:nvSpPr>
          <p:cNvPr id="5" name="Footer Placeholder 6">
            <a:extLst>
              <a:ext uri="{FF2B5EF4-FFF2-40B4-BE49-F238E27FC236}">
                <a16:creationId xmlns:a16="http://schemas.microsoft.com/office/drawing/2014/main" id="{BBB9E4EC-F93A-741B-01B7-2FFD428907DE}"/>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Dudhat</a:t>
            </a:r>
            <a:r>
              <a:rPr lang="en-DE" sz="1050" dirty="0"/>
              <a:t>(</a:t>
            </a:r>
            <a:r>
              <a:rPr lang="de-DE" sz="1050" dirty="0"/>
              <a:t>40310</a:t>
            </a:r>
            <a:r>
              <a:rPr lang="en-DE" sz="1050" dirty="0"/>
              <a:t>)</a:t>
            </a:r>
          </a:p>
        </p:txBody>
      </p:sp>
    </p:spTree>
    <p:extLst>
      <p:ext uri="{BB962C8B-B14F-4D97-AF65-F5344CB8AC3E}">
        <p14:creationId xmlns:p14="http://schemas.microsoft.com/office/powerpoint/2010/main" val="2187900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C3B76-E5E9-E17B-7C17-132DA3CD6D15}"/>
              </a:ext>
            </a:extLst>
          </p:cNvPr>
          <p:cNvSpPr>
            <a:spLocks noGrp="1"/>
          </p:cNvSpPr>
          <p:nvPr>
            <p:ph type="title"/>
          </p:nvPr>
        </p:nvSpPr>
        <p:spPr/>
        <p:txBody>
          <a:bodyPr>
            <a:normAutofit/>
          </a:bodyPr>
          <a:lstStyle/>
          <a:p>
            <a:r>
              <a:rPr lang="en-GB" sz="2400" b="1" dirty="0">
                <a:latin typeface="Calibri" panose="020F0502020204030204" pitchFamily="34" charset="0"/>
                <a:cs typeface="Calibri" panose="020F0502020204030204" pitchFamily="34" charset="0"/>
              </a:rPr>
              <a:t>Pendulum angle</a:t>
            </a:r>
            <a:endParaRPr lang="en-DE" sz="2400" b="1" dirty="0">
              <a:latin typeface="Calibri" panose="020F0502020204030204" pitchFamily="34" charset="0"/>
              <a:cs typeface="Calibri" panose="020F0502020204030204" pitchFamily="34" charset="0"/>
            </a:endParaRPr>
          </a:p>
        </p:txBody>
      </p:sp>
      <p:sp>
        <p:nvSpPr>
          <p:cNvPr id="8" name="Content Placeholder 7">
            <a:extLst>
              <a:ext uri="{FF2B5EF4-FFF2-40B4-BE49-F238E27FC236}">
                <a16:creationId xmlns:a16="http://schemas.microsoft.com/office/drawing/2014/main" id="{CE57B5F4-EE78-6310-016C-6ACAD379383B}"/>
              </a:ext>
            </a:extLst>
          </p:cNvPr>
          <p:cNvSpPr>
            <a:spLocks noGrp="1"/>
          </p:cNvSpPr>
          <p:nvPr>
            <p:ph idx="1"/>
          </p:nvPr>
        </p:nvSpPr>
        <p:spPr>
          <a:xfrm>
            <a:off x="628650" y="3975586"/>
            <a:ext cx="7886700" cy="596595"/>
          </a:xfrm>
        </p:spPr>
        <p:txBody>
          <a:bodyPr>
            <a:noAutofit/>
          </a:bodyPr>
          <a:lstStyle/>
          <a:p>
            <a:pPr algn="l">
              <a:buClr>
                <a:schemeClr val="tx1"/>
              </a:buClr>
              <a:buFont typeface="Arial" panose="020B0604020202020204" pitchFamily="34" charset="0"/>
              <a:buChar char="•"/>
            </a:pPr>
            <a:r>
              <a:rPr lang="en-GB" sz="1400" dirty="0">
                <a:solidFill>
                  <a:srgbClr val="0D0D0D"/>
                </a:solidFill>
                <a:latin typeface="Calibri" panose="020F0502020204030204" pitchFamily="34" charset="0"/>
                <a:cs typeface="Calibri" panose="020F0502020204030204" pitchFamily="34" charset="0"/>
              </a:rPr>
              <a:t>Graph displays pendulum angle response to disturbance, reaching -43.5 degrees.</a:t>
            </a:r>
          </a:p>
          <a:p>
            <a:pPr algn="l">
              <a:buClr>
                <a:schemeClr val="tx1"/>
              </a:buClr>
              <a:buFont typeface="Arial" panose="020B0604020202020204" pitchFamily="34" charset="0"/>
              <a:buChar char="•"/>
            </a:pPr>
            <a:r>
              <a:rPr lang="en-GB" sz="1400" dirty="0">
                <a:solidFill>
                  <a:srgbClr val="0D0D0D"/>
                </a:solidFill>
                <a:latin typeface="Calibri" panose="020F0502020204030204" pitchFamily="34" charset="0"/>
                <a:cs typeface="Calibri" panose="020F0502020204030204" pitchFamily="34" charset="0"/>
              </a:rPr>
              <a:t>Pendulum stabilizes and returns to settled position within 0.55 seconds.</a:t>
            </a:r>
          </a:p>
        </p:txBody>
      </p:sp>
      <p:pic>
        <p:nvPicPr>
          <p:cNvPr id="9" name="Content Placeholder 4">
            <a:extLst>
              <a:ext uri="{FF2B5EF4-FFF2-40B4-BE49-F238E27FC236}">
                <a16:creationId xmlns:a16="http://schemas.microsoft.com/office/drawing/2014/main" id="{976DE4E8-B256-DA0E-DC64-C9613602C3E9}"/>
              </a:ext>
            </a:extLst>
          </p:cNvPr>
          <p:cNvPicPr>
            <a:picLocks noChangeAspect="1"/>
          </p:cNvPicPr>
          <p:nvPr/>
        </p:nvPicPr>
        <p:blipFill>
          <a:blip r:embed="rId2"/>
          <a:stretch>
            <a:fillRect/>
          </a:stretch>
        </p:blipFill>
        <p:spPr>
          <a:xfrm>
            <a:off x="1799165" y="1221750"/>
            <a:ext cx="5545671" cy="2700000"/>
          </a:xfrm>
          <a:prstGeom prst="rect">
            <a:avLst/>
          </a:prstGeom>
          <a:ln w="25400">
            <a:solidFill>
              <a:schemeClr val="tx1"/>
            </a:solidFill>
          </a:ln>
        </p:spPr>
      </p:pic>
      <p:sp>
        <p:nvSpPr>
          <p:cNvPr id="4" name="Slide Number Placeholder 3">
            <a:extLst>
              <a:ext uri="{FF2B5EF4-FFF2-40B4-BE49-F238E27FC236}">
                <a16:creationId xmlns:a16="http://schemas.microsoft.com/office/drawing/2014/main" id="{22997BFB-A094-D601-EE4A-6BE88C1897F0}"/>
              </a:ext>
            </a:extLst>
          </p:cNvPr>
          <p:cNvSpPr>
            <a:spLocks noGrp="1"/>
          </p:cNvSpPr>
          <p:nvPr>
            <p:ph type="sldNum" sz="quarter" idx="12"/>
          </p:nvPr>
        </p:nvSpPr>
        <p:spPr/>
        <p:txBody>
          <a:bodyPr/>
          <a:lstStyle/>
          <a:p>
            <a:fld id="{06FBF565-AFA2-5840-9CEB-BFFA1DFB8F4B}" type="slidenum">
              <a:rPr lang="en-DE" smtClean="0"/>
              <a:t>106</a:t>
            </a:fld>
            <a:endParaRPr lang="en-DE"/>
          </a:p>
        </p:txBody>
      </p:sp>
      <p:sp>
        <p:nvSpPr>
          <p:cNvPr id="5" name="Footer Placeholder 6">
            <a:extLst>
              <a:ext uri="{FF2B5EF4-FFF2-40B4-BE49-F238E27FC236}">
                <a16:creationId xmlns:a16="http://schemas.microsoft.com/office/drawing/2014/main" id="{6F5BBD0F-7E6E-49AE-6F8D-1FC6D26D1E52}"/>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Dudhat</a:t>
            </a:r>
            <a:r>
              <a:rPr lang="en-DE" sz="1050" dirty="0"/>
              <a:t>(</a:t>
            </a:r>
            <a:r>
              <a:rPr lang="de-DE" sz="1050" dirty="0"/>
              <a:t>40310</a:t>
            </a:r>
            <a:r>
              <a:rPr lang="en-DE" sz="1050" dirty="0"/>
              <a:t>)</a:t>
            </a:r>
          </a:p>
        </p:txBody>
      </p:sp>
    </p:spTree>
    <p:extLst>
      <p:ext uri="{BB962C8B-B14F-4D97-AF65-F5344CB8AC3E}">
        <p14:creationId xmlns:p14="http://schemas.microsoft.com/office/powerpoint/2010/main" val="995359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05CC6-D6B3-1A19-7D15-CE774EE641FE}"/>
              </a:ext>
            </a:extLst>
          </p:cNvPr>
          <p:cNvSpPr>
            <a:spLocks noGrp="1"/>
          </p:cNvSpPr>
          <p:nvPr>
            <p:ph type="title"/>
          </p:nvPr>
        </p:nvSpPr>
        <p:spPr/>
        <p:txBody>
          <a:bodyPr>
            <a:normAutofit/>
          </a:bodyPr>
          <a:lstStyle/>
          <a:p>
            <a:r>
              <a:rPr lang="en-GB" sz="2400" b="1" dirty="0">
                <a:latin typeface="Calibri" panose="020F0502020204030204" pitchFamily="34" charset="0"/>
                <a:cs typeface="Calibri" panose="020F0502020204030204" pitchFamily="34" charset="0"/>
              </a:rPr>
              <a:t>Force</a:t>
            </a:r>
            <a:endParaRPr lang="en-DE" sz="2400" b="1" dirty="0">
              <a:latin typeface="Calibri" panose="020F0502020204030204" pitchFamily="34" charset="0"/>
              <a:cs typeface="Calibri" panose="020F0502020204030204" pitchFamily="34" charset="0"/>
            </a:endParaRPr>
          </a:p>
        </p:txBody>
      </p:sp>
      <p:sp>
        <p:nvSpPr>
          <p:cNvPr id="7" name="Content Placeholder 6">
            <a:extLst>
              <a:ext uri="{FF2B5EF4-FFF2-40B4-BE49-F238E27FC236}">
                <a16:creationId xmlns:a16="http://schemas.microsoft.com/office/drawing/2014/main" id="{AE809423-48A5-8297-9083-A53D06CB3F0B}"/>
              </a:ext>
            </a:extLst>
          </p:cNvPr>
          <p:cNvSpPr>
            <a:spLocks noGrp="1"/>
          </p:cNvSpPr>
          <p:nvPr>
            <p:ph idx="1"/>
          </p:nvPr>
        </p:nvSpPr>
        <p:spPr>
          <a:xfrm>
            <a:off x="431800" y="3977768"/>
            <a:ext cx="8083550" cy="829181"/>
          </a:xfrm>
        </p:spPr>
        <p:txBody>
          <a:bodyPr>
            <a:noAutofit/>
          </a:bodyPr>
          <a:lstStyle/>
          <a:p>
            <a:pPr>
              <a:buClr>
                <a:schemeClr val="tx1"/>
              </a:buClr>
              <a:buFont typeface="Arial" panose="020B0604020202020204" pitchFamily="34" charset="0"/>
              <a:buChar char="•"/>
            </a:pPr>
            <a:r>
              <a:rPr lang="en-GB" sz="1400" dirty="0">
                <a:solidFill>
                  <a:schemeClr val="tx1"/>
                </a:solidFill>
                <a:latin typeface="Calibri" panose="020F0502020204030204" pitchFamily="34" charset="0"/>
                <a:cs typeface="Calibri" panose="020F0502020204030204" pitchFamily="34" charset="0"/>
              </a:rPr>
              <a:t>Chart illustrates force applied in response to pendulum disturbance.</a:t>
            </a:r>
          </a:p>
          <a:p>
            <a:pPr>
              <a:buClr>
                <a:schemeClr val="tx1"/>
              </a:buClr>
              <a:buFont typeface="Arial" panose="020B0604020202020204" pitchFamily="34" charset="0"/>
              <a:buChar char="•"/>
            </a:pPr>
            <a:r>
              <a:rPr lang="en-GB" sz="1400" dirty="0">
                <a:solidFill>
                  <a:srgbClr val="0D0D0D"/>
                </a:solidFill>
                <a:latin typeface="Calibri" panose="020F0502020204030204" pitchFamily="34" charset="0"/>
                <a:cs typeface="Calibri" panose="020F0502020204030204" pitchFamily="34" charset="0"/>
              </a:rPr>
              <a:t>Initial overshoot followed by force stabilization within 0.55 seconds to mitigate pendulum oscillations.</a:t>
            </a:r>
            <a:endParaRPr lang="en-DE" sz="1400" dirty="0">
              <a:latin typeface="Calibri" panose="020F0502020204030204" pitchFamily="34" charset="0"/>
              <a:cs typeface="Calibri" panose="020F0502020204030204" pitchFamily="34" charset="0"/>
            </a:endParaRPr>
          </a:p>
        </p:txBody>
      </p:sp>
      <p:pic>
        <p:nvPicPr>
          <p:cNvPr id="8" name="Content Placeholder 4">
            <a:extLst>
              <a:ext uri="{FF2B5EF4-FFF2-40B4-BE49-F238E27FC236}">
                <a16:creationId xmlns:a16="http://schemas.microsoft.com/office/drawing/2014/main" id="{E0C4E31F-C74D-E8E4-6BF1-66A37F0D707B}"/>
              </a:ext>
            </a:extLst>
          </p:cNvPr>
          <p:cNvPicPr>
            <a:picLocks noChangeAspect="1"/>
          </p:cNvPicPr>
          <p:nvPr/>
        </p:nvPicPr>
        <p:blipFill>
          <a:blip r:embed="rId2"/>
          <a:stretch>
            <a:fillRect/>
          </a:stretch>
        </p:blipFill>
        <p:spPr>
          <a:xfrm>
            <a:off x="1799438" y="1221750"/>
            <a:ext cx="5545125" cy="2700000"/>
          </a:xfrm>
          <a:prstGeom prst="rect">
            <a:avLst/>
          </a:prstGeom>
          <a:ln w="25400">
            <a:solidFill>
              <a:schemeClr val="tx1"/>
            </a:solidFill>
          </a:ln>
        </p:spPr>
      </p:pic>
      <p:sp>
        <p:nvSpPr>
          <p:cNvPr id="4" name="Slide Number Placeholder 3">
            <a:extLst>
              <a:ext uri="{FF2B5EF4-FFF2-40B4-BE49-F238E27FC236}">
                <a16:creationId xmlns:a16="http://schemas.microsoft.com/office/drawing/2014/main" id="{0DD7C410-1AE5-E2D4-3017-0F224A41C6CB}"/>
              </a:ext>
            </a:extLst>
          </p:cNvPr>
          <p:cNvSpPr>
            <a:spLocks noGrp="1"/>
          </p:cNvSpPr>
          <p:nvPr>
            <p:ph type="sldNum" sz="quarter" idx="12"/>
          </p:nvPr>
        </p:nvSpPr>
        <p:spPr/>
        <p:txBody>
          <a:bodyPr/>
          <a:lstStyle/>
          <a:p>
            <a:fld id="{06FBF565-AFA2-5840-9CEB-BFFA1DFB8F4B}" type="slidenum">
              <a:rPr lang="en-DE" smtClean="0"/>
              <a:t>107</a:t>
            </a:fld>
            <a:endParaRPr lang="en-DE"/>
          </a:p>
        </p:txBody>
      </p:sp>
      <p:sp>
        <p:nvSpPr>
          <p:cNvPr id="5" name="Footer Placeholder 6">
            <a:extLst>
              <a:ext uri="{FF2B5EF4-FFF2-40B4-BE49-F238E27FC236}">
                <a16:creationId xmlns:a16="http://schemas.microsoft.com/office/drawing/2014/main" id="{25BA13CB-11DF-4CE4-26EB-15B9A25FBE5B}"/>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Dudhat</a:t>
            </a:r>
            <a:r>
              <a:rPr lang="en-DE" sz="1050" dirty="0"/>
              <a:t>(</a:t>
            </a:r>
            <a:r>
              <a:rPr lang="de-DE" sz="1050" dirty="0"/>
              <a:t>40310</a:t>
            </a:r>
            <a:r>
              <a:rPr lang="en-DE" sz="1050" dirty="0"/>
              <a:t>)</a:t>
            </a:r>
          </a:p>
        </p:txBody>
      </p:sp>
    </p:spTree>
    <p:extLst>
      <p:ext uri="{BB962C8B-B14F-4D97-AF65-F5344CB8AC3E}">
        <p14:creationId xmlns:p14="http://schemas.microsoft.com/office/powerpoint/2010/main" val="16744668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D51307-8DE6-2436-F87D-C69A70418707}"/>
              </a:ext>
            </a:extLst>
          </p:cNvPr>
          <p:cNvPicPr>
            <a:picLocks noChangeAspect="1"/>
          </p:cNvPicPr>
          <p:nvPr/>
        </p:nvPicPr>
        <p:blipFill>
          <a:blip r:embed="rId2"/>
          <a:stretch>
            <a:fillRect/>
          </a:stretch>
        </p:blipFill>
        <p:spPr>
          <a:xfrm>
            <a:off x="515696" y="1009832"/>
            <a:ext cx="3771900" cy="1638300"/>
          </a:xfrm>
          <a:prstGeom prst="rect">
            <a:avLst/>
          </a:prstGeom>
          <a:ln w="25400">
            <a:solidFill>
              <a:schemeClr val="tx1"/>
            </a:solidFill>
          </a:ln>
        </p:spPr>
      </p:pic>
      <p:pic>
        <p:nvPicPr>
          <p:cNvPr id="7" name="Picture 6">
            <a:extLst>
              <a:ext uri="{FF2B5EF4-FFF2-40B4-BE49-F238E27FC236}">
                <a16:creationId xmlns:a16="http://schemas.microsoft.com/office/drawing/2014/main" id="{10EE2337-E8FB-D235-3624-63269770AB4A}"/>
              </a:ext>
            </a:extLst>
          </p:cNvPr>
          <p:cNvPicPr>
            <a:picLocks noChangeAspect="1"/>
          </p:cNvPicPr>
          <p:nvPr/>
        </p:nvPicPr>
        <p:blipFill>
          <a:blip r:embed="rId3"/>
          <a:stretch>
            <a:fillRect/>
          </a:stretch>
        </p:blipFill>
        <p:spPr>
          <a:xfrm>
            <a:off x="4572000" y="1009832"/>
            <a:ext cx="3781425" cy="1638300"/>
          </a:xfrm>
          <a:prstGeom prst="rect">
            <a:avLst/>
          </a:prstGeom>
          <a:ln w="25400">
            <a:solidFill>
              <a:schemeClr val="tx1"/>
            </a:solidFill>
          </a:ln>
        </p:spPr>
      </p:pic>
      <p:pic>
        <p:nvPicPr>
          <p:cNvPr id="9" name="Picture 8">
            <a:extLst>
              <a:ext uri="{FF2B5EF4-FFF2-40B4-BE49-F238E27FC236}">
                <a16:creationId xmlns:a16="http://schemas.microsoft.com/office/drawing/2014/main" id="{92054459-6AEA-C81A-92D7-EE7FE5EACC44}"/>
              </a:ext>
            </a:extLst>
          </p:cNvPr>
          <p:cNvPicPr>
            <a:picLocks noChangeAspect="1"/>
          </p:cNvPicPr>
          <p:nvPr/>
        </p:nvPicPr>
        <p:blipFill>
          <a:blip r:embed="rId4"/>
          <a:stretch>
            <a:fillRect/>
          </a:stretch>
        </p:blipFill>
        <p:spPr>
          <a:xfrm>
            <a:off x="515696" y="3033881"/>
            <a:ext cx="3829050" cy="1638300"/>
          </a:xfrm>
          <a:prstGeom prst="rect">
            <a:avLst/>
          </a:prstGeom>
          <a:ln w="25400">
            <a:solidFill>
              <a:schemeClr val="tx1"/>
            </a:solidFill>
          </a:ln>
        </p:spPr>
      </p:pic>
      <p:pic>
        <p:nvPicPr>
          <p:cNvPr id="11" name="Picture 10">
            <a:extLst>
              <a:ext uri="{FF2B5EF4-FFF2-40B4-BE49-F238E27FC236}">
                <a16:creationId xmlns:a16="http://schemas.microsoft.com/office/drawing/2014/main" id="{C8ABB939-6D9A-6B2A-B36E-A59530B09342}"/>
              </a:ext>
            </a:extLst>
          </p:cNvPr>
          <p:cNvPicPr>
            <a:picLocks noChangeAspect="1"/>
          </p:cNvPicPr>
          <p:nvPr/>
        </p:nvPicPr>
        <p:blipFill>
          <a:blip r:embed="rId5"/>
          <a:stretch>
            <a:fillRect/>
          </a:stretch>
        </p:blipFill>
        <p:spPr>
          <a:xfrm>
            <a:off x="4571999" y="3035665"/>
            <a:ext cx="3781425" cy="1647825"/>
          </a:xfrm>
          <a:prstGeom prst="rect">
            <a:avLst/>
          </a:prstGeom>
          <a:ln w="25400">
            <a:solidFill>
              <a:schemeClr val="tx1"/>
            </a:solidFill>
          </a:ln>
        </p:spPr>
      </p:pic>
      <p:sp>
        <p:nvSpPr>
          <p:cNvPr id="13" name="Title 1">
            <a:extLst>
              <a:ext uri="{FF2B5EF4-FFF2-40B4-BE49-F238E27FC236}">
                <a16:creationId xmlns:a16="http://schemas.microsoft.com/office/drawing/2014/main" id="{7CF39E3F-D2C7-74B6-C32C-9125A32ABC67}"/>
              </a:ext>
            </a:extLst>
          </p:cNvPr>
          <p:cNvSpPr txBox="1">
            <a:spLocks/>
          </p:cNvSpPr>
          <p:nvPr/>
        </p:nvSpPr>
        <p:spPr>
          <a:xfrm>
            <a:off x="5867769" y="2806329"/>
            <a:ext cx="1346175" cy="196199"/>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DE" sz="1200" dirty="0">
                <a:latin typeface="Calibri" panose="020F0502020204030204" pitchFamily="34" charset="0"/>
                <a:cs typeface="Calibri" panose="020F0502020204030204" pitchFamily="34" charset="0"/>
              </a:rPr>
              <a:t>Pendulum Velocity</a:t>
            </a:r>
          </a:p>
        </p:txBody>
      </p:sp>
      <p:sp>
        <p:nvSpPr>
          <p:cNvPr id="14" name="Title 1">
            <a:extLst>
              <a:ext uri="{FF2B5EF4-FFF2-40B4-BE49-F238E27FC236}">
                <a16:creationId xmlns:a16="http://schemas.microsoft.com/office/drawing/2014/main" id="{46DA0785-D8E1-9138-39AD-1550E249F2D4}"/>
              </a:ext>
            </a:extLst>
          </p:cNvPr>
          <p:cNvSpPr txBox="1">
            <a:spLocks/>
          </p:cNvSpPr>
          <p:nvPr/>
        </p:nvSpPr>
        <p:spPr>
          <a:xfrm>
            <a:off x="1770962" y="2809206"/>
            <a:ext cx="1261367" cy="196199"/>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DE" sz="1200" dirty="0">
                <a:latin typeface="Calibri" panose="020F0502020204030204" pitchFamily="34" charset="0"/>
                <a:cs typeface="Calibri" panose="020F0502020204030204" pitchFamily="34" charset="0"/>
              </a:rPr>
              <a:t>Pendulum Angel</a:t>
            </a:r>
          </a:p>
        </p:txBody>
      </p:sp>
      <p:sp>
        <p:nvSpPr>
          <p:cNvPr id="15" name="Title 1">
            <a:extLst>
              <a:ext uri="{FF2B5EF4-FFF2-40B4-BE49-F238E27FC236}">
                <a16:creationId xmlns:a16="http://schemas.microsoft.com/office/drawing/2014/main" id="{28E6A243-1257-8526-9AD0-3249D1825B9D}"/>
              </a:ext>
            </a:extLst>
          </p:cNvPr>
          <p:cNvSpPr txBox="1">
            <a:spLocks/>
          </p:cNvSpPr>
          <p:nvPr/>
        </p:nvSpPr>
        <p:spPr>
          <a:xfrm>
            <a:off x="6026864" y="746842"/>
            <a:ext cx="1027986" cy="196199"/>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DE" sz="1200" dirty="0">
                <a:latin typeface="Calibri" panose="020F0502020204030204" pitchFamily="34" charset="0"/>
                <a:cs typeface="Calibri" panose="020F0502020204030204" pitchFamily="34" charset="0"/>
              </a:rPr>
              <a:t>Cart Velocity</a:t>
            </a:r>
          </a:p>
        </p:txBody>
      </p:sp>
      <p:sp>
        <p:nvSpPr>
          <p:cNvPr id="16" name="Title 1">
            <a:extLst>
              <a:ext uri="{FF2B5EF4-FFF2-40B4-BE49-F238E27FC236}">
                <a16:creationId xmlns:a16="http://schemas.microsoft.com/office/drawing/2014/main" id="{95938595-2F0B-527F-B9DF-B496CA6BCB90}"/>
              </a:ext>
            </a:extLst>
          </p:cNvPr>
          <p:cNvSpPr txBox="1">
            <a:spLocks/>
          </p:cNvSpPr>
          <p:nvPr/>
        </p:nvSpPr>
        <p:spPr>
          <a:xfrm>
            <a:off x="1814673" y="783049"/>
            <a:ext cx="1027986" cy="196199"/>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DE" sz="1200" dirty="0">
                <a:latin typeface="Calibri" panose="020F0502020204030204" pitchFamily="34" charset="0"/>
                <a:cs typeface="Calibri" panose="020F0502020204030204" pitchFamily="34" charset="0"/>
              </a:rPr>
              <a:t>Cart Position</a:t>
            </a:r>
          </a:p>
        </p:txBody>
      </p:sp>
      <p:sp>
        <p:nvSpPr>
          <p:cNvPr id="18" name="Title 17">
            <a:extLst>
              <a:ext uri="{FF2B5EF4-FFF2-40B4-BE49-F238E27FC236}">
                <a16:creationId xmlns:a16="http://schemas.microsoft.com/office/drawing/2014/main" id="{18D176BE-30EB-558A-5D47-47EE63F7F8CF}"/>
              </a:ext>
            </a:extLst>
          </p:cNvPr>
          <p:cNvSpPr>
            <a:spLocks noGrp="1"/>
          </p:cNvSpPr>
          <p:nvPr>
            <p:ph type="title"/>
          </p:nvPr>
        </p:nvSpPr>
        <p:spPr>
          <a:xfrm>
            <a:off x="515695" y="273845"/>
            <a:ext cx="7999655" cy="509205"/>
          </a:xfrm>
        </p:spPr>
        <p:txBody>
          <a:bodyPr>
            <a:noAutofit/>
          </a:bodyPr>
          <a:lstStyle/>
          <a:p>
            <a:r>
              <a:rPr lang="en-DE" sz="2400" b="1" dirty="0">
                <a:latin typeface="Calibri" panose="020F0502020204030204" pitchFamily="34" charset="0"/>
                <a:cs typeface="Calibri" panose="020F0502020204030204" pitchFamily="34" charset="0"/>
              </a:rPr>
              <a:t>Test Result</a:t>
            </a:r>
          </a:p>
        </p:txBody>
      </p:sp>
      <p:sp>
        <p:nvSpPr>
          <p:cNvPr id="2" name="Footer Placeholder 6">
            <a:extLst>
              <a:ext uri="{FF2B5EF4-FFF2-40B4-BE49-F238E27FC236}">
                <a16:creationId xmlns:a16="http://schemas.microsoft.com/office/drawing/2014/main" id="{9656EC83-61A6-AD7A-2450-C184D650441F}"/>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Dudhat</a:t>
            </a:r>
            <a:r>
              <a:rPr lang="en-DE" sz="1050" dirty="0"/>
              <a:t>(</a:t>
            </a:r>
            <a:r>
              <a:rPr lang="de-DE" sz="1050" dirty="0"/>
              <a:t>40310</a:t>
            </a:r>
            <a:r>
              <a:rPr lang="en-DE" sz="1050" dirty="0"/>
              <a:t>)</a:t>
            </a:r>
          </a:p>
        </p:txBody>
      </p:sp>
      <p:sp>
        <p:nvSpPr>
          <p:cNvPr id="3" name="Slide Number Placeholder 2">
            <a:extLst>
              <a:ext uri="{FF2B5EF4-FFF2-40B4-BE49-F238E27FC236}">
                <a16:creationId xmlns:a16="http://schemas.microsoft.com/office/drawing/2014/main" id="{AE5127B4-0704-1C32-9F3D-A905E4F47B76}"/>
              </a:ext>
            </a:extLst>
          </p:cNvPr>
          <p:cNvSpPr>
            <a:spLocks noGrp="1"/>
          </p:cNvSpPr>
          <p:nvPr>
            <p:ph type="sldNum" sz="quarter" idx="12"/>
          </p:nvPr>
        </p:nvSpPr>
        <p:spPr/>
        <p:txBody>
          <a:bodyPr/>
          <a:lstStyle/>
          <a:p>
            <a:fld id="{06FBF565-AFA2-5840-9CEB-BFFA1DFB8F4B}" type="slidenum">
              <a:rPr lang="en-DE" smtClean="0"/>
              <a:t>108</a:t>
            </a:fld>
            <a:endParaRPr lang="en-DE"/>
          </a:p>
        </p:txBody>
      </p:sp>
    </p:spTree>
    <p:extLst>
      <p:ext uri="{BB962C8B-B14F-4D97-AF65-F5344CB8AC3E}">
        <p14:creationId xmlns:p14="http://schemas.microsoft.com/office/powerpoint/2010/main" val="221561768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CB12BF-0B61-735E-7686-E0483433B452}"/>
              </a:ext>
            </a:extLst>
          </p:cNvPr>
          <p:cNvPicPr>
            <a:picLocks noChangeAspect="1"/>
          </p:cNvPicPr>
          <p:nvPr/>
        </p:nvPicPr>
        <p:blipFill>
          <a:blip r:embed="rId2"/>
          <a:stretch>
            <a:fillRect/>
          </a:stretch>
        </p:blipFill>
        <p:spPr>
          <a:xfrm>
            <a:off x="635000" y="1155630"/>
            <a:ext cx="3752850" cy="1638300"/>
          </a:xfrm>
          <a:prstGeom prst="rect">
            <a:avLst/>
          </a:prstGeom>
          <a:ln w="25400">
            <a:solidFill>
              <a:schemeClr val="tx1"/>
            </a:solidFill>
          </a:ln>
        </p:spPr>
      </p:pic>
      <p:sp>
        <p:nvSpPr>
          <p:cNvPr id="6" name="Title 17">
            <a:extLst>
              <a:ext uri="{FF2B5EF4-FFF2-40B4-BE49-F238E27FC236}">
                <a16:creationId xmlns:a16="http://schemas.microsoft.com/office/drawing/2014/main" id="{9257280B-B6C0-826F-91B9-E26FF0E9316F}"/>
              </a:ext>
            </a:extLst>
          </p:cNvPr>
          <p:cNvSpPr>
            <a:spLocks noGrp="1"/>
          </p:cNvSpPr>
          <p:nvPr>
            <p:ph type="title"/>
          </p:nvPr>
        </p:nvSpPr>
        <p:spPr>
          <a:xfrm>
            <a:off x="515695" y="273845"/>
            <a:ext cx="7999655" cy="509205"/>
          </a:xfrm>
        </p:spPr>
        <p:txBody>
          <a:bodyPr>
            <a:noAutofit/>
          </a:bodyPr>
          <a:lstStyle/>
          <a:p>
            <a:r>
              <a:rPr lang="en-DE" sz="2400" b="1" dirty="0">
                <a:latin typeface="Calibri" panose="020F0502020204030204" pitchFamily="34" charset="0"/>
                <a:cs typeface="Calibri" panose="020F0502020204030204" pitchFamily="34" charset="0"/>
              </a:rPr>
              <a:t>Test Result</a:t>
            </a:r>
          </a:p>
        </p:txBody>
      </p:sp>
      <p:sp>
        <p:nvSpPr>
          <p:cNvPr id="7" name="Title 1">
            <a:extLst>
              <a:ext uri="{FF2B5EF4-FFF2-40B4-BE49-F238E27FC236}">
                <a16:creationId xmlns:a16="http://schemas.microsoft.com/office/drawing/2014/main" id="{AD126190-E426-4888-7E2C-040608F77854}"/>
              </a:ext>
            </a:extLst>
          </p:cNvPr>
          <p:cNvSpPr txBox="1">
            <a:spLocks/>
          </p:cNvSpPr>
          <p:nvPr/>
        </p:nvSpPr>
        <p:spPr>
          <a:xfrm>
            <a:off x="2205234" y="871240"/>
            <a:ext cx="612382" cy="196199"/>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DE" sz="1200" dirty="0">
                <a:latin typeface="Calibri" panose="020F0502020204030204" pitchFamily="34" charset="0"/>
                <a:cs typeface="Calibri" panose="020F0502020204030204" pitchFamily="34" charset="0"/>
              </a:rPr>
              <a:t>Force</a:t>
            </a:r>
          </a:p>
        </p:txBody>
      </p:sp>
      <p:sp>
        <p:nvSpPr>
          <p:cNvPr id="2" name="Footer Placeholder 6">
            <a:extLst>
              <a:ext uri="{FF2B5EF4-FFF2-40B4-BE49-F238E27FC236}">
                <a16:creationId xmlns:a16="http://schemas.microsoft.com/office/drawing/2014/main" id="{BCBD3CE1-2FF9-D068-ABE5-AEC725735144}"/>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Dudhat</a:t>
            </a:r>
            <a:r>
              <a:rPr lang="en-DE" sz="1050" dirty="0"/>
              <a:t>(</a:t>
            </a:r>
            <a:r>
              <a:rPr lang="de-DE" sz="1050" dirty="0"/>
              <a:t>40310</a:t>
            </a:r>
            <a:r>
              <a:rPr lang="en-DE" sz="1050" dirty="0"/>
              <a:t>)</a:t>
            </a:r>
          </a:p>
        </p:txBody>
      </p:sp>
      <p:sp>
        <p:nvSpPr>
          <p:cNvPr id="3" name="Slide Number Placeholder 2">
            <a:extLst>
              <a:ext uri="{FF2B5EF4-FFF2-40B4-BE49-F238E27FC236}">
                <a16:creationId xmlns:a16="http://schemas.microsoft.com/office/drawing/2014/main" id="{74783BC5-B399-F87C-C4D7-37AF6AEEF06F}"/>
              </a:ext>
            </a:extLst>
          </p:cNvPr>
          <p:cNvSpPr>
            <a:spLocks noGrp="1"/>
          </p:cNvSpPr>
          <p:nvPr>
            <p:ph type="sldNum" sz="quarter" idx="12"/>
          </p:nvPr>
        </p:nvSpPr>
        <p:spPr/>
        <p:txBody>
          <a:bodyPr/>
          <a:lstStyle/>
          <a:p>
            <a:fld id="{06FBF565-AFA2-5840-9CEB-BFFA1DFB8F4B}" type="slidenum">
              <a:rPr lang="en-DE" smtClean="0"/>
              <a:t>109</a:t>
            </a:fld>
            <a:endParaRPr lang="en-DE"/>
          </a:p>
        </p:txBody>
      </p:sp>
    </p:spTree>
    <p:extLst>
      <p:ext uri="{BB962C8B-B14F-4D97-AF65-F5344CB8AC3E}">
        <p14:creationId xmlns:p14="http://schemas.microsoft.com/office/powerpoint/2010/main" val="3518287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D386FA-EE6D-FB7A-3D61-B7566B45C4D0}"/>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30A1C104-002C-0382-EB5E-9B7BE5E87853}"/>
                  </a:ext>
                </a:extLst>
              </p:cNvPr>
              <p:cNvSpPr txBox="1"/>
              <p:nvPr/>
            </p:nvSpPr>
            <p:spPr>
              <a:xfrm>
                <a:off x="501210" y="456992"/>
                <a:ext cx="8355563" cy="3036344"/>
              </a:xfrm>
              <a:prstGeom prst="rect">
                <a:avLst/>
              </a:prstGeom>
              <a:noFill/>
            </p:spPr>
            <p:txBody>
              <a:bodyPr wrap="square">
                <a:spAutoFit/>
              </a:bodyPr>
              <a:lstStyle/>
              <a:p>
                <a:pPr>
                  <a:lnSpc>
                    <a:spcPct val="115000"/>
                  </a:lnSpc>
                  <a:spcAft>
                    <a:spcPts val="900"/>
                  </a:spcAft>
                </a:pPr>
                <a:r>
                  <a:rPr lang="en-US" sz="1500" dirty="0">
                    <a:latin typeface="Calibri" panose="020F0502020204030204" pitchFamily="34" charset="0"/>
                    <a:ea typeface="Calibri" panose="020F0502020204030204" pitchFamily="34" charset="0"/>
                    <a:cs typeface="Calibri" panose="020F0502020204030204" pitchFamily="34" charset="0"/>
                  </a:rPr>
                  <a:t>Substituting </a:t>
                </a:r>
                <a14:m>
                  <m:oMath xmlns:m="http://schemas.openxmlformats.org/officeDocument/2006/math">
                    <m:sSub>
                      <m:sSubPr>
                        <m:ctrlPr>
                          <a:rPr lang="en-DE" sz="1500" i="1">
                            <a:latin typeface="Cambria Math" panose="02040503050406030204" pitchFamily="18" charset="0"/>
                            <a:ea typeface="Calibri" panose="020F0502020204030204" pitchFamily="34" charset="0"/>
                            <a:cs typeface="Calibri" panose="020F0502020204030204" pitchFamily="34" charset="0"/>
                          </a:rPr>
                        </m:ctrlPr>
                      </m:sSubPr>
                      <m:e>
                        <m:r>
                          <a:rPr lang="en-US" sz="1500" i="1">
                            <a:latin typeface="Cambria Math" panose="02040503050406030204" pitchFamily="18" charset="0"/>
                            <a:ea typeface="Calibri" panose="020F0502020204030204" pitchFamily="34" charset="0"/>
                            <a:cs typeface="Calibri" panose="020F0502020204030204" pitchFamily="34" charset="0"/>
                          </a:rPr>
                          <m:t>𝐸</m:t>
                        </m:r>
                      </m:e>
                      <m:sub>
                        <m:r>
                          <a:rPr lang="en-US" sz="1500" i="1">
                            <a:latin typeface="Cambria Math" panose="02040503050406030204" pitchFamily="18" charset="0"/>
                            <a:ea typeface="Calibri" panose="020F0502020204030204" pitchFamily="34" charset="0"/>
                            <a:cs typeface="Calibri" panose="020F0502020204030204" pitchFamily="34" charset="0"/>
                          </a:rPr>
                          <m:t>𝑝𝑜𝑡</m:t>
                        </m:r>
                      </m:sub>
                    </m:sSub>
                  </m:oMath>
                </a14:m>
                <a:r>
                  <a:rPr lang="en-US" sz="1500" dirty="0">
                    <a:latin typeface="Calibri" panose="020F0502020204030204" pitchFamily="34" charset="0"/>
                    <a:ea typeface="Calibri" panose="020F0502020204030204" pitchFamily="34" charset="0"/>
                    <a:cs typeface="Calibri" panose="020F0502020204030204" pitchFamily="34" charset="0"/>
                  </a:rPr>
                  <a:t> and </a:t>
                </a:r>
                <a14:m>
                  <m:oMath xmlns:m="http://schemas.openxmlformats.org/officeDocument/2006/math">
                    <m:sSub>
                      <m:sSubPr>
                        <m:ctrlPr>
                          <a:rPr lang="en-DE" sz="1500" i="1">
                            <a:latin typeface="Cambria Math" panose="02040503050406030204" pitchFamily="18" charset="0"/>
                            <a:ea typeface="Calibri" panose="020F0502020204030204" pitchFamily="34" charset="0"/>
                            <a:cs typeface="Calibri" panose="020F0502020204030204" pitchFamily="34" charset="0"/>
                          </a:rPr>
                        </m:ctrlPr>
                      </m:sSubPr>
                      <m:e>
                        <m:r>
                          <a:rPr lang="en-US" sz="1500" i="1">
                            <a:latin typeface="Cambria Math" panose="02040503050406030204" pitchFamily="18" charset="0"/>
                            <a:ea typeface="Calibri" panose="020F0502020204030204" pitchFamily="34" charset="0"/>
                            <a:cs typeface="Calibri" panose="020F0502020204030204" pitchFamily="34" charset="0"/>
                          </a:rPr>
                          <m:t>𝐸</m:t>
                        </m:r>
                      </m:e>
                      <m:sub>
                        <m:r>
                          <a:rPr lang="en-US" sz="1500" i="1">
                            <a:latin typeface="Cambria Math" panose="02040503050406030204" pitchFamily="18" charset="0"/>
                            <a:ea typeface="Calibri" panose="020F0502020204030204" pitchFamily="34" charset="0"/>
                            <a:cs typeface="Calibri" panose="020F0502020204030204" pitchFamily="34" charset="0"/>
                          </a:rPr>
                          <m:t>𝑘𝑖𝑛</m:t>
                        </m:r>
                      </m:sub>
                    </m:sSub>
                  </m:oMath>
                </a14:m>
                <a:r>
                  <a:rPr lang="en-US" sz="1500" dirty="0">
                    <a:latin typeface="Calibri" panose="020F0502020204030204" pitchFamily="34" charset="0"/>
                    <a:ea typeface="Calibri" panose="020F0502020204030204" pitchFamily="34" charset="0"/>
                    <a:cs typeface="Calibri" panose="020F0502020204030204" pitchFamily="34" charset="0"/>
                  </a:rPr>
                  <a:t> in the above equation</a:t>
                </a:r>
                <a:r>
                  <a:rPr lang="en-GB" sz="1500" dirty="0">
                    <a:latin typeface="Calibri" panose="020F0502020204030204" pitchFamily="34" charset="0"/>
                    <a:ea typeface="Calibri" panose="020F0502020204030204" pitchFamily="34" charset="0"/>
                    <a:cs typeface="Calibri" panose="020F0502020204030204" pitchFamily="34" charset="0"/>
                  </a:rPr>
                  <a:t> [1],</a:t>
                </a:r>
                <a:endParaRPr lang="en-DE" sz="1500" dirty="0">
                  <a:latin typeface="Calibri" panose="020F0502020204030204" pitchFamily="34" charset="0"/>
                  <a:ea typeface="Calibri" panose="020F0502020204030204" pitchFamily="34" charset="0"/>
                  <a:cs typeface="Shruti" panose="020B0502040204020203" pitchFamily="34" charset="0"/>
                </a:endParaRPr>
              </a:p>
              <a:p>
                <a:pPr algn="ctr">
                  <a:lnSpc>
                    <a:spcPct val="115000"/>
                  </a:lnSpc>
                  <a:spcAft>
                    <a:spcPts val="900"/>
                  </a:spcAft>
                </a:pPr>
                <a14:m>
                  <m:oMath xmlns:m="http://schemas.openxmlformats.org/officeDocument/2006/math">
                    <m:eqArr>
                      <m:eqArrPr>
                        <m:ctrlPr>
                          <a:rPr lang="en-DE" sz="1500" i="1">
                            <a:latin typeface="Cambria Math" panose="02040503050406030204" pitchFamily="18" charset="0"/>
                            <a:ea typeface="Calibri" panose="020F0502020204030204" pitchFamily="34" charset="0"/>
                            <a:cs typeface="Shruti" panose="020B0502040204020203" pitchFamily="34" charset="0"/>
                          </a:rPr>
                        </m:ctrlPr>
                      </m:eqArrPr>
                      <m:e>
                        <m:r>
                          <a:rPr lang="en-US" sz="1500" i="1">
                            <a:latin typeface="Cambria Math" panose="02040503050406030204" pitchFamily="18" charset="0"/>
                            <a:ea typeface="Calibri" panose="020F0502020204030204" pitchFamily="34" charset="0"/>
                            <a:cs typeface="Shruti" panose="020B0502040204020203" pitchFamily="34" charset="0"/>
                          </a:rPr>
                          <m:t>𝐿</m:t>
                        </m:r>
                        <m:r>
                          <a:rPr lang="en-US" sz="1500">
                            <a:latin typeface="Cambria Math" panose="02040503050406030204" pitchFamily="18" charset="0"/>
                            <a:ea typeface="Calibri" panose="020F0502020204030204" pitchFamily="34" charset="0"/>
                            <a:cs typeface="Shruti" panose="020B0502040204020203" pitchFamily="34" charset="0"/>
                          </a:rPr>
                          <m:t>=</m:t>
                        </m:r>
                        <m:f>
                          <m:fPr>
                            <m:ctrlPr>
                              <a:rPr lang="en-DE" sz="1500" i="1">
                                <a:latin typeface="Cambria Math" panose="02040503050406030204" pitchFamily="18" charset="0"/>
                                <a:ea typeface="Calibri" panose="020F0502020204030204" pitchFamily="34" charset="0"/>
                                <a:cs typeface="Shruti" panose="020B0502040204020203" pitchFamily="34" charset="0"/>
                              </a:rPr>
                            </m:ctrlPr>
                          </m:fPr>
                          <m:num>
                            <m:r>
                              <a:rPr lang="en-US" sz="1500">
                                <a:latin typeface="Cambria Math" panose="02040503050406030204" pitchFamily="18" charset="0"/>
                                <a:ea typeface="Calibri" panose="020F0502020204030204" pitchFamily="34" charset="0"/>
                                <a:cs typeface="Shruti" panose="020B0502040204020203" pitchFamily="34" charset="0"/>
                              </a:rPr>
                              <m:t>1</m:t>
                            </m:r>
                          </m:num>
                          <m:den>
                            <m:r>
                              <a:rPr lang="en-US" sz="1500">
                                <a:latin typeface="Cambria Math" panose="02040503050406030204" pitchFamily="18" charset="0"/>
                                <a:ea typeface="Calibri" panose="020F0502020204030204" pitchFamily="34" charset="0"/>
                                <a:cs typeface="Shruti" panose="020B0502040204020203" pitchFamily="34" charset="0"/>
                              </a:rPr>
                              <m:t>2</m:t>
                            </m:r>
                          </m:den>
                        </m:f>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𝑀</m:t>
                        </m:r>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𝑣</m:t>
                        </m:r>
                        <m:r>
                          <a:rPr lang="en-US" sz="1500" i="1">
                            <a:latin typeface="Cambria Math" panose="02040503050406030204" pitchFamily="18" charset="0"/>
                            <a:ea typeface="Calibri" panose="020F0502020204030204" pitchFamily="34" charset="0"/>
                            <a:cs typeface="Shruti" panose="020B0502040204020203" pitchFamily="34" charset="0"/>
                          </a:rPr>
                          <m:t>²</m:t>
                        </m:r>
                        <m:r>
                          <a:rPr lang="en-US" sz="1500">
                            <a:latin typeface="Cambria Math" panose="02040503050406030204" pitchFamily="18" charset="0"/>
                            <a:ea typeface="Calibri" panose="020F0502020204030204" pitchFamily="34" charset="0"/>
                            <a:cs typeface="Shruti" panose="020B0502040204020203" pitchFamily="34" charset="0"/>
                          </a:rPr>
                          <m:t>+</m:t>
                        </m:r>
                        <m:f>
                          <m:fPr>
                            <m:ctrlPr>
                              <a:rPr lang="en-DE" sz="1500" i="1">
                                <a:latin typeface="Cambria Math" panose="02040503050406030204" pitchFamily="18" charset="0"/>
                                <a:ea typeface="Calibri" panose="020F0502020204030204" pitchFamily="34" charset="0"/>
                                <a:cs typeface="Shruti" panose="020B0502040204020203" pitchFamily="34" charset="0"/>
                              </a:rPr>
                            </m:ctrlPr>
                          </m:fPr>
                          <m:num>
                            <m:r>
                              <a:rPr lang="en-US" sz="1500">
                                <a:latin typeface="Cambria Math" panose="02040503050406030204" pitchFamily="18" charset="0"/>
                                <a:ea typeface="Calibri" panose="020F0502020204030204" pitchFamily="34" charset="0"/>
                                <a:cs typeface="Shruti" panose="020B0502040204020203" pitchFamily="34" charset="0"/>
                              </a:rPr>
                              <m:t>1</m:t>
                            </m:r>
                          </m:num>
                          <m:den>
                            <m:r>
                              <a:rPr lang="en-US" sz="1500">
                                <a:latin typeface="Cambria Math" panose="02040503050406030204" pitchFamily="18" charset="0"/>
                                <a:ea typeface="Calibri" panose="020F0502020204030204" pitchFamily="34" charset="0"/>
                                <a:cs typeface="Shruti" panose="020B0502040204020203" pitchFamily="34" charset="0"/>
                              </a:rPr>
                              <m:t>2</m:t>
                            </m:r>
                          </m:den>
                        </m:f>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𝑚</m:t>
                        </m:r>
                        <m:r>
                          <a:rPr lang="en-US" sz="1500">
                            <a:latin typeface="Cambria Math" panose="02040503050406030204" pitchFamily="18" charset="0"/>
                            <a:ea typeface="Calibri" panose="020F0502020204030204" pitchFamily="34" charset="0"/>
                            <a:cs typeface="Shruti" panose="020B0502040204020203" pitchFamily="34" charset="0"/>
                          </a:rPr>
                          <m:t>⋅</m:t>
                        </m:r>
                        <m:d>
                          <m:dPr>
                            <m:begChr m:val="["/>
                            <m:endChr m:val="]"/>
                            <m:ctrlPr>
                              <a:rPr lang="en-DE" sz="1500" i="1">
                                <a:latin typeface="Cambria Math" panose="02040503050406030204" pitchFamily="18" charset="0"/>
                                <a:ea typeface="Calibri" panose="020F0502020204030204" pitchFamily="34" charset="0"/>
                                <a:cs typeface="Shruti" panose="020B0502040204020203" pitchFamily="34" charset="0"/>
                              </a:rPr>
                            </m:ctrlPr>
                          </m:dPr>
                          <m:e>
                            <m:r>
                              <a:rPr lang="en-US" sz="1500" i="1">
                                <a:latin typeface="Cambria Math" panose="02040503050406030204" pitchFamily="18" charset="0"/>
                                <a:ea typeface="Calibri" panose="020F0502020204030204" pitchFamily="34" charset="0"/>
                                <a:cs typeface="Shruti" panose="020B0502040204020203" pitchFamily="34" charset="0"/>
                              </a:rPr>
                              <m:t>𝑣</m:t>
                            </m:r>
                            <m:r>
                              <a:rPr lang="en-US" sz="1500" i="1">
                                <a:latin typeface="Cambria Math" panose="02040503050406030204" pitchFamily="18" charset="0"/>
                                <a:ea typeface="Calibri" panose="020F0502020204030204" pitchFamily="34" charset="0"/>
                                <a:cs typeface="Shruti" panose="020B0502040204020203" pitchFamily="34" charset="0"/>
                              </a:rPr>
                              <m:t>²</m:t>
                            </m:r>
                            <m:r>
                              <a:rPr lang="en-US" sz="1500">
                                <a:latin typeface="Cambria Math" panose="02040503050406030204" pitchFamily="18" charset="0"/>
                                <a:ea typeface="Calibri" panose="020F0502020204030204" pitchFamily="34" charset="0"/>
                                <a:cs typeface="Shruti" panose="020B0502040204020203" pitchFamily="34" charset="0"/>
                              </a:rPr>
                              <m:t>+2⋅</m:t>
                            </m:r>
                            <m:r>
                              <a:rPr lang="en-US" sz="1500" i="1">
                                <a:latin typeface="Cambria Math" panose="02040503050406030204" pitchFamily="18" charset="0"/>
                                <a:ea typeface="Calibri" panose="020F0502020204030204" pitchFamily="34" charset="0"/>
                                <a:cs typeface="Shruti" panose="020B0502040204020203" pitchFamily="34" charset="0"/>
                              </a:rPr>
                              <m:t>𝑣</m:t>
                            </m:r>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𝜔</m:t>
                            </m:r>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𝑑</m:t>
                            </m:r>
                            <m:r>
                              <a:rPr lang="en-US" sz="1500">
                                <a:latin typeface="Cambria Math" panose="02040503050406030204" pitchFamily="18" charset="0"/>
                                <a:ea typeface="Calibri" panose="020F0502020204030204" pitchFamily="34" charset="0"/>
                                <a:cs typeface="Shruti" panose="020B0502040204020203" pitchFamily="34" charset="0"/>
                              </a:rPr>
                              <m:t>⋅</m:t>
                            </m:r>
                            <m:r>
                              <m:rPr>
                                <m:sty m:val="p"/>
                              </m:rPr>
                              <a:rPr lang="en-US" sz="1500">
                                <a:latin typeface="Cambria Math" panose="02040503050406030204" pitchFamily="18" charset="0"/>
                                <a:ea typeface="Calibri" panose="020F0502020204030204" pitchFamily="34" charset="0"/>
                                <a:cs typeface="Shruti" panose="020B0502040204020203" pitchFamily="34" charset="0"/>
                              </a:rPr>
                              <m:t>cos</m:t>
                            </m:r>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𝛼</m:t>
                            </m:r>
                            <m:r>
                              <a:rPr lang="en-US" sz="1500">
                                <a:latin typeface="Cambria Math" panose="02040503050406030204" pitchFamily="18" charset="0"/>
                                <a:ea typeface="Calibri" panose="020F0502020204030204" pitchFamily="34" charset="0"/>
                                <a:cs typeface="Shruti" panose="020B0502040204020203" pitchFamily="34" charset="0"/>
                              </a:rPr>
                              <m:t>+</m:t>
                            </m:r>
                            <m:sSup>
                              <m:sSupPr>
                                <m:ctrlPr>
                                  <a:rPr lang="en-DE" sz="1500" i="1">
                                    <a:latin typeface="Cambria Math" panose="02040503050406030204" pitchFamily="18" charset="0"/>
                                    <a:ea typeface="Calibri" panose="020F0502020204030204" pitchFamily="34" charset="0"/>
                                    <a:cs typeface="Shruti" panose="020B0502040204020203" pitchFamily="34" charset="0"/>
                                  </a:rPr>
                                </m:ctrlPr>
                              </m:sSupPr>
                              <m:e>
                                <m:r>
                                  <a:rPr lang="en-US" sz="1500" i="1">
                                    <a:latin typeface="Cambria Math" panose="02040503050406030204" pitchFamily="18" charset="0"/>
                                    <a:ea typeface="Calibri" panose="020F0502020204030204" pitchFamily="34" charset="0"/>
                                    <a:cs typeface="Shruti" panose="020B0502040204020203" pitchFamily="34" charset="0"/>
                                  </a:rPr>
                                  <m:t>𝑑</m:t>
                                </m:r>
                              </m:e>
                              <m:sup>
                                <m:r>
                                  <a:rPr lang="en-US" sz="1500">
                                    <a:latin typeface="Cambria Math" panose="02040503050406030204" pitchFamily="18" charset="0"/>
                                    <a:ea typeface="Calibri" panose="020F0502020204030204" pitchFamily="34" charset="0"/>
                                    <a:cs typeface="Shruti" panose="020B0502040204020203" pitchFamily="34" charset="0"/>
                                  </a:rPr>
                                  <m:t>2</m:t>
                                </m:r>
                              </m:sup>
                            </m:sSup>
                            <m:r>
                              <a:rPr lang="en-US" sz="1500">
                                <a:latin typeface="Cambria Math" panose="02040503050406030204" pitchFamily="18" charset="0"/>
                                <a:ea typeface="Calibri" panose="020F0502020204030204" pitchFamily="34" charset="0"/>
                                <a:cs typeface="Shruti" panose="020B0502040204020203" pitchFamily="34" charset="0"/>
                              </a:rPr>
                              <m:t>⋅</m:t>
                            </m:r>
                            <m:sSup>
                              <m:sSupPr>
                                <m:ctrlPr>
                                  <a:rPr lang="en-DE" sz="1500" i="1">
                                    <a:latin typeface="Cambria Math" panose="02040503050406030204" pitchFamily="18" charset="0"/>
                                    <a:ea typeface="Calibri" panose="020F0502020204030204" pitchFamily="34" charset="0"/>
                                    <a:cs typeface="Shruti" panose="020B0502040204020203" pitchFamily="34" charset="0"/>
                                  </a:rPr>
                                </m:ctrlPr>
                              </m:sSupPr>
                              <m:e>
                                <m:r>
                                  <a:rPr lang="en-US" sz="1500" i="1">
                                    <a:latin typeface="Cambria Math" panose="02040503050406030204" pitchFamily="18" charset="0"/>
                                    <a:ea typeface="Calibri" panose="020F0502020204030204" pitchFamily="34" charset="0"/>
                                    <a:cs typeface="Shruti" panose="020B0502040204020203" pitchFamily="34" charset="0"/>
                                  </a:rPr>
                                  <m:t>𝜔</m:t>
                                </m:r>
                              </m:e>
                              <m:sup>
                                <m:r>
                                  <a:rPr lang="en-US" sz="1500">
                                    <a:latin typeface="Cambria Math" panose="02040503050406030204" pitchFamily="18" charset="0"/>
                                    <a:ea typeface="Calibri" panose="020F0502020204030204" pitchFamily="34" charset="0"/>
                                    <a:cs typeface="Shruti" panose="020B0502040204020203" pitchFamily="34" charset="0"/>
                                  </a:rPr>
                                  <m:t>2</m:t>
                                </m:r>
                              </m:sup>
                            </m:sSup>
                          </m:e>
                        </m:d>
                        <m:r>
                          <a:rPr lang="en-US" sz="1500" i="1">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𝑚</m:t>
                        </m:r>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𝑔</m:t>
                        </m:r>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𝑑</m:t>
                        </m:r>
                        <m:r>
                          <a:rPr lang="en-US" sz="1500">
                            <a:latin typeface="Cambria Math" panose="02040503050406030204" pitchFamily="18" charset="0"/>
                            <a:ea typeface="Calibri" panose="020F0502020204030204" pitchFamily="34" charset="0"/>
                            <a:cs typeface="Shruti" panose="020B0502040204020203" pitchFamily="34" charset="0"/>
                          </a:rPr>
                          <m:t>(1</m:t>
                        </m:r>
                        <m:r>
                          <a:rPr lang="en-US" sz="1500" i="1">
                            <a:latin typeface="Cambria Math" panose="02040503050406030204" pitchFamily="18" charset="0"/>
                            <a:ea typeface="Calibri" panose="020F0502020204030204" pitchFamily="34" charset="0"/>
                            <a:cs typeface="Shruti" panose="020B0502040204020203" pitchFamily="34" charset="0"/>
                          </a:rPr>
                          <m:t>−</m:t>
                        </m:r>
                        <m:r>
                          <m:rPr>
                            <m:sty m:val="p"/>
                          </m:rPr>
                          <a:rPr lang="en-US" sz="1500">
                            <a:latin typeface="Cambria Math" panose="02040503050406030204" pitchFamily="18" charset="0"/>
                            <a:ea typeface="Calibri" panose="020F0502020204030204" pitchFamily="34" charset="0"/>
                            <a:cs typeface="Shruti" panose="020B0502040204020203" pitchFamily="34" charset="0"/>
                          </a:rPr>
                          <m:t>cos</m:t>
                        </m:r>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𝛼</m:t>
                        </m:r>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m:t>
                        </m:r>
                      </m:e>
                    </m:eqArr>
                  </m:oMath>
                </a14:m>
                <a:r>
                  <a:rPr lang="en-GB" sz="1500" dirty="0">
                    <a:latin typeface="Calibri" panose="020F0502020204030204" pitchFamily="34" charset="0"/>
                    <a:ea typeface="Calibri" panose="020F0502020204030204" pitchFamily="34" charset="0"/>
                    <a:cs typeface="Shruti" panose="020B0502040204020203" pitchFamily="34" charset="0"/>
                  </a:rPr>
                  <a:t>	...(8)</a:t>
                </a:r>
                <a:endParaRPr lang="en-DE" sz="1500" dirty="0">
                  <a:latin typeface="Calibri" panose="020F0502020204030204" pitchFamily="34" charset="0"/>
                  <a:ea typeface="Calibri" panose="020F0502020204030204" pitchFamily="34" charset="0"/>
                  <a:cs typeface="Shruti" panose="020B0502040204020203" pitchFamily="34" charset="0"/>
                </a:endParaRPr>
              </a:p>
              <a:p>
                <a:pPr>
                  <a:lnSpc>
                    <a:spcPct val="115000"/>
                  </a:lnSpc>
                  <a:spcAft>
                    <a:spcPts val="900"/>
                  </a:spcAft>
                </a:pPr>
                <a:r>
                  <a:rPr lang="en-US" sz="1500" dirty="0">
                    <a:latin typeface="Calibri" panose="020F0502020204030204" pitchFamily="34" charset="0"/>
                    <a:ea typeface="Calibri" panose="020F0502020204030204" pitchFamily="34" charset="0"/>
                    <a:cs typeface="Calibri" panose="020F0502020204030204" pitchFamily="34" charset="0"/>
                  </a:rPr>
                  <a:t>At this point, friction force is introduced</a:t>
                </a:r>
                <a:r>
                  <a:rPr lang="en-GB" sz="1500" dirty="0">
                    <a:latin typeface="Calibri" panose="020F0502020204030204" pitchFamily="34" charset="0"/>
                    <a:ea typeface="Calibri" panose="020F0502020204030204" pitchFamily="34" charset="0"/>
                    <a:cs typeface="Calibri" panose="020F0502020204030204" pitchFamily="34" charset="0"/>
                  </a:rPr>
                  <a:t>,</a:t>
                </a:r>
                <a:endParaRPr lang="en-DE" sz="1500" dirty="0">
                  <a:latin typeface="Calibri" panose="020F0502020204030204" pitchFamily="34" charset="0"/>
                  <a:ea typeface="Calibri" panose="020F0502020204030204" pitchFamily="34" charset="0"/>
                  <a:cs typeface="Shruti" panose="020B0502040204020203" pitchFamily="34" charset="0"/>
                </a:endParaRPr>
              </a:p>
              <a:p>
                <a:pPr algn="ctr">
                  <a:lnSpc>
                    <a:spcPct val="115000"/>
                  </a:lnSpc>
                  <a:spcAft>
                    <a:spcPts val="900"/>
                  </a:spcAft>
                </a:pPr>
                <a14:m>
                  <m:oMath xmlns:m="http://schemas.openxmlformats.org/officeDocument/2006/math">
                    <m:eqArr>
                      <m:eqArrPr>
                        <m:ctrlPr>
                          <a:rPr lang="en-DE" sz="1500" i="1">
                            <a:latin typeface="Cambria Math" panose="02040503050406030204" pitchFamily="18" charset="0"/>
                            <a:ea typeface="Calibri" panose="020F0502020204030204" pitchFamily="34" charset="0"/>
                            <a:cs typeface="Shruti" panose="020B0502040204020203" pitchFamily="34" charset="0"/>
                          </a:rPr>
                        </m:ctrlPr>
                      </m:eqArrPr>
                      <m:e>
                        <m:sSub>
                          <m:sSubPr>
                            <m:ctrlPr>
                              <a:rPr lang="en-DE" sz="1500" i="1">
                                <a:latin typeface="Cambria Math" panose="02040503050406030204" pitchFamily="18" charset="0"/>
                                <a:ea typeface="Calibri" panose="020F0502020204030204" pitchFamily="34" charset="0"/>
                                <a:cs typeface="Shruti" panose="020B0502040204020203" pitchFamily="34" charset="0"/>
                              </a:rPr>
                            </m:ctrlPr>
                          </m:sSubPr>
                          <m:e>
                            <m:r>
                              <a:rPr lang="en-US" sz="1500" i="1">
                                <a:latin typeface="Cambria Math" panose="02040503050406030204" pitchFamily="18" charset="0"/>
                                <a:ea typeface="Calibri" panose="020F0502020204030204" pitchFamily="34" charset="0"/>
                                <a:cs typeface="Shruti" panose="020B0502040204020203" pitchFamily="34" charset="0"/>
                              </a:rPr>
                              <m:t>𝐹</m:t>
                            </m:r>
                          </m:e>
                          <m:sub>
                            <m:r>
                              <a:rPr lang="en-US" sz="1500" i="1">
                                <a:latin typeface="Cambria Math" panose="02040503050406030204" pitchFamily="18" charset="0"/>
                                <a:ea typeface="Calibri" panose="020F0502020204030204" pitchFamily="34" charset="0"/>
                                <a:cs typeface="Shruti" panose="020B0502040204020203" pitchFamily="34" charset="0"/>
                              </a:rPr>
                              <m:t>𝑓𝑟</m:t>
                            </m:r>
                          </m:sub>
                        </m:sSub>
                        <m:r>
                          <a:rPr lang="en-US" sz="1500">
                            <a:latin typeface="Cambria Math" panose="02040503050406030204" pitchFamily="18" charset="0"/>
                            <a:ea typeface="Calibri" panose="020F0502020204030204" pitchFamily="34" charset="0"/>
                            <a:cs typeface="Shruti" panose="020B0502040204020203" pitchFamily="34" charset="0"/>
                          </a:rPr>
                          <m:t>=</m:t>
                        </m:r>
                        <m:r>
                          <m:rPr>
                            <m:sty m:val="p"/>
                          </m:rPr>
                          <a:rPr lang="en-US" sz="1500">
                            <a:latin typeface="Cambria Math" panose="02040503050406030204" pitchFamily="18" charset="0"/>
                            <a:ea typeface="Calibri" panose="020F0502020204030204" pitchFamily="34" charset="0"/>
                            <a:cs typeface="Shruti" panose="020B0502040204020203" pitchFamily="34" charset="0"/>
                          </a:rPr>
                          <m:t>c</m:t>
                        </m:r>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𝑣</m:t>
                        </m:r>
                      </m:e>
                    </m:eqArr>
                  </m:oMath>
                </a14:m>
                <a:r>
                  <a:rPr lang="en-GB" sz="1500" dirty="0">
                    <a:latin typeface="Calibri" panose="020F0502020204030204" pitchFamily="34" charset="0"/>
                    <a:ea typeface="Calibri" panose="020F0502020204030204" pitchFamily="34" charset="0"/>
                    <a:cs typeface="Shruti" panose="020B0502040204020203" pitchFamily="34" charset="0"/>
                  </a:rPr>
                  <a:t>	...(9)</a:t>
                </a:r>
                <a:endParaRPr lang="en-DE" sz="1500" dirty="0">
                  <a:latin typeface="Calibri" panose="020F0502020204030204" pitchFamily="34" charset="0"/>
                  <a:ea typeface="Calibri" panose="020F0502020204030204" pitchFamily="34" charset="0"/>
                  <a:cs typeface="Shruti" panose="020B0502040204020203" pitchFamily="34" charset="0"/>
                </a:endParaRPr>
              </a:p>
              <a:p>
                <a:pPr>
                  <a:lnSpc>
                    <a:spcPct val="115000"/>
                  </a:lnSpc>
                  <a:spcAft>
                    <a:spcPts val="900"/>
                  </a:spcAft>
                </a:pPr>
                <a:r>
                  <a:rPr lang="en-US" sz="1500" dirty="0">
                    <a:latin typeface="Calibri" panose="020F0502020204030204" pitchFamily="34" charset="0"/>
                    <a:ea typeface="Calibri" panose="020F0502020204030204" pitchFamily="34" charset="0"/>
                    <a:cs typeface="Calibri" panose="020F0502020204030204" pitchFamily="34" charset="0"/>
                  </a:rPr>
                  <a:t>The Lagrange equation, with our two generalized co-ordinates is now written as:</a:t>
                </a:r>
                <a:endParaRPr lang="en-DE" sz="1500" dirty="0">
                  <a:latin typeface="Calibri" panose="020F0502020204030204" pitchFamily="34" charset="0"/>
                  <a:ea typeface="Calibri" panose="020F0502020204030204" pitchFamily="34" charset="0"/>
                  <a:cs typeface="Shruti" panose="020B0502040204020203" pitchFamily="34" charset="0"/>
                </a:endParaRPr>
              </a:p>
              <a:p>
                <a:pPr algn="ctr">
                  <a:lnSpc>
                    <a:spcPct val="115000"/>
                  </a:lnSpc>
                  <a:spcAft>
                    <a:spcPts val="900"/>
                  </a:spcAft>
                </a:pPr>
                <a14:m>
                  <m:oMath xmlns:m="http://schemas.openxmlformats.org/officeDocument/2006/math">
                    <m:r>
                      <a:rPr lang="en-US" sz="1500" i="1">
                        <a:latin typeface="Cambria Math" panose="02040503050406030204" pitchFamily="18" charset="0"/>
                        <a:ea typeface="Calibri" panose="020F0502020204030204" pitchFamily="34" charset="0"/>
                        <a:cs typeface="Shruti" panose="020B0502040204020203" pitchFamily="34" charset="0"/>
                      </a:rPr>
                      <m:t> </m:t>
                    </m:r>
                    <m:f>
                      <m:fPr>
                        <m:ctrlPr>
                          <a:rPr lang="en-DE" sz="1500" i="1">
                            <a:latin typeface="Cambria Math" panose="02040503050406030204" pitchFamily="18" charset="0"/>
                            <a:ea typeface="Calibri" panose="020F0502020204030204" pitchFamily="34" charset="0"/>
                            <a:cs typeface="Shruti" panose="020B0502040204020203" pitchFamily="34" charset="0"/>
                          </a:rPr>
                        </m:ctrlPr>
                      </m:fPr>
                      <m:num>
                        <m:r>
                          <a:rPr lang="en-US" sz="1500" i="1">
                            <a:latin typeface="Cambria Math" panose="02040503050406030204" pitchFamily="18" charset="0"/>
                            <a:ea typeface="Calibri" panose="020F0502020204030204" pitchFamily="34" charset="0"/>
                            <a:cs typeface="Shruti" panose="020B0502040204020203" pitchFamily="34" charset="0"/>
                          </a:rPr>
                          <m:t>𝑑</m:t>
                        </m:r>
                      </m:num>
                      <m:den>
                        <m:r>
                          <a:rPr lang="en-US" sz="1500" i="1">
                            <a:latin typeface="Cambria Math" panose="02040503050406030204" pitchFamily="18" charset="0"/>
                            <a:ea typeface="Calibri" panose="020F0502020204030204" pitchFamily="34" charset="0"/>
                            <a:cs typeface="Shruti" panose="020B0502040204020203" pitchFamily="34" charset="0"/>
                          </a:rPr>
                          <m:t>𝑑𝑡</m:t>
                        </m:r>
                      </m:den>
                    </m:f>
                    <m:d>
                      <m:dPr>
                        <m:ctrlPr>
                          <a:rPr lang="en-DE" sz="1500" i="1">
                            <a:latin typeface="Cambria Math" panose="02040503050406030204" pitchFamily="18" charset="0"/>
                            <a:ea typeface="Calibri" panose="020F0502020204030204" pitchFamily="34" charset="0"/>
                            <a:cs typeface="Shruti" panose="020B0502040204020203" pitchFamily="34" charset="0"/>
                          </a:rPr>
                        </m:ctrlPr>
                      </m:dPr>
                      <m:e>
                        <m:f>
                          <m:fPr>
                            <m:ctrlPr>
                              <a:rPr lang="en-DE" sz="1500" i="1">
                                <a:latin typeface="Cambria Math" panose="02040503050406030204" pitchFamily="18" charset="0"/>
                                <a:ea typeface="Calibri" panose="020F0502020204030204" pitchFamily="34" charset="0"/>
                                <a:cs typeface="Shruti" panose="020B0502040204020203" pitchFamily="34" charset="0"/>
                              </a:rPr>
                            </m:ctrlPr>
                          </m:fPr>
                          <m:num>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𝐿</m:t>
                            </m:r>
                          </m:num>
                          <m:den>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𝑣</m:t>
                            </m:r>
                          </m:den>
                        </m:f>
                      </m:e>
                    </m:d>
                    <m:r>
                      <a:rPr lang="en-US" sz="1500" i="1">
                        <a:latin typeface="Cambria Math" panose="02040503050406030204" pitchFamily="18" charset="0"/>
                        <a:ea typeface="Calibri" panose="020F0502020204030204" pitchFamily="34" charset="0"/>
                        <a:cs typeface="Shruti" panose="020B0502040204020203" pitchFamily="34" charset="0"/>
                      </a:rPr>
                      <m:t>−</m:t>
                    </m:r>
                    <m:d>
                      <m:dPr>
                        <m:ctrlPr>
                          <a:rPr lang="en-DE" sz="1500" i="1">
                            <a:latin typeface="Cambria Math" panose="02040503050406030204" pitchFamily="18" charset="0"/>
                            <a:ea typeface="Calibri" panose="020F0502020204030204" pitchFamily="34" charset="0"/>
                            <a:cs typeface="Shruti" panose="020B0502040204020203" pitchFamily="34" charset="0"/>
                          </a:rPr>
                        </m:ctrlPr>
                      </m:dPr>
                      <m:e>
                        <m:f>
                          <m:fPr>
                            <m:ctrlPr>
                              <a:rPr lang="en-DE" sz="1500" i="1">
                                <a:latin typeface="Cambria Math" panose="02040503050406030204" pitchFamily="18" charset="0"/>
                                <a:ea typeface="Calibri" panose="020F0502020204030204" pitchFamily="34" charset="0"/>
                                <a:cs typeface="Shruti" panose="020B0502040204020203" pitchFamily="34" charset="0"/>
                              </a:rPr>
                            </m:ctrlPr>
                          </m:fPr>
                          <m:num>
                            <m:r>
                              <a:rPr lang="en-US" sz="1500">
                                <a:latin typeface="Cambria Math" panose="02040503050406030204" pitchFamily="18" charset="0"/>
                                <a:ea typeface="Calibri" panose="020F0502020204030204" pitchFamily="34" charset="0"/>
                                <a:cs typeface="Shruti" panose="020B0502040204020203" pitchFamily="34" charset="0"/>
                              </a:rPr>
                              <m:t>𝜕</m:t>
                            </m:r>
                            <m:r>
                              <a:rPr lang="en-GB" sz="1500" i="1">
                                <a:latin typeface="Cambria Math" panose="02040503050406030204" pitchFamily="18" charset="0"/>
                                <a:ea typeface="Calibri" panose="020F0502020204030204" pitchFamily="34" charset="0"/>
                                <a:cs typeface="Shruti" panose="020B0502040204020203" pitchFamily="34" charset="0"/>
                              </a:rPr>
                              <m:t>𝐿</m:t>
                            </m:r>
                          </m:num>
                          <m:den>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𝑥</m:t>
                            </m:r>
                          </m:den>
                        </m:f>
                      </m:e>
                    </m:d>
                    <m:r>
                      <a:rPr lang="en-US" sz="1500">
                        <a:latin typeface="Cambria Math" panose="02040503050406030204" pitchFamily="18" charset="0"/>
                        <a:ea typeface="Calibri" panose="020F0502020204030204" pitchFamily="34" charset="0"/>
                        <a:cs typeface="Shruti" panose="020B0502040204020203" pitchFamily="34" charset="0"/>
                      </a:rPr>
                      <m:t>+</m:t>
                    </m:r>
                    <m:sSub>
                      <m:sSubPr>
                        <m:ctrlPr>
                          <a:rPr lang="en-DE" sz="1500" i="1">
                            <a:latin typeface="Cambria Math" panose="02040503050406030204" pitchFamily="18" charset="0"/>
                            <a:ea typeface="Calibri" panose="020F0502020204030204" pitchFamily="34" charset="0"/>
                            <a:cs typeface="Shruti" panose="020B0502040204020203" pitchFamily="34" charset="0"/>
                          </a:rPr>
                        </m:ctrlPr>
                      </m:sSubPr>
                      <m:e>
                        <m:r>
                          <a:rPr lang="en-US" sz="1500" i="1">
                            <a:latin typeface="Cambria Math" panose="02040503050406030204" pitchFamily="18" charset="0"/>
                            <a:ea typeface="Calibri" panose="020F0502020204030204" pitchFamily="34" charset="0"/>
                            <a:cs typeface="Shruti" panose="020B0502040204020203" pitchFamily="34" charset="0"/>
                          </a:rPr>
                          <m:t>𝐹</m:t>
                        </m:r>
                      </m:e>
                      <m:sub>
                        <m:r>
                          <a:rPr lang="en-US" sz="1500" i="1">
                            <a:latin typeface="Cambria Math" panose="02040503050406030204" pitchFamily="18" charset="0"/>
                            <a:ea typeface="Calibri" panose="020F0502020204030204" pitchFamily="34" charset="0"/>
                            <a:cs typeface="Shruti" panose="020B0502040204020203" pitchFamily="34" charset="0"/>
                          </a:rPr>
                          <m:t>𝑓𝑟</m:t>
                        </m:r>
                      </m:sub>
                    </m:sSub>
                    <m:r>
                      <a:rPr lang="en-US" sz="1500">
                        <a:latin typeface="Cambria Math" panose="02040503050406030204" pitchFamily="18" charset="0"/>
                        <a:ea typeface="Calibri" panose="020F0502020204030204" pitchFamily="34" charset="0"/>
                        <a:cs typeface="Shruti" panose="020B0502040204020203" pitchFamily="34" charset="0"/>
                      </a:rPr>
                      <m:t>=</m:t>
                    </m:r>
                    <m:sSub>
                      <m:sSubPr>
                        <m:ctrlPr>
                          <a:rPr lang="en-DE" sz="1500" i="1">
                            <a:latin typeface="Cambria Math" panose="02040503050406030204" pitchFamily="18" charset="0"/>
                            <a:ea typeface="Calibri" panose="020F0502020204030204" pitchFamily="34" charset="0"/>
                            <a:cs typeface="Shruti" panose="020B0502040204020203" pitchFamily="34" charset="0"/>
                          </a:rPr>
                        </m:ctrlPr>
                      </m:sSubPr>
                      <m:e>
                        <m:r>
                          <a:rPr lang="en-US" sz="1500" i="1">
                            <a:latin typeface="Cambria Math" panose="02040503050406030204" pitchFamily="18" charset="0"/>
                            <a:ea typeface="Calibri" panose="020F0502020204030204" pitchFamily="34" charset="0"/>
                            <a:cs typeface="Shruti" panose="020B0502040204020203" pitchFamily="34" charset="0"/>
                          </a:rPr>
                          <m:t>𝐹</m:t>
                        </m:r>
                      </m:e>
                      <m:sub>
                        <m:r>
                          <a:rPr lang="en-US" sz="1500" i="1">
                            <a:latin typeface="Cambria Math" panose="02040503050406030204" pitchFamily="18" charset="0"/>
                            <a:ea typeface="Calibri" panose="020F0502020204030204" pitchFamily="34" charset="0"/>
                            <a:cs typeface="Shruti" panose="020B0502040204020203" pitchFamily="34" charset="0"/>
                          </a:rPr>
                          <m:t>𝑐</m:t>
                        </m:r>
                      </m:sub>
                    </m:sSub>
                  </m:oMath>
                </a14:m>
                <a:r>
                  <a:rPr lang="en-GB" sz="1500" dirty="0">
                    <a:latin typeface="Calibri" panose="020F0502020204030204" pitchFamily="34" charset="0"/>
                    <a:ea typeface="Calibri" panose="020F0502020204030204" pitchFamily="34" charset="0"/>
                    <a:cs typeface="Shruti" panose="020B0502040204020203" pitchFamily="34" charset="0"/>
                  </a:rPr>
                  <a:t>	...(10)</a:t>
                </a:r>
                <a:endParaRPr lang="en-DE" sz="1500" dirty="0">
                  <a:latin typeface="Calibri" panose="020F0502020204030204" pitchFamily="34" charset="0"/>
                  <a:ea typeface="Calibri" panose="020F0502020204030204" pitchFamily="34" charset="0"/>
                  <a:cs typeface="Shruti" panose="020B0502040204020203" pitchFamily="34" charset="0"/>
                </a:endParaRPr>
              </a:p>
              <a:p>
                <a:pPr algn="ctr">
                  <a:lnSpc>
                    <a:spcPct val="115000"/>
                  </a:lnSpc>
                  <a:spcAft>
                    <a:spcPts val="900"/>
                  </a:spcAft>
                </a:pPr>
                <a14:m>
                  <m:oMath xmlns:m="http://schemas.openxmlformats.org/officeDocument/2006/math">
                    <m:f>
                      <m:fPr>
                        <m:ctrlPr>
                          <a:rPr lang="en-DE" sz="1500" i="1">
                            <a:latin typeface="Cambria Math" panose="02040503050406030204" pitchFamily="18" charset="0"/>
                            <a:ea typeface="Calibri" panose="020F0502020204030204" pitchFamily="34" charset="0"/>
                            <a:cs typeface="Shruti" panose="020B0502040204020203" pitchFamily="34" charset="0"/>
                          </a:rPr>
                        </m:ctrlPr>
                      </m:fPr>
                      <m:num>
                        <m:r>
                          <a:rPr lang="en-US" sz="1500" i="1">
                            <a:latin typeface="Cambria Math" panose="02040503050406030204" pitchFamily="18" charset="0"/>
                            <a:ea typeface="Calibri" panose="020F0502020204030204" pitchFamily="34" charset="0"/>
                            <a:cs typeface="Shruti" panose="020B0502040204020203" pitchFamily="34" charset="0"/>
                          </a:rPr>
                          <m:t>𝑑</m:t>
                        </m:r>
                      </m:num>
                      <m:den>
                        <m:r>
                          <a:rPr lang="en-US" sz="1500" i="1">
                            <a:latin typeface="Cambria Math" panose="02040503050406030204" pitchFamily="18" charset="0"/>
                            <a:ea typeface="Calibri" panose="020F0502020204030204" pitchFamily="34" charset="0"/>
                            <a:cs typeface="Shruti" panose="020B0502040204020203" pitchFamily="34" charset="0"/>
                          </a:rPr>
                          <m:t>𝑑𝑡</m:t>
                        </m:r>
                      </m:den>
                    </m:f>
                    <m:d>
                      <m:dPr>
                        <m:ctrlPr>
                          <a:rPr lang="en-DE" sz="1500" i="1">
                            <a:latin typeface="Cambria Math" panose="02040503050406030204" pitchFamily="18" charset="0"/>
                            <a:ea typeface="Calibri" panose="020F0502020204030204" pitchFamily="34" charset="0"/>
                            <a:cs typeface="Shruti" panose="020B0502040204020203" pitchFamily="34" charset="0"/>
                          </a:rPr>
                        </m:ctrlPr>
                      </m:dPr>
                      <m:e>
                        <m:f>
                          <m:fPr>
                            <m:ctrlPr>
                              <a:rPr lang="en-DE" sz="1500" i="1">
                                <a:latin typeface="Cambria Math" panose="02040503050406030204" pitchFamily="18" charset="0"/>
                                <a:ea typeface="Calibri" panose="020F0502020204030204" pitchFamily="34" charset="0"/>
                                <a:cs typeface="Shruti" panose="020B0502040204020203" pitchFamily="34" charset="0"/>
                              </a:rPr>
                            </m:ctrlPr>
                          </m:fPr>
                          <m:num>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𝐿</m:t>
                            </m:r>
                          </m:num>
                          <m:den>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𝜔</m:t>
                            </m:r>
                          </m:den>
                        </m:f>
                      </m:e>
                    </m:d>
                    <m:r>
                      <a:rPr lang="en-US" sz="1500" i="1">
                        <a:latin typeface="Cambria Math" panose="02040503050406030204" pitchFamily="18" charset="0"/>
                        <a:ea typeface="Calibri" panose="020F0502020204030204" pitchFamily="34" charset="0"/>
                        <a:cs typeface="Shruti" panose="020B0502040204020203" pitchFamily="34" charset="0"/>
                      </a:rPr>
                      <m:t>−</m:t>
                    </m:r>
                    <m:d>
                      <m:dPr>
                        <m:ctrlPr>
                          <a:rPr lang="en-DE" sz="1500" i="1">
                            <a:latin typeface="Cambria Math" panose="02040503050406030204" pitchFamily="18" charset="0"/>
                            <a:ea typeface="Calibri" panose="020F0502020204030204" pitchFamily="34" charset="0"/>
                            <a:cs typeface="Shruti" panose="020B0502040204020203" pitchFamily="34" charset="0"/>
                          </a:rPr>
                        </m:ctrlPr>
                      </m:dPr>
                      <m:e>
                        <m:f>
                          <m:fPr>
                            <m:ctrlPr>
                              <a:rPr lang="en-DE" sz="1500" i="1">
                                <a:latin typeface="Cambria Math" panose="02040503050406030204" pitchFamily="18" charset="0"/>
                                <a:ea typeface="Calibri" panose="020F0502020204030204" pitchFamily="34" charset="0"/>
                                <a:cs typeface="Shruti" panose="020B0502040204020203" pitchFamily="34" charset="0"/>
                              </a:rPr>
                            </m:ctrlPr>
                          </m:fPr>
                          <m:num>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𝐿</m:t>
                            </m:r>
                          </m:num>
                          <m:den>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𝛼</m:t>
                            </m:r>
                          </m:den>
                        </m:f>
                      </m:e>
                    </m:d>
                    <m:r>
                      <a:rPr lang="en-US" sz="1500">
                        <a:latin typeface="Cambria Math" panose="02040503050406030204" pitchFamily="18" charset="0"/>
                        <a:ea typeface="Calibri" panose="020F0502020204030204" pitchFamily="34" charset="0"/>
                        <a:cs typeface="Shruti" panose="020B0502040204020203" pitchFamily="34" charset="0"/>
                      </a:rPr>
                      <m:t>=0</m:t>
                    </m:r>
                  </m:oMath>
                </a14:m>
                <a:r>
                  <a:rPr lang="en-GB" sz="1500" dirty="0">
                    <a:latin typeface="Calibri" panose="020F0502020204030204" pitchFamily="34" charset="0"/>
                    <a:ea typeface="Calibri" panose="020F0502020204030204" pitchFamily="34" charset="0"/>
                    <a:cs typeface="Shruti" panose="020B0502040204020203" pitchFamily="34" charset="0"/>
                  </a:rPr>
                  <a:t>	…</a:t>
                </a:r>
                <a14:m>
                  <m:oMath xmlns:m="http://schemas.openxmlformats.org/officeDocument/2006/math">
                    <m:r>
                      <a:rPr lang="en-US" sz="1500">
                        <a:latin typeface="Cambria Math" panose="02040503050406030204" pitchFamily="18" charset="0"/>
                        <a:ea typeface="Calibri" panose="020F0502020204030204" pitchFamily="34" charset="0"/>
                        <a:cs typeface="Shruti" panose="020B0502040204020203" pitchFamily="34" charset="0"/>
                      </a:rPr>
                      <m:t>(11)</m:t>
                    </m:r>
                  </m:oMath>
                </a14:m>
                <a:endParaRPr lang="en-DE" sz="1500" dirty="0">
                  <a:latin typeface="Calibri" panose="020F0502020204030204" pitchFamily="34" charset="0"/>
                  <a:ea typeface="Calibri" panose="020F0502020204030204" pitchFamily="34" charset="0"/>
                  <a:cs typeface="Shruti" panose="020B0502040204020203" pitchFamily="34" charset="0"/>
                </a:endParaRPr>
              </a:p>
            </p:txBody>
          </p:sp>
        </mc:Choice>
        <mc:Fallback>
          <p:sp>
            <p:nvSpPr>
              <p:cNvPr id="3" name="TextBox 2">
                <a:extLst>
                  <a:ext uri="{FF2B5EF4-FFF2-40B4-BE49-F238E27FC236}">
                    <a16:creationId xmlns:a16="http://schemas.microsoft.com/office/drawing/2014/main" id="{30A1C104-002C-0382-EB5E-9B7BE5E87853}"/>
                  </a:ext>
                </a:extLst>
              </p:cNvPr>
              <p:cNvSpPr txBox="1">
                <a:spLocks noRot="1" noChangeAspect="1" noMove="1" noResize="1" noEditPoints="1" noAdjustHandles="1" noChangeArrowheads="1" noChangeShapeType="1" noTextEdit="1"/>
              </p:cNvSpPr>
              <p:nvPr/>
            </p:nvSpPr>
            <p:spPr>
              <a:xfrm>
                <a:off x="501210" y="456992"/>
                <a:ext cx="8355563" cy="3036344"/>
              </a:xfrm>
              <a:prstGeom prst="rect">
                <a:avLst/>
              </a:prstGeom>
              <a:blipFill>
                <a:blip r:embed="rId2"/>
                <a:stretch>
                  <a:fillRect l="-29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A4EA3BFF-B708-9BA1-BBFA-09AA3DC787D6}"/>
                  </a:ext>
                </a:extLst>
              </p:cNvPr>
              <p:cNvSpPr txBox="1"/>
              <p:nvPr/>
            </p:nvSpPr>
            <p:spPr>
              <a:xfrm>
                <a:off x="501209" y="3630908"/>
                <a:ext cx="8355563" cy="1154932"/>
              </a:xfrm>
              <a:prstGeom prst="rect">
                <a:avLst/>
              </a:prstGeom>
              <a:noFill/>
            </p:spPr>
            <p:txBody>
              <a:bodyPr wrap="square">
                <a:spAutoFit/>
              </a:bodyPr>
              <a:lstStyle/>
              <a:p>
                <a:pPr>
                  <a:lnSpc>
                    <a:spcPct val="115000"/>
                  </a:lnSpc>
                  <a:spcAft>
                    <a:spcPts val="900"/>
                  </a:spcAft>
                </a:pPr>
                <a:r>
                  <a:rPr lang="en-US" sz="1500" dirty="0">
                    <a:latin typeface="Calibri" panose="020F0502020204030204" pitchFamily="34" charset="0"/>
                    <a:ea typeface="Calibri" panose="020F0502020204030204" pitchFamily="34" charset="0"/>
                    <a:cs typeface="Calibri" panose="020F0502020204030204" pitchFamily="34" charset="0"/>
                  </a:rPr>
                  <a:t>Substitute and solve [</a:t>
                </a:r>
                <a:r>
                  <a:rPr lang="en-GB" sz="1500" dirty="0">
                    <a:latin typeface="Calibri" panose="020F0502020204030204" pitchFamily="34" charset="0"/>
                    <a:ea typeface="Calibri" panose="020F0502020204030204" pitchFamily="34" charset="0"/>
                    <a:cs typeface="Calibri" panose="020F0502020204030204" pitchFamily="34" charset="0"/>
                  </a:rPr>
                  <a:t>8</a:t>
                </a:r>
                <a:r>
                  <a:rPr lang="en-US" sz="1500" dirty="0">
                    <a:latin typeface="Calibri" panose="020F0502020204030204" pitchFamily="34" charset="0"/>
                    <a:ea typeface="Calibri" panose="020F0502020204030204" pitchFamily="34" charset="0"/>
                    <a:cs typeface="Calibri" panose="020F0502020204030204" pitchFamily="34" charset="0"/>
                  </a:rPr>
                  <a:t>] in [1</a:t>
                </a:r>
                <a:r>
                  <a:rPr lang="en-GB" sz="1500" dirty="0">
                    <a:latin typeface="Calibri" panose="020F0502020204030204" pitchFamily="34" charset="0"/>
                    <a:ea typeface="Calibri" panose="020F0502020204030204" pitchFamily="34" charset="0"/>
                    <a:cs typeface="Calibri" panose="020F0502020204030204" pitchFamily="34" charset="0"/>
                  </a:rPr>
                  <a:t>0</a:t>
                </a:r>
                <a:r>
                  <a:rPr lang="en-US" sz="1500" dirty="0">
                    <a:latin typeface="Calibri" panose="020F0502020204030204" pitchFamily="34" charset="0"/>
                    <a:ea typeface="Calibri" panose="020F0502020204030204" pitchFamily="34" charset="0"/>
                    <a:cs typeface="Calibri" panose="020F0502020204030204" pitchFamily="34" charset="0"/>
                  </a:rPr>
                  <a:t>] and [1</a:t>
                </a:r>
                <a:r>
                  <a:rPr lang="en-GB" sz="1500" dirty="0">
                    <a:latin typeface="Calibri" panose="020F0502020204030204" pitchFamily="34" charset="0"/>
                    <a:ea typeface="Calibri" panose="020F0502020204030204" pitchFamily="34" charset="0"/>
                    <a:cs typeface="Calibri" panose="020F0502020204030204" pitchFamily="34" charset="0"/>
                  </a:rPr>
                  <a:t>1</a:t>
                </a:r>
                <a:r>
                  <a:rPr lang="en-US" sz="1500" dirty="0">
                    <a:latin typeface="Calibri" panose="020F0502020204030204" pitchFamily="34" charset="0"/>
                    <a:ea typeface="Calibri" panose="020F0502020204030204" pitchFamily="34" charset="0"/>
                    <a:cs typeface="Calibri" panose="020F0502020204030204" pitchFamily="34" charset="0"/>
                  </a:rPr>
                  <a:t>]</a:t>
                </a:r>
                <a:endParaRPr lang="en-DE" sz="1500" dirty="0">
                  <a:latin typeface="Calibri" panose="020F0502020204030204" pitchFamily="34" charset="0"/>
                  <a:ea typeface="Calibri" panose="020F0502020204030204" pitchFamily="34" charset="0"/>
                  <a:cs typeface="Shruti" panose="020B0502040204020203" pitchFamily="34" charset="0"/>
                </a:endParaRPr>
              </a:p>
              <a:p>
                <a:pPr>
                  <a:lnSpc>
                    <a:spcPct val="115000"/>
                  </a:lnSpc>
                  <a:spcAft>
                    <a:spcPts val="900"/>
                  </a:spcAft>
                </a:pPr>
                <a14:m>
                  <m:oMathPara xmlns:m="http://schemas.openxmlformats.org/officeDocument/2006/math">
                    <m:oMathParaPr>
                      <m:jc m:val="centerGroup"/>
                    </m:oMathParaPr>
                    <m:oMath xmlns:m="http://schemas.openxmlformats.org/officeDocument/2006/math">
                      <m:eqArr>
                        <m:eqArrPr>
                          <m:ctrlPr>
                            <a:rPr lang="en-DE" sz="1500" i="1">
                              <a:latin typeface="Cambria Math" panose="02040503050406030204" pitchFamily="18" charset="0"/>
                              <a:ea typeface="Calibri" panose="020F0502020204030204" pitchFamily="34" charset="0"/>
                              <a:cs typeface="Shruti" panose="020B0502040204020203" pitchFamily="34" charset="0"/>
                            </a:rPr>
                          </m:ctrlPr>
                        </m:eqArrPr>
                        <m:e>
                          <m:acc>
                            <m:accPr>
                              <m:chr m:val="˙"/>
                              <m:ctrlPr>
                                <a:rPr lang="en-DE" sz="1500" i="1">
                                  <a:latin typeface="Cambria Math" panose="02040503050406030204" pitchFamily="18" charset="0"/>
                                  <a:ea typeface="Calibri" panose="020F0502020204030204" pitchFamily="34" charset="0"/>
                                  <a:cs typeface="Calibri" panose="020F0502020204030204" pitchFamily="34" charset="0"/>
                                </a:rPr>
                              </m:ctrlPr>
                            </m:accPr>
                            <m:e>
                              <m:r>
                                <a:rPr lang="en-US" sz="1500" i="1">
                                  <a:latin typeface="Cambria Math" panose="02040503050406030204" pitchFamily="18" charset="0"/>
                                  <a:ea typeface="Calibri" panose="020F0502020204030204" pitchFamily="34" charset="0"/>
                                  <a:cs typeface="Shruti" panose="020B0502040204020203" pitchFamily="34" charset="0"/>
                                </a:rPr>
                                <m:t>𝑣</m:t>
                              </m:r>
                            </m:e>
                          </m:acc>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𝑀</m:t>
                          </m:r>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𝑚</m:t>
                          </m:r>
                          <m:r>
                            <a:rPr lang="en-US" sz="1500">
                              <a:latin typeface="Cambria Math" panose="02040503050406030204" pitchFamily="18" charset="0"/>
                              <a:ea typeface="Calibri" panose="020F0502020204030204" pitchFamily="34" charset="0"/>
                              <a:cs typeface="Shruti" panose="020B0502040204020203" pitchFamily="34" charset="0"/>
                            </a:rPr>
                            <m:t>)=</m:t>
                          </m:r>
                          <m:sSub>
                            <m:sSubPr>
                              <m:ctrlPr>
                                <a:rPr lang="en-DE" sz="1500" i="1">
                                  <a:latin typeface="Cambria Math" panose="02040503050406030204" pitchFamily="18" charset="0"/>
                                  <a:ea typeface="Calibri" panose="020F0502020204030204" pitchFamily="34" charset="0"/>
                                  <a:cs typeface="Shruti" panose="020B0502040204020203" pitchFamily="34" charset="0"/>
                                </a:rPr>
                              </m:ctrlPr>
                            </m:sSubPr>
                            <m:e>
                              <m:r>
                                <a:rPr lang="en-US" sz="1500" i="1">
                                  <a:latin typeface="Cambria Math" panose="02040503050406030204" pitchFamily="18" charset="0"/>
                                  <a:ea typeface="Calibri" panose="020F0502020204030204" pitchFamily="34" charset="0"/>
                                  <a:cs typeface="Shruti" panose="020B0502040204020203" pitchFamily="34" charset="0"/>
                                </a:rPr>
                                <m:t>𝐹</m:t>
                              </m:r>
                            </m:e>
                            <m:sub>
                              <m:r>
                                <a:rPr lang="en-US" sz="1500" i="1">
                                  <a:latin typeface="Cambria Math" panose="02040503050406030204" pitchFamily="18" charset="0"/>
                                  <a:ea typeface="Calibri" panose="020F0502020204030204" pitchFamily="34" charset="0"/>
                                  <a:cs typeface="Shruti" panose="020B0502040204020203" pitchFamily="34" charset="0"/>
                                </a:rPr>
                                <m:t>𝑐</m:t>
                              </m:r>
                            </m:sub>
                          </m:sSub>
                          <m:r>
                            <a:rPr lang="en-US" sz="1500" i="1">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𝑚</m:t>
                          </m:r>
                          <m:r>
                            <a:rPr lang="en-US" sz="1500">
                              <a:latin typeface="Cambria Math" panose="02040503050406030204" pitchFamily="18" charset="0"/>
                              <a:ea typeface="Calibri" panose="020F0502020204030204" pitchFamily="34" charset="0"/>
                              <a:cs typeface="Shruti" panose="020B0502040204020203" pitchFamily="34" charset="0"/>
                            </a:rPr>
                            <m:t>⋅</m:t>
                          </m:r>
                          <m:acc>
                            <m:accPr>
                              <m:chr m:val="˙"/>
                              <m:ctrlPr>
                                <a:rPr lang="en-DE" sz="1500" i="1">
                                  <a:latin typeface="Cambria Math" panose="02040503050406030204" pitchFamily="18" charset="0"/>
                                  <a:ea typeface="Calibri" panose="020F0502020204030204" pitchFamily="34" charset="0"/>
                                  <a:cs typeface="Calibri" panose="020F0502020204030204" pitchFamily="34" charset="0"/>
                                </a:rPr>
                              </m:ctrlPr>
                            </m:accPr>
                            <m:e>
                              <m:r>
                                <a:rPr lang="en-US" sz="1500" i="1">
                                  <a:latin typeface="Cambria Math" panose="02040503050406030204" pitchFamily="18" charset="0"/>
                                  <a:ea typeface="Calibri" panose="020F0502020204030204" pitchFamily="34" charset="0"/>
                                  <a:cs typeface="Shruti" panose="020B0502040204020203" pitchFamily="34" charset="0"/>
                                </a:rPr>
                                <m:t>𝜔</m:t>
                              </m:r>
                            </m:e>
                          </m:acc>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𝑑</m:t>
                          </m:r>
                          <m:r>
                            <a:rPr lang="en-US" sz="1500">
                              <a:latin typeface="Cambria Math" panose="02040503050406030204" pitchFamily="18" charset="0"/>
                              <a:ea typeface="Calibri" panose="020F0502020204030204" pitchFamily="34" charset="0"/>
                              <a:cs typeface="Shruti" panose="020B0502040204020203" pitchFamily="34" charset="0"/>
                            </a:rPr>
                            <m:t>⋅</m:t>
                          </m:r>
                          <m:r>
                            <m:rPr>
                              <m:sty m:val="p"/>
                            </m:rPr>
                            <a:rPr lang="en-US" sz="1500">
                              <a:latin typeface="Cambria Math" panose="02040503050406030204" pitchFamily="18" charset="0"/>
                              <a:ea typeface="Calibri" panose="020F0502020204030204" pitchFamily="34" charset="0"/>
                              <a:cs typeface="Shruti" panose="020B0502040204020203" pitchFamily="34" charset="0"/>
                            </a:rPr>
                            <m:t>cos</m:t>
                          </m:r>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𝛼</m:t>
                          </m:r>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𝑚</m:t>
                          </m:r>
                          <m:r>
                            <a:rPr lang="en-US" sz="1500">
                              <a:latin typeface="Cambria Math" panose="02040503050406030204" pitchFamily="18" charset="0"/>
                              <a:ea typeface="Calibri" panose="020F0502020204030204" pitchFamily="34" charset="0"/>
                              <a:cs typeface="Shruti" panose="020B0502040204020203" pitchFamily="34" charset="0"/>
                            </a:rPr>
                            <m:t>⋅</m:t>
                          </m:r>
                          <m:sSup>
                            <m:sSupPr>
                              <m:ctrlPr>
                                <a:rPr lang="en-DE" sz="1500" i="1">
                                  <a:latin typeface="Cambria Math" panose="02040503050406030204" pitchFamily="18" charset="0"/>
                                  <a:ea typeface="Calibri" panose="020F0502020204030204" pitchFamily="34" charset="0"/>
                                  <a:cs typeface="Shruti" panose="020B0502040204020203" pitchFamily="34" charset="0"/>
                                </a:rPr>
                              </m:ctrlPr>
                            </m:sSupPr>
                            <m:e>
                              <m:r>
                                <a:rPr lang="en-US" sz="1500" i="1">
                                  <a:latin typeface="Cambria Math" panose="02040503050406030204" pitchFamily="18" charset="0"/>
                                  <a:ea typeface="Calibri" panose="020F0502020204030204" pitchFamily="34" charset="0"/>
                                  <a:cs typeface="Shruti" panose="020B0502040204020203" pitchFamily="34" charset="0"/>
                                </a:rPr>
                                <m:t>𝜔</m:t>
                              </m:r>
                            </m:e>
                            <m:sup>
                              <m:r>
                                <a:rPr lang="en-US" sz="1500">
                                  <a:latin typeface="Cambria Math" panose="02040503050406030204" pitchFamily="18" charset="0"/>
                                  <a:ea typeface="Calibri" panose="020F0502020204030204" pitchFamily="34" charset="0"/>
                                  <a:cs typeface="Shruti" panose="020B0502040204020203" pitchFamily="34" charset="0"/>
                                </a:rPr>
                                <m:t>2</m:t>
                              </m:r>
                            </m:sup>
                          </m:sSup>
                          <m:r>
                            <m:rPr>
                              <m:sty m:val="p"/>
                            </m:rPr>
                            <a:rPr lang="en-US" sz="1500">
                              <a:latin typeface="Cambria Math" panose="02040503050406030204" pitchFamily="18" charset="0"/>
                              <a:ea typeface="Calibri" panose="020F0502020204030204" pitchFamily="34" charset="0"/>
                              <a:cs typeface="Shruti" panose="020B0502040204020203" pitchFamily="34" charset="0"/>
                            </a:rPr>
                            <m:t>sin</m:t>
                          </m:r>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𝛼</m:t>
                          </m:r>
                          <m:r>
                            <a:rPr lang="en-US" sz="1500" i="1">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𝑐</m:t>
                          </m:r>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𝑣</m:t>
                          </m:r>
                          <m:r>
                            <a:rPr lang="en-US" sz="1500" i="1">
                              <a:latin typeface="Cambria Math" panose="02040503050406030204" pitchFamily="18" charset="0"/>
                              <a:ea typeface="Calibri" panose="020F0502020204030204" pitchFamily="34" charset="0"/>
                              <a:cs typeface="Shruti" panose="020B0502040204020203" pitchFamily="34" charset="0"/>
                            </a:rPr>
                            <m:t>#</m:t>
                          </m:r>
                        </m:e>
                        <m:e>
                          <m:acc>
                            <m:accPr>
                              <m:chr m:val="˙"/>
                              <m:ctrlPr>
                                <a:rPr lang="en-DE" sz="1500" i="1">
                                  <a:latin typeface="Cambria Math" panose="02040503050406030204" pitchFamily="18" charset="0"/>
                                  <a:ea typeface="Calibri" panose="020F0502020204030204" pitchFamily="34" charset="0"/>
                                  <a:cs typeface="Calibri" panose="020F0502020204030204" pitchFamily="34" charset="0"/>
                                </a:rPr>
                              </m:ctrlPr>
                            </m:accPr>
                            <m:e>
                              <m:r>
                                <a:rPr lang="en-US" sz="1500" i="1">
                                  <a:latin typeface="Cambria Math" panose="02040503050406030204" pitchFamily="18" charset="0"/>
                                  <a:ea typeface="Calibri" panose="020F0502020204030204" pitchFamily="34" charset="0"/>
                                  <a:cs typeface="Shruti" panose="020B0502040204020203" pitchFamily="34" charset="0"/>
                                </a:rPr>
                                <m:t>𝜔</m:t>
                              </m:r>
                            </m:e>
                          </m:acc>
                          <m:r>
                            <a:rPr lang="en-US" sz="1500">
                              <a:latin typeface="Cambria Math" panose="02040503050406030204" pitchFamily="18" charset="0"/>
                              <a:ea typeface="Calibri" panose="020F0502020204030204" pitchFamily="34" charset="0"/>
                              <a:cs typeface="Shruti" panose="020B0502040204020203" pitchFamily="34" charset="0"/>
                            </a:rPr>
                            <m:t>⋅</m:t>
                          </m:r>
                          <m:sSup>
                            <m:sSupPr>
                              <m:ctrlPr>
                                <a:rPr lang="en-DE" sz="1500" i="1">
                                  <a:latin typeface="Cambria Math" panose="02040503050406030204" pitchFamily="18" charset="0"/>
                                  <a:ea typeface="Calibri" panose="020F0502020204030204" pitchFamily="34" charset="0"/>
                                  <a:cs typeface="Shruti" panose="020B0502040204020203" pitchFamily="34" charset="0"/>
                                </a:rPr>
                              </m:ctrlPr>
                            </m:sSupPr>
                            <m:e>
                              <m:r>
                                <a:rPr lang="en-US" sz="1500" i="1">
                                  <a:latin typeface="Cambria Math" panose="02040503050406030204" pitchFamily="18" charset="0"/>
                                  <a:ea typeface="Calibri" panose="020F0502020204030204" pitchFamily="34" charset="0"/>
                                  <a:cs typeface="Shruti" panose="020B0502040204020203" pitchFamily="34" charset="0"/>
                                </a:rPr>
                                <m:t>𝑑</m:t>
                              </m:r>
                            </m:e>
                            <m:sup>
                              <m:r>
                                <a:rPr lang="en-US" sz="1500">
                                  <a:latin typeface="Cambria Math" panose="02040503050406030204" pitchFamily="18" charset="0"/>
                                  <a:ea typeface="Calibri" panose="020F0502020204030204" pitchFamily="34" charset="0"/>
                                  <a:cs typeface="Shruti" panose="020B0502040204020203" pitchFamily="34" charset="0"/>
                                </a:rPr>
                                <m:t>2</m:t>
                              </m:r>
                            </m:sup>
                          </m:sSup>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𝑚</m:t>
                          </m:r>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m:t>
                          </m:r>
                          <m:acc>
                            <m:accPr>
                              <m:chr m:val="˙"/>
                              <m:ctrlPr>
                                <a:rPr lang="en-DE" sz="1500" i="1">
                                  <a:latin typeface="Cambria Math" panose="02040503050406030204" pitchFamily="18" charset="0"/>
                                  <a:ea typeface="Calibri" panose="020F0502020204030204" pitchFamily="34" charset="0"/>
                                  <a:cs typeface="Calibri" panose="020F0502020204030204" pitchFamily="34" charset="0"/>
                                </a:rPr>
                              </m:ctrlPr>
                            </m:accPr>
                            <m:e>
                              <m:r>
                                <a:rPr lang="en-US" sz="1500" i="1">
                                  <a:latin typeface="Cambria Math" panose="02040503050406030204" pitchFamily="18" charset="0"/>
                                  <a:ea typeface="Calibri" panose="020F0502020204030204" pitchFamily="34" charset="0"/>
                                  <a:cs typeface="Shruti" panose="020B0502040204020203" pitchFamily="34" charset="0"/>
                                </a:rPr>
                                <m:t>𝑣</m:t>
                              </m:r>
                            </m:e>
                          </m:acc>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𝑑</m:t>
                          </m:r>
                          <m:r>
                            <a:rPr lang="en-US" sz="1500">
                              <a:latin typeface="Cambria Math" panose="02040503050406030204" pitchFamily="18" charset="0"/>
                              <a:ea typeface="Calibri" panose="020F0502020204030204" pitchFamily="34" charset="0"/>
                              <a:cs typeface="Shruti" panose="020B0502040204020203" pitchFamily="34" charset="0"/>
                            </a:rPr>
                            <m:t>⋅</m:t>
                          </m:r>
                          <m:r>
                            <m:rPr>
                              <m:sty m:val="p"/>
                            </m:rPr>
                            <a:rPr lang="en-US" sz="1500">
                              <a:latin typeface="Cambria Math" panose="02040503050406030204" pitchFamily="18" charset="0"/>
                              <a:ea typeface="Calibri" panose="020F0502020204030204" pitchFamily="34" charset="0"/>
                              <a:cs typeface="Shruti" panose="020B0502040204020203" pitchFamily="34" charset="0"/>
                            </a:rPr>
                            <m:t>cos</m:t>
                          </m:r>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𝛼</m:t>
                          </m:r>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𝑚</m:t>
                          </m:r>
                          <m:r>
                            <a:rPr lang="en-US" sz="1500" i="1">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𝑚</m:t>
                          </m:r>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𝑑</m:t>
                          </m:r>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𝑔</m:t>
                          </m:r>
                          <m:r>
                            <a:rPr lang="en-US" sz="1500">
                              <a:latin typeface="Cambria Math" panose="02040503050406030204" pitchFamily="18" charset="0"/>
                              <a:ea typeface="Calibri" panose="020F0502020204030204" pitchFamily="34" charset="0"/>
                              <a:cs typeface="Shruti" panose="020B0502040204020203" pitchFamily="34" charset="0"/>
                            </a:rPr>
                            <m:t>⋅</m:t>
                          </m:r>
                          <m:r>
                            <m:rPr>
                              <m:sty m:val="p"/>
                            </m:rPr>
                            <a:rPr lang="en-US" sz="1500">
                              <a:latin typeface="Cambria Math" panose="02040503050406030204" pitchFamily="18" charset="0"/>
                              <a:ea typeface="Calibri" panose="020F0502020204030204" pitchFamily="34" charset="0"/>
                              <a:cs typeface="Shruti" panose="020B0502040204020203" pitchFamily="34" charset="0"/>
                            </a:rPr>
                            <m:t>sin</m:t>
                          </m:r>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𝛼</m:t>
                          </m:r>
                          <m:r>
                            <a:rPr lang="en-US" sz="1500" i="1">
                              <a:latin typeface="Cambria Math" panose="02040503050406030204" pitchFamily="18" charset="0"/>
                              <a:ea typeface="Calibri" panose="020F0502020204030204" pitchFamily="34" charset="0"/>
                              <a:cs typeface="Shruti" panose="020B0502040204020203" pitchFamily="34" charset="0"/>
                            </a:rPr>
                            <m:t>#</m:t>
                          </m:r>
                        </m:e>
                      </m:eqArr>
                    </m:oMath>
                  </m:oMathPara>
                </a14:m>
                <a:endParaRPr lang="en-DE" sz="1500" dirty="0"/>
              </a:p>
            </p:txBody>
          </p:sp>
        </mc:Choice>
        <mc:Fallback>
          <p:sp>
            <p:nvSpPr>
              <p:cNvPr id="4" name="TextBox 3">
                <a:extLst>
                  <a:ext uri="{FF2B5EF4-FFF2-40B4-BE49-F238E27FC236}">
                    <a16:creationId xmlns:a16="http://schemas.microsoft.com/office/drawing/2014/main" id="{A4EA3BFF-B708-9BA1-BBFA-09AA3DC787D6}"/>
                  </a:ext>
                </a:extLst>
              </p:cNvPr>
              <p:cNvSpPr txBox="1">
                <a:spLocks noRot="1" noChangeAspect="1" noMove="1" noResize="1" noEditPoints="1" noAdjustHandles="1" noChangeArrowheads="1" noChangeShapeType="1" noTextEdit="1"/>
              </p:cNvSpPr>
              <p:nvPr/>
            </p:nvSpPr>
            <p:spPr>
              <a:xfrm>
                <a:off x="501209" y="3630908"/>
                <a:ext cx="8355563" cy="1154932"/>
              </a:xfrm>
              <a:prstGeom prst="rect">
                <a:avLst/>
              </a:prstGeom>
              <a:blipFill>
                <a:blip r:embed="rId3"/>
                <a:stretch>
                  <a:fillRect l="-292"/>
                </a:stretch>
              </a:blipFill>
            </p:spPr>
            <p:txBody>
              <a:bodyPr/>
              <a:lstStyle/>
              <a:p>
                <a:r>
                  <a:rPr lang="en-US">
                    <a:noFill/>
                  </a:rPr>
                  <a:t> </a:t>
                </a:r>
              </a:p>
            </p:txBody>
          </p:sp>
        </mc:Fallback>
      </mc:AlternateContent>
      <p:sp>
        <p:nvSpPr>
          <p:cNvPr id="5" name="Footer Placeholder 6">
            <a:extLst>
              <a:ext uri="{FF2B5EF4-FFF2-40B4-BE49-F238E27FC236}">
                <a16:creationId xmlns:a16="http://schemas.microsoft.com/office/drawing/2014/main" id="{B93E1331-384E-A773-49FF-A0C6264885E7}"/>
              </a:ext>
            </a:extLst>
          </p:cNvPr>
          <p:cNvSpPr txBox="1">
            <a:spLocks/>
          </p:cNvSpPr>
          <p:nvPr/>
        </p:nvSpPr>
        <p:spPr>
          <a:xfrm>
            <a:off x="259492" y="4723095"/>
            <a:ext cx="1257301"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DE" sz="1050" dirty="0"/>
              <a:t>Polara(40273)</a:t>
            </a:r>
          </a:p>
        </p:txBody>
      </p:sp>
      <p:sp>
        <p:nvSpPr>
          <p:cNvPr id="7" name="Slide Number Placeholder 6">
            <a:extLst>
              <a:ext uri="{FF2B5EF4-FFF2-40B4-BE49-F238E27FC236}">
                <a16:creationId xmlns:a16="http://schemas.microsoft.com/office/drawing/2014/main" id="{7F30C82E-9FB1-4815-B8ED-DDE8E2EA3F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a:t>
            </a:fld>
            <a:endParaRPr lang="en-GB"/>
          </a:p>
        </p:txBody>
      </p:sp>
    </p:spTree>
    <p:extLst>
      <p:ext uri="{BB962C8B-B14F-4D97-AF65-F5344CB8AC3E}">
        <p14:creationId xmlns:p14="http://schemas.microsoft.com/office/powerpoint/2010/main" val="178401349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598B6-0C7C-6273-296D-DC0C1736FB45}"/>
              </a:ext>
            </a:extLst>
          </p:cNvPr>
          <p:cNvSpPr>
            <a:spLocks noGrp="1"/>
          </p:cNvSpPr>
          <p:nvPr>
            <p:ph type="title"/>
          </p:nvPr>
        </p:nvSpPr>
        <p:spPr/>
        <p:txBody>
          <a:bodyPr>
            <a:normAutofit/>
          </a:bodyPr>
          <a:lstStyle/>
          <a:p>
            <a:r>
              <a:rPr lang="en-GB" sz="2400" b="1" dirty="0">
                <a:solidFill>
                  <a:srgbClr val="0D0D0D"/>
                </a:solidFill>
                <a:latin typeface="Calibri" panose="020F0502020204030204" pitchFamily="34" charset="0"/>
                <a:cs typeface="Calibri" panose="020F0502020204030204" pitchFamily="34" charset="0"/>
              </a:rPr>
              <a:t>Challenges Faced During GUI Implementation in Project</a:t>
            </a:r>
            <a:endParaRPr lang="en-DE" sz="24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34B57FFE-84D8-7F5B-5A8B-DDADD387400F}"/>
              </a:ext>
            </a:extLst>
          </p:cNvPr>
          <p:cNvSpPr>
            <a:spLocks noGrp="1"/>
          </p:cNvSpPr>
          <p:nvPr>
            <p:ph idx="1"/>
          </p:nvPr>
        </p:nvSpPr>
        <p:spPr>
          <a:xfrm>
            <a:off x="522258" y="1178780"/>
            <a:ext cx="7950200" cy="3263504"/>
          </a:xfrm>
        </p:spPr>
        <p:txBody>
          <a:bodyPr>
            <a:normAutofit/>
          </a:bodyPr>
          <a:lstStyle/>
          <a:p>
            <a:pPr marL="257175" indent="-257175" algn="just">
              <a:buClr>
                <a:schemeClr val="tx1"/>
              </a:buClr>
              <a:buSzPct val="100000"/>
              <a:buFont typeface="+mj-lt"/>
              <a:buAutoNum type="arabicPeriod"/>
            </a:pPr>
            <a:r>
              <a:rPr lang="en-GB" sz="1400" dirty="0">
                <a:solidFill>
                  <a:schemeClr val="tx1"/>
                </a:solidFill>
                <a:latin typeface="Calibri" panose="020F0502020204030204" pitchFamily="34" charset="0"/>
                <a:cs typeface="Calibri" panose="020F0502020204030204" pitchFamily="34" charset="0"/>
              </a:rPr>
              <a:t>Data Retrieval Strategy: To extract data from the C-Code, adopt a two-string approach:</a:t>
            </a:r>
          </a:p>
          <a:p>
            <a:pPr marL="942975" lvl="2" indent="-257175" algn="just">
              <a:buClr>
                <a:schemeClr val="tx1"/>
              </a:buClr>
              <a:buSzPct val="100000"/>
              <a:buFont typeface="+mj-lt"/>
              <a:buAutoNum type="arabicPeriod"/>
            </a:pPr>
            <a:r>
              <a:rPr lang="en-GB" dirty="0">
                <a:solidFill>
                  <a:schemeClr val="tx1"/>
                </a:solidFill>
                <a:latin typeface="Calibri" panose="020F0502020204030204" pitchFamily="34" charset="0"/>
                <a:cs typeface="Calibri" panose="020F0502020204030204" pitchFamily="34" charset="0"/>
              </a:rPr>
              <a:t>Display String: For showing relevant information.</a:t>
            </a:r>
          </a:p>
          <a:p>
            <a:pPr marL="942975" lvl="2" indent="-257175" algn="just">
              <a:buClr>
                <a:schemeClr val="tx1"/>
              </a:buClr>
              <a:buSzPct val="100000"/>
              <a:buFont typeface="+mj-lt"/>
              <a:buAutoNum type="arabicPeriod"/>
            </a:pPr>
            <a:r>
              <a:rPr lang="en-GB" dirty="0">
                <a:solidFill>
                  <a:schemeClr val="tx1"/>
                </a:solidFill>
                <a:latin typeface="Calibri" panose="020F0502020204030204" pitchFamily="34" charset="0"/>
                <a:cs typeface="Calibri" panose="020F0502020204030204" pitchFamily="34" charset="0"/>
              </a:rPr>
              <a:t>Graph String: Dedicated to plotting graphs.</a:t>
            </a:r>
          </a:p>
          <a:p>
            <a:pPr marL="257175" indent="-257175" algn="just">
              <a:buClr>
                <a:schemeClr val="tx1"/>
              </a:buClr>
              <a:buSzPct val="100000"/>
              <a:buFont typeface="+mj-lt"/>
              <a:buAutoNum type="arabicPeriod"/>
            </a:pPr>
            <a:r>
              <a:rPr lang="en-GB" sz="1400" dirty="0">
                <a:solidFill>
                  <a:schemeClr val="tx1"/>
                </a:solidFill>
                <a:latin typeface="Calibri" panose="020F0502020204030204" pitchFamily="34" charset="0"/>
                <a:cs typeface="Calibri" panose="020F0502020204030204" pitchFamily="34" charset="0"/>
              </a:rPr>
              <a:t>Error encountered in string separation process due to uncertainty surrounding the last value within the loop.</a:t>
            </a:r>
          </a:p>
          <a:p>
            <a:pPr marL="257175" indent="-257175" algn="just">
              <a:buClr>
                <a:schemeClr val="tx1"/>
              </a:buClr>
              <a:buSzPct val="100000"/>
              <a:buFont typeface="+mj-lt"/>
              <a:buAutoNum type="arabicPeriod"/>
            </a:pPr>
            <a:r>
              <a:rPr lang="en-GB" sz="1400" dirty="0">
                <a:solidFill>
                  <a:schemeClr val="tx1"/>
                </a:solidFill>
                <a:latin typeface="Calibri" panose="020F0502020204030204" pitchFamily="34" charset="0"/>
                <a:cs typeface="Calibri" panose="020F0502020204030204" pitchFamily="34" charset="0"/>
              </a:rPr>
              <a:t>Initial graph had only two points.</a:t>
            </a:r>
          </a:p>
          <a:p>
            <a:pPr marL="257175" indent="-257175" algn="just">
              <a:buClr>
                <a:schemeClr val="tx1"/>
              </a:buClr>
              <a:buSzPct val="100000"/>
              <a:buFont typeface="+mj-lt"/>
              <a:buAutoNum type="arabicPeriod"/>
            </a:pPr>
            <a:r>
              <a:rPr lang="en-GB" sz="1400" dirty="0">
                <a:solidFill>
                  <a:schemeClr val="tx1"/>
                </a:solidFill>
                <a:latin typeface="Calibri" panose="020F0502020204030204" pitchFamily="34" charset="0"/>
                <a:cs typeface="Calibri" panose="020F0502020204030204" pitchFamily="34" charset="0"/>
              </a:rPr>
              <a:t>Software stopped providing continuous data.</a:t>
            </a:r>
          </a:p>
        </p:txBody>
      </p:sp>
      <p:sp>
        <p:nvSpPr>
          <p:cNvPr id="6" name="Slide Number Placeholder 5">
            <a:extLst>
              <a:ext uri="{FF2B5EF4-FFF2-40B4-BE49-F238E27FC236}">
                <a16:creationId xmlns:a16="http://schemas.microsoft.com/office/drawing/2014/main" id="{135C3B5A-FD40-E7AA-C377-772B61725B7D}"/>
              </a:ext>
            </a:extLst>
          </p:cNvPr>
          <p:cNvSpPr>
            <a:spLocks noGrp="1"/>
          </p:cNvSpPr>
          <p:nvPr>
            <p:ph type="sldNum" sz="quarter" idx="12"/>
          </p:nvPr>
        </p:nvSpPr>
        <p:spPr/>
        <p:txBody>
          <a:bodyPr/>
          <a:lstStyle/>
          <a:p>
            <a:fld id="{06FBF565-AFA2-5840-9CEB-BFFA1DFB8F4B}" type="slidenum">
              <a:rPr lang="en-DE" smtClean="0"/>
              <a:t>110</a:t>
            </a:fld>
            <a:endParaRPr lang="en-DE"/>
          </a:p>
        </p:txBody>
      </p:sp>
      <p:sp>
        <p:nvSpPr>
          <p:cNvPr id="7" name="Footer Placeholder 6">
            <a:extLst>
              <a:ext uri="{FF2B5EF4-FFF2-40B4-BE49-F238E27FC236}">
                <a16:creationId xmlns:a16="http://schemas.microsoft.com/office/drawing/2014/main" id="{4AAAE476-E652-14F6-242A-03D037AE455E}"/>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Dudhat</a:t>
            </a:r>
            <a:r>
              <a:rPr lang="en-DE" sz="1050" dirty="0"/>
              <a:t>(</a:t>
            </a:r>
            <a:r>
              <a:rPr lang="de-DE" sz="1050" dirty="0"/>
              <a:t>40310</a:t>
            </a:r>
            <a:r>
              <a:rPr lang="en-DE" sz="1050" dirty="0"/>
              <a:t>)</a:t>
            </a:r>
          </a:p>
        </p:txBody>
      </p:sp>
    </p:spTree>
    <p:extLst>
      <p:ext uri="{BB962C8B-B14F-4D97-AF65-F5344CB8AC3E}">
        <p14:creationId xmlns:p14="http://schemas.microsoft.com/office/powerpoint/2010/main" val="29408255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D4AD1-BA58-9F70-DC80-70EE0D2946B7}"/>
              </a:ext>
            </a:extLst>
          </p:cNvPr>
          <p:cNvSpPr>
            <a:spLocks noGrp="1"/>
          </p:cNvSpPr>
          <p:nvPr>
            <p:ph type="title"/>
          </p:nvPr>
        </p:nvSpPr>
        <p:spPr/>
        <p:txBody>
          <a:bodyPr>
            <a:normAutofit/>
          </a:bodyPr>
          <a:lstStyle/>
          <a:p>
            <a:r>
              <a:rPr lang="en-GB" sz="2400" b="1" dirty="0">
                <a:latin typeface="Calibri" panose="020F0502020204030204" pitchFamily="34" charset="0"/>
                <a:cs typeface="Calibri" panose="020F0502020204030204" pitchFamily="34" charset="0"/>
              </a:rPr>
              <a:t>Initial Testing graph 1</a:t>
            </a:r>
            <a:endParaRPr lang="en-DE" sz="2400" b="1" dirty="0">
              <a:latin typeface="Calibri" panose="020F0502020204030204" pitchFamily="34" charset="0"/>
              <a:cs typeface="Calibri" panose="020F0502020204030204" pitchFamily="34" charset="0"/>
            </a:endParaRPr>
          </a:p>
        </p:txBody>
      </p:sp>
      <p:pic>
        <p:nvPicPr>
          <p:cNvPr id="8" name="Content Placeholder 4">
            <a:extLst>
              <a:ext uri="{FF2B5EF4-FFF2-40B4-BE49-F238E27FC236}">
                <a16:creationId xmlns:a16="http://schemas.microsoft.com/office/drawing/2014/main" id="{CF43402F-62DE-DB42-A946-FFA60106B52A}"/>
              </a:ext>
            </a:extLst>
          </p:cNvPr>
          <p:cNvPicPr>
            <a:picLocks noChangeAspect="1"/>
          </p:cNvPicPr>
          <p:nvPr/>
        </p:nvPicPr>
        <p:blipFill>
          <a:blip r:embed="rId2"/>
          <a:stretch>
            <a:fillRect/>
          </a:stretch>
        </p:blipFill>
        <p:spPr>
          <a:xfrm>
            <a:off x="1437790" y="1129133"/>
            <a:ext cx="6268421" cy="2885235"/>
          </a:xfrm>
          <a:prstGeom prst="rect">
            <a:avLst/>
          </a:prstGeom>
          <a:ln w="25400">
            <a:solidFill>
              <a:schemeClr val="tx1"/>
            </a:solidFill>
          </a:ln>
        </p:spPr>
      </p:pic>
      <p:sp>
        <p:nvSpPr>
          <p:cNvPr id="4" name="Slide Number Placeholder 3">
            <a:extLst>
              <a:ext uri="{FF2B5EF4-FFF2-40B4-BE49-F238E27FC236}">
                <a16:creationId xmlns:a16="http://schemas.microsoft.com/office/drawing/2014/main" id="{9459A33E-5456-8503-6064-98E4D8C53D3E}"/>
              </a:ext>
            </a:extLst>
          </p:cNvPr>
          <p:cNvSpPr>
            <a:spLocks noGrp="1"/>
          </p:cNvSpPr>
          <p:nvPr>
            <p:ph type="sldNum" sz="quarter" idx="12"/>
          </p:nvPr>
        </p:nvSpPr>
        <p:spPr/>
        <p:txBody>
          <a:bodyPr/>
          <a:lstStyle/>
          <a:p>
            <a:fld id="{06FBF565-AFA2-5840-9CEB-BFFA1DFB8F4B}" type="slidenum">
              <a:rPr lang="en-DE" smtClean="0"/>
              <a:t>111</a:t>
            </a:fld>
            <a:endParaRPr lang="en-DE"/>
          </a:p>
        </p:txBody>
      </p:sp>
      <p:sp>
        <p:nvSpPr>
          <p:cNvPr id="5" name="Footer Placeholder 6">
            <a:extLst>
              <a:ext uri="{FF2B5EF4-FFF2-40B4-BE49-F238E27FC236}">
                <a16:creationId xmlns:a16="http://schemas.microsoft.com/office/drawing/2014/main" id="{349ABB1D-39F9-0086-F380-93AAED1050D3}"/>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Dudhat</a:t>
            </a:r>
            <a:r>
              <a:rPr lang="en-DE" sz="1050" dirty="0"/>
              <a:t>(</a:t>
            </a:r>
            <a:r>
              <a:rPr lang="de-DE" sz="1050" dirty="0"/>
              <a:t>40310</a:t>
            </a:r>
            <a:r>
              <a:rPr lang="en-DE" sz="1050" dirty="0"/>
              <a:t>)</a:t>
            </a:r>
          </a:p>
        </p:txBody>
      </p:sp>
    </p:spTree>
    <p:extLst>
      <p:ext uri="{BB962C8B-B14F-4D97-AF65-F5344CB8AC3E}">
        <p14:creationId xmlns:p14="http://schemas.microsoft.com/office/powerpoint/2010/main" val="39614592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6818FB8-5DD0-5C2B-3F53-9889E2262A6D}"/>
              </a:ext>
            </a:extLst>
          </p:cNvPr>
          <p:cNvSpPr>
            <a:spLocks noGrp="1"/>
          </p:cNvSpPr>
          <p:nvPr>
            <p:ph idx="1"/>
          </p:nvPr>
        </p:nvSpPr>
        <p:spPr>
          <a:xfrm>
            <a:off x="411771" y="863550"/>
            <a:ext cx="8520600" cy="3416400"/>
          </a:xfrm>
        </p:spPr>
        <p:txBody>
          <a:bodyPr>
            <a:normAutofit/>
          </a:bodyPr>
          <a:lstStyle/>
          <a:p>
            <a:pPr marL="114300" indent="0" algn="ctr">
              <a:buNone/>
            </a:pPr>
            <a:endParaRPr lang="de-DE" sz="4800" dirty="0">
              <a:solidFill>
                <a:schemeClr val="tx1"/>
              </a:solidFill>
              <a:latin typeface="Calibri" panose="020F0502020204030204" pitchFamily="34" charset="0"/>
              <a:cs typeface="Calibri" panose="020F0502020204030204" pitchFamily="34" charset="0"/>
            </a:endParaRPr>
          </a:p>
          <a:p>
            <a:pPr marL="114300" indent="0" algn="ctr">
              <a:buNone/>
            </a:pPr>
            <a:r>
              <a:rPr lang="de-DE" sz="7200" b="1" dirty="0" err="1">
                <a:solidFill>
                  <a:schemeClr val="tx1"/>
                </a:solidFill>
                <a:latin typeface="Calibri" panose="020F0502020204030204" pitchFamily="34" charset="0"/>
                <a:cs typeface="Calibri" panose="020F0502020204030204" pitchFamily="34" charset="0"/>
              </a:rPr>
              <a:t>Thank</a:t>
            </a:r>
            <a:r>
              <a:rPr lang="de-DE" sz="7200" b="1" dirty="0">
                <a:solidFill>
                  <a:schemeClr val="tx1"/>
                </a:solidFill>
                <a:latin typeface="Calibri" panose="020F0502020204030204" pitchFamily="34" charset="0"/>
                <a:cs typeface="Calibri" panose="020F0502020204030204" pitchFamily="34" charset="0"/>
              </a:rPr>
              <a:t> </a:t>
            </a:r>
            <a:r>
              <a:rPr lang="de-DE" sz="7200" b="1" dirty="0" err="1">
                <a:solidFill>
                  <a:schemeClr val="tx1"/>
                </a:solidFill>
                <a:latin typeface="Calibri" panose="020F0502020204030204" pitchFamily="34" charset="0"/>
                <a:cs typeface="Calibri" panose="020F0502020204030204" pitchFamily="34" charset="0"/>
              </a:rPr>
              <a:t>you</a:t>
            </a:r>
            <a:endParaRPr lang="en-US" sz="7200" b="1" dirty="0">
              <a:solidFill>
                <a:schemeClr val="tx1"/>
              </a:solidFill>
              <a:latin typeface="Calibri" panose="020F0502020204030204" pitchFamily="34" charset="0"/>
              <a:cs typeface="Calibri" panose="020F0502020204030204" pitchFamily="34" charset="0"/>
            </a:endParaRPr>
          </a:p>
        </p:txBody>
      </p:sp>
      <p:sp>
        <p:nvSpPr>
          <p:cNvPr id="7" name="Slide Number Placeholder 6">
            <a:extLst>
              <a:ext uri="{FF2B5EF4-FFF2-40B4-BE49-F238E27FC236}">
                <a16:creationId xmlns:a16="http://schemas.microsoft.com/office/drawing/2014/main" id="{F7099B89-0A45-8FD9-4547-D9935BEA143C}"/>
              </a:ext>
            </a:extLst>
          </p:cNvPr>
          <p:cNvSpPr>
            <a:spLocks noGrp="1"/>
          </p:cNvSpPr>
          <p:nvPr>
            <p:ph type="sldNum" sz="quarter" idx="12"/>
          </p:nvPr>
        </p:nvSpPr>
        <p:spPr/>
        <p:txBody>
          <a:bodyPr/>
          <a:lstStyle/>
          <a:p>
            <a:fld id="{06FBF565-AFA2-5840-9CEB-BFFA1DFB8F4B}" type="slidenum">
              <a:rPr lang="en-DE" smtClean="0"/>
              <a:t>112</a:t>
            </a:fld>
            <a:endParaRPr lang="en-DE"/>
          </a:p>
        </p:txBody>
      </p:sp>
    </p:spTree>
    <p:extLst>
      <p:ext uri="{BB962C8B-B14F-4D97-AF65-F5344CB8AC3E}">
        <p14:creationId xmlns:p14="http://schemas.microsoft.com/office/powerpoint/2010/main" val="1836625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0A65B-652A-F0CE-8FA3-398B7292329F}"/>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42263D44-BB1A-3D52-2E58-5FCFDD796F5A}"/>
                  </a:ext>
                </a:extLst>
              </p:cNvPr>
              <p:cNvSpPr txBox="1"/>
              <p:nvPr/>
            </p:nvSpPr>
            <p:spPr>
              <a:xfrm>
                <a:off x="422653" y="-86810"/>
                <a:ext cx="8298694" cy="2334870"/>
              </a:xfrm>
              <a:prstGeom prst="rect">
                <a:avLst/>
              </a:prstGeom>
              <a:noFill/>
            </p:spPr>
            <p:txBody>
              <a:bodyPr wrap="square">
                <a:spAutoFit/>
              </a:bodyPr>
              <a:lstStyle/>
              <a:p>
                <a:pPr>
                  <a:lnSpc>
                    <a:spcPct val="115000"/>
                  </a:lnSpc>
                  <a:spcAft>
                    <a:spcPts val="900"/>
                  </a:spcAft>
                </a:pPr>
                <a:endParaRPr lang="en-DE" sz="1800" dirty="0">
                  <a:latin typeface="Calibri" panose="020F0502020204030204" pitchFamily="34" charset="0"/>
                  <a:ea typeface="Calibri" panose="020F0502020204030204" pitchFamily="34" charset="0"/>
                  <a:cs typeface="Shruti" panose="020B0502040204020203" pitchFamily="34" charset="0"/>
                </a:endParaRPr>
              </a:p>
              <a:p>
                <a:pPr>
                  <a:lnSpc>
                    <a:spcPct val="115000"/>
                  </a:lnSpc>
                  <a:spcAft>
                    <a:spcPts val="900"/>
                  </a:spcAft>
                </a:pPr>
                <a:r>
                  <a:rPr lang="en-US" sz="1800" dirty="0">
                    <a:latin typeface="Calibri" panose="020F0502020204030204" pitchFamily="34" charset="0"/>
                    <a:ea typeface="Calibri" panose="020F0502020204030204" pitchFamily="34" charset="0"/>
                    <a:cs typeface="Calibri" panose="020F0502020204030204" pitchFamily="34" charset="0"/>
                  </a:rPr>
                  <a:t>After rearranging equation previous  equations, the following non-linear equations can be derived,</a:t>
                </a:r>
              </a:p>
              <a:p>
                <a:pPr algn="ctr">
                  <a:lnSpc>
                    <a:spcPct val="115000"/>
                  </a:lnSpc>
                  <a:spcAft>
                    <a:spcPts val="900"/>
                  </a:spcAft>
                </a:pPr>
                <a14:m>
                  <m:oMath xmlns:m="http://schemas.openxmlformats.org/officeDocument/2006/math">
                    <m:eqArr>
                      <m:eqArrPr>
                        <m:ctrlPr>
                          <a:rPr lang="en-DE" sz="1800" i="1">
                            <a:latin typeface="Cambria Math" panose="02040503050406030204" pitchFamily="18" charset="0"/>
                            <a:ea typeface="Calibri" panose="020F0502020204030204" pitchFamily="34" charset="0"/>
                            <a:cs typeface="Shruti" panose="020B0502040204020203" pitchFamily="34" charset="0"/>
                          </a:rPr>
                        </m:ctrlPr>
                      </m:eqArrPr>
                      <m:e>
                        <m:acc>
                          <m:accPr>
                            <m:chr m:val="˙"/>
                            <m:ctrlPr>
                              <a:rPr lang="en-DE" sz="1800" i="1">
                                <a:latin typeface="Cambria Math" panose="02040503050406030204" pitchFamily="18" charset="0"/>
                                <a:ea typeface="Calibri" panose="020F0502020204030204" pitchFamily="34" charset="0"/>
                                <a:cs typeface="Calibri" panose="020F0502020204030204" pitchFamily="34" charset="0"/>
                              </a:rPr>
                            </m:ctrlPr>
                          </m:accPr>
                          <m:e>
                            <m:r>
                              <a:rPr lang="en-US" sz="1800" i="1">
                                <a:latin typeface="Cambria Math" panose="02040503050406030204" pitchFamily="18" charset="0"/>
                                <a:ea typeface="Calibri" panose="020F0502020204030204" pitchFamily="34" charset="0"/>
                                <a:cs typeface="Shruti" panose="020B0502040204020203" pitchFamily="34" charset="0"/>
                              </a:rPr>
                              <m:t>𝑣</m:t>
                            </m:r>
                          </m:e>
                        </m:acc>
                        <m:r>
                          <a:rPr lang="en-US" sz="1800">
                            <a:latin typeface="Cambria Math" panose="02040503050406030204" pitchFamily="18" charset="0"/>
                            <a:ea typeface="Calibri" panose="020F0502020204030204" pitchFamily="34" charset="0"/>
                            <a:cs typeface="Shruti" panose="020B0502040204020203" pitchFamily="34" charset="0"/>
                          </a:rPr>
                          <m:t>=</m:t>
                        </m:r>
                        <m:f>
                          <m:fPr>
                            <m:ctrlPr>
                              <a:rPr lang="en-DE" sz="1800" i="1">
                                <a:latin typeface="Cambria Math" panose="02040503050406030204" pitchFamily="18" charset="0"/>
                                <a:ea typeface="Calibri" panose="020F0502020204030204" pitchFamily="34" charset="0"/>
                                <a:cs typeface="Shruti" panose="020B0502040204020203" pitchFamily="34" charset="0"/>
                              </a:rPr>
                            </m:ctrlPr>
                          </m:fPr>
                          <m:num>
                            <m:sSub>
                              <m:sSubPr>
                                <m:ctrlPr>
                                  <a:rPr lang="en-DE" sz="1800" i="1">
                                    <a:latin typeface="Cambria Math" panose="02040503050406030204" pitchFamily="18" charset="0"/>
                                    <a:ea typeface="Calibri" panose="020F0502020204030204" pitchFamily="34" charset="0"/>
                                    <a:cs typeface="Shruti" panose="020B0502040204020203" pitchFamily="34" charset="0"/>
                                  </a:rPr>
                                </m:ctrlPr>
                              </m:sSubPr>
                              <m:e>
                                <m:r>
                                  <a:rPr lang="en-US" sz="1800" i="1">
                                    <a:latin typeface="Cambria Math" panose="02040503050406030204" pitchFamily="18" charset="0"/>
                                    <a:ea typeface="Calibri" panose="020F0502020204030204" pitchFamily="34" charset="0"/>
                                    <a:cs typeface="Shruti" panose="020B0502040204020203" pitchFamily="34" charset="0"/>
                                  </a:rPr>
                                  <m:t>𝐹</m:t>
                                </m:r>
                              </m:e>
                              <m:sub>
                                <m:r>
                                  <a:rPr lang="en-US" sz="1800" i="1">
                                    <a:latin typeface="Cambria Math" panose="02040503050406030204" pitchFamily="18" charset="0"/>
                                    <a:ea typeface="Calibri" panose="020F0502020204030204" pitchFamily="34" charset="0"/>
                                    <a:cs typeface="Shruti" panose="020B0502040204020203" pitchFamily="34" charset="0"/>
                                  </a:rPr>
                                  <m:t>𝑐</m:t>
                                </m:r>
                              </m:sub>
                            </m:sSub>
                          </m:num>
                          <m:den>
                            <m:r>
                              <a:rPr lang="en-US" sz="1800">
                                <a:latin typeface="Cambria Math" panose="02040503050406030204" pitchFamily="18" charset="0"/>
                                <a:ea typeface="Calibri" panose="020F0502020204030204" pitchFamily="34" charset="0"/>
                                <a:cs typeface="Shruti" panose="020B0502040204020203" pitchFamily="34" charset="0"/>
                              </a:rPr>
                              <m:t>(</m:t>
                            </m:r>
                            <m:r>
                              <a:rPr lang="en-US" sz="1800" i="1">
                                <a:latin typeface="Cambria Math" panose="02040503050406030204" pitchFamily="18" charset="0"/>
                                <a:ea typeface="Calibri" panose="020F0502020204030204" pitchFamily="34" charset="0"/>
                                <a:cs typeface="Shruti" panose="020B0502040204020203" pitchFamily="34" charset="0"/>
                              </a:rPr>
                              <m:t>𝑀</m:t>
                            </m:r>
                            <m:r>
                              <a:rPr lang="en-US" sz="1800">
                                <a:latin typeface="Cambria Math" panose="02040503050406030204" pitchFamily="18" charset="0"/>
                                <a:ea typeface="Calibri" panose="020F0502020204030204" pitchFamily="34" charset="0"/>
                                <a:cs typeface="Shruti" panose="020B0502040204020203" pitchFamily="34" charset="0"/>
                              </a:rPr>
                              <m:t>+</m:t>
                            </m:r>
                            <m:r>
                              <a:rPr lang="en-US" sz="1800" i="1">
                                <a:latin typeface="Cambria Math" panose="02040503050406030204" pitchFamily="18" charset="0"/>
                                <a:ea typeface="Calibri" panose="020F0502020204030204" pitchFamily="34" charset="0"/>
                                <a:cs typeface="Shruti" panose="020B0502040204020203" pitchFamily="34" charset="0"/>
                              </a:rPr>
                              <m:t>𝑚</m:t>
                            </m:r>
                            <m:r>
                              <a:rPr lang="en-US" sz="1800">
                                <a:latin typeface="Cambria Math" panose="02040503050406030204" pitchFamily="18" charset="0"/>
                                <a:ea typeface="Calibri" panose="020F0502020204030204" pitchFamily="34" charset="0"/>
                                <a:cs typeface="Shruti" panose="020B0502040204020203" pitchFamily="34" charset="0"/>
                              </a:rPr>
                              <m:t>)</m:t>
                            </m:r>
                          </m:den>
                        </m:f>
                        <m:r>
                          <a:rPr lang="en-US" sz="1800" i="1">
                            <a:latin typeface="Cambria Math" panose="02040503050406030204" pitchFamily="18" charset="0"/>
                            <a:ea typeface="Calibri" panose="020F0502020204030204" pitchFamily="34" charset="0"/>
                            <a:cs typeface="Shruti" panose="020B0502040204020203" pitchFamily="34" charset="0"/>
                          </a:rPr>
                          <m:t>−</m:t>
                        </m:r>
                        <m:f>
                          <m:fPr>
                            <m:ctrlPr>
                              <a:rPr lang="en-DE" sz="1800" i="1">
                                <a:latin typeface="Cambria Math" panose="02040503050406030204" pitchFamily="18" charset="0"/>
                                <a:ea typeface="Calibri" panose="020F0502020204030204" pitchFamily="34" charset="0"/>
                                <a:cs typeface="Shruti" panose="020B0502040204020203" pitchFamily="34" charset="0"/>
                              </a:rPr>
                            </m:ctrlPr>
                          </m:fPr>
                          <m:num>
                            <m:r>
                              <a:rPr lang="en-US" sz="1800" i="1">
                                <a:latin typeface="Cambria Math" panose="02040503050406030204" pitchFamily="18" charset="0"/>
                                <a:ea typeface="Calibri" panose="020F0502020204030204" pitchFamily="34" charset="0"/>
                                <a:cs typeface="Shruti" panose="020B0502040204020203" pitchFamily="34" charset="0"/>
                              </a:rPr>
                              <m:t>𝑚</m:t>
                            </m:r>
                            <m:r>
                              <a:rPr lang="en-US" sz="1800">
                                <a:latin typeface="Cambria Math" panose="02040503050406030204" pitchFamily="18" charset="0"/>
                                <a:ea typeface="Calibri" panose="020F0502020204030204" pitchFamily="34" charset="0"/>
                                <a:cs typeface="Shruti" panose="020B0502040204020203" pitchFamily="34" charset="0"/>
                              </a:rPr>
                              <m:t>⋅</m:t>
                            </m:r>
                            <m:acc>
                              <m:accPr>
                                <m:chr m:val="˙"/>
                                <m:ctrlPr>
                                  <a:rPr lang="en-DE" sz="1800" i="1">
                                    <a:latin typeface="Cambria Math" panose="02040503050406030204" pitchFamily="18" charset="0"/>
                                    <a:ea typeface="Calibri" panose="020F0502020204030204" pitchFamily="34" charset="0"/>
                                    <a:cs typeface="Calibri" panose="020F0502020204030204" pitchFamily="34" charset="0"/>
                                  </a:rPr>
                                </m:ctrlPr>
                              </m:accPr>
                              <m:e>
                                <m:r>
                                  <a:rPr lang="en-US" sz="1800" i="1">
                                    <a:latin typeface="Cambria Math" panose="02040503050406030204" pitchFamily="18" charset="0"/>
                                    <a:ea typeface="Calibri" panose="020F0502020204030204" pitchFamily="34" charset="0"/>
                                    <a:cs typeface="Shruti" panose="020B0502040204020203" pitchFamily="34" charset="0"/>
                                  </a:rPr>
                                  <m:t>𝜔</m:t>
                                </m:r>
                              </m:e>
                            </m:acc>
                            <m:r>
                              <a:rPr lang="en-US" sz="1800">
                                <a:latin typeface="Cambria Math" panose="02040503050406030204" pitchFamily="18" charset="0"/>
                                <a:ea typeface="Calibri" panose="020F0502020204030204" pitchFamily="34" charset="0"/>
                                <a:cs typeface="Shruti" panose="020B0502040204020203" pitchFamily="34" charset="0"/>
                              </a:rPr>
                              <m:t>⋅</m:t>
                            </m:r>
                            <m:r>
                              <a:rPr lang="en-US" sz="1800" i="1">
                                <a:latin typeface="Cambria Math" panose="02040503050406030204" pitchFamily="18" charset="0"/>
                                <a:ea typeface="Calibri" panose="020F0502020204030204" pitchFamily="34" charset="0"/>
                                <a:cs typeface="Shruti" panose="020B0502040204020203" pitchFamily="34" charset="0"/>
                              </a:rPr>
                              <m:t>𝑑</m:t>
                            </m:r>
                            <m:r>
                              <a:rPr lang="en-US" sz="1800">
                                <a:latin typeface="Cambria Math" panose="02040503050406030204" pitchFamily="18" charset="0"/>
                                <a:ea typeface="Calibri" panose="020F0502020204030204" pitchFamily="34" charset="0"/>
                                <a:cs typeface="Shruti" panose="020B0502040204020203" pitchFamily="34" charset="0"/>
                              </a:rPr>
                              <m:t>⋅</m:t>
                            </m:r>
                            <m:r>
                              <m:rPr>
                                <m:sty m:val="p"/>
                              </m:rPr>
                              <a:rPr lang="en-US" sz="1800">
                                <a:latin typeface="Cambria Math" panose="02040503050406030204" pitchFamily="18" charset="0"/>
                                <a:ea typeface="Calibri" panose="020F0502020204030204" pitchFamily="34" charset="0"/>
                                <a:cs typeface="Shruti" panose="020B0502040204020203" pitchFamily="34" charset="0"/>
                              </a:rPr>
                              <m:t>cos</m:t>
                            </m:r>
                            <m:r>
                              <a:rPr lang="en-US" sz="1800">
                                <a:latin typeface="Cambria Math" panose="02040503050406030204" pitchFamily="18" charset="0"/>
                                <a:ea typeface="Calibri" panose="020F0502020204030204" pitchFamily="34" charset="0"/>
                                <a:cs typeface="Shruti" panose="020B0502040204020203" pitchFamily="34" charset="0"/>
                              </a:rPr>
                              <m:t>⁡</m:t>
                            </m:r>
                            <m:r>
                              <a:rPr lang="en-US" sz="1800" i="1">
                                <a:latin typeface="Cambria Math" panose="02040503050406030204" pitchFamily="18" charset="0"/>
                                <a:ea typeface="Calibri" panose="020F0502020204030204" pitchFamily="34" charset="0"/>
                                <a:cs typeface="Shruti" panose="020B0502040204020203" pitchFamily="34" charset="0"/>
                              </a:rPr>
                              <m:t>𝛼</m:t>
                            </m:r>
                          </m:num>
                          <m:den>
                            <m:r>
                              <a:rPr lang="en-US" sz="1800">
                                <a:latin typeface="Cambria Math" panose="02040503050406030204" pitchFamily="18" charset="0"/>
                                <a:ea typeface="Calibri" panose="020F0502020204030204" pitchFamily="34" charset="0"/>
                                <a:cs typeface="Shruti" panose="020B0502040204020203" pitchFamily="34" charset="0"/>
                              </a:rPr>
                              <m:t>(</m:t>
                            </m:r>
                            <m:r>
                              <a:rPr lang="en-US" sz="1800" i="1">
                                <a:latin typeface="Cambria Math" panose="02040503050406030204" pitchFamily="18" charset="0"/>
                                <a:ea typeface="Calibri" panose="020F0502020204030204" pitchFamily="34" charset="0"/>
                                <a:cs typeface="Shruti" panose="020B0502040204020203" pitchFamily="34" charset="0"/>
                              </a:rPr>
                              <m:t>𝑀</m:t>
                            </m:r>
                            <m:r>
                              <a:rPr lang="en-US" sz="1800">
                                <a:latin typeface="Cambria Math" panose="02040503050406030204" pitchFamily="18" charset="0"/>
                                <a:ea typeface="Calibri" panose="020F0502020204030204" pitchFamily="34" charset="0"/>
                                <a:cs typeface="Shruti" panose="020B0502040204020203" pitchFamily="34" charset="0"/>
                              </a:rPr>
                              <m:t>+</m:t>
                            </m:r>
                            <m:r>
                              <a:rPr lang="en-US" sz="1800" i="1">
                                <a:latin typeface="Cambria Math" panose="02040503050406030204" pitchFamily="18" charset="0"/>
                                <a:ea typeface="Calibri" panose="020F0502020204030204" pitchFamily="34" charset="0"/>
                                <a:cs typeface="Shruti" panose="020B0502040204020203" pitchFamily="34" charset="0"/>
                              </a:rPr>
                              <m:t>𝑚</m:t>
                            </m:r>
                            <m:r>
                              <a:rPr lang="en-US" sz="1800">
                                <a:latin typeface="Cambria Math" panose="02040503050406030204" pitchFamily="18" charset="0"/>
                                <a:ea typeface="Calibri" panose="020F0502020204030204" pitchFamily="34" charset="0"/>
                                <a:cs typeface="Shruti" panose="020B0502040204020203" pitchFamily="34" charset="0"/>
                              </a:rPr>
                              <m:t>)</m:t>
                            </m:r>
                          </m:den>
                        </m:f>
                        <m:r>
                          <a:rPr lang="en-US" sz="1800">
                            <a:latin typeface="Cambria Math" panose="02040503050406030204" pitchFamily="18" charset="0"/>
                            <a:ea typeface="Calibri" panose="020F0502020204030204" pitchFamily="34" charset="0"/>
                            <a:cs typeface="Shruti" panose="020B0502040204020203" pitchFamily="34" charset="0"/>
                          </a:rPr>
                          <m:t>+</m:t>
                        </m:r>
                        <m:f>
                          <m:fPr>
                            <m:ctrlPr>
                              <a:rPr lang="en-DE" sz="1800" i="1">
                                <a:latin typeface="Cambria Math" panose="02040503050406030204" pitchFamily="18" charset="0"/>
                                <a:ea typeface="Calibri" panose="020F0502020204030204" pitchFamily="34" charset="0"/>
                                <a:cs typeface="Shruti" panose="020B0502040204020203" pitchFamily="34" charset="0"/>
                              </a:rPr>
                            </m:ctrlPr>
                          </m:fPr>
                          <m:num>
                            <m:r>
                              <a:rPr lang="en-US" sz="1800" i="1">
                                <a:latin typeface="Cambria Math" panose="02040503050406030204" pitchFamily="18" charset="0"/>
                                <a:ea typeface="Calibri" panose="020F0502020204030204" pitchFamily="34" charset="0"/>
                                <a:cs typeface="Shruti" panose="020B0502040204020203" pitchFamily="34" charset="0"/>
                              </a:rPr>
                              <m:t>𝑚</m:t>
                            </m:r>
                            <m:r>
                              <a:rPr lang="en-US" sz="1800">
                                <a:latin typeface="Cambria Math" panose="02040503050406030204" pitchFamily="18" charset="0"/>
                                <a:ea typeface="Calibri" panose="020F0502020204030204" pitchFamily="34" charset="0"/>
                                <a:cs typeface="Shruti" panose="020B0502040204020203" pitchFamily="34" charset="0"/>
                              </a:rPr>
                              <m:t>⋅</m:t>
                            </m:r>
                            <m:sSup>
                              <m:sSupPr>
                                <m:ctrlPr>
                                  <a:rPr lang="en-DE" sz="1800" i="1">
                                    <a:latin typeface="Cambria Math" panose="02040503050406030204" pitchFamily="18" charset="0"/>
                                    <a:ea typeface="Calibri" panose="020F0502020204030204" pitchFamily="34" charset="0"/>
                                    <a:cs typeface="Shruti" panose="020B0502040204020203" pitchFamily="34" charset="0"/>
                                  </a:rPr>
                                </m:ctrlPr>
                              </m:sSupPr>
                              <m:e>
                                <m:r>
                                  <a:rPr lang="en-US" sz="1800" i="1">
                                    <a:latin typeface="Cambria Math" panose="02040503050406030204" pitchFamily="18" charset="0"/>
                                    <a:ea typeface="Calibri" panose="020F0502020204030204" pitchFamily="34" charset="0"/>
                                    <a:cs typeface="Shruti" panose="020B0502040204020203" pitchFamily="34" charset="0"/>
                                  </a:rPr>
                                  <m:t>𝜔</m:t>
                                </m:r>
                              </m:e>
                              <m:sup>
                                <m:r>
                                  <a:rPr lang="en-US" sz="1800">
                                    <a:latin typeface="Cambria Math" panose="02040503050406030204" pitchFamily="18" charset="0"/>
                                    <a:ea typeface="Calibri" panose="020F0502020204030204" pitchFamily="34" charset="0"/>
                                    <a:cs typeface="Shruti" panose="020B0502040204020203" pitchFamily="34" charset="0"/>
                                  </a:rPr>
                                  <m:t>2</m:t>
                                </m:r>
                              </m:sup>
                            </m:sSup>
                            <m:r>
                              <a:rPr lang="en-US" sz="1800">
                                <a:latin typeface="Cambria Math" panose="02040503050406030204" pitchFamily="18" charset="0"/>
                                <a:ea typeface="Calibri" panose="020F0502020204030204" pitchFamily="34" charset="0"/>
                                <a:cs typeface="Shruti" panose="020B0502040204020203" pitchFamily="34" charset="0"/>
                              </a:rPr>
                              <m:t>⋅</m:t>
                            </m:r>
                            <m:r>
                              <a:rPr lang="en-US" sz="1800" i="1">
                                <a:latin typeface="Cambria Math" panose="02040503050406030204" pitchFamily="18" charset="0"/>
                                <a:ea typeface="Calibri" panose="020F0502020204030204" pitchFamily="34" charset="0"/>
                                <a:cs typeface="Shruti" panose="020B0502040204020203" pitchFamily="34" charset="0"/>
                              </a:rPr>
                              <m:t>𝑑</m:t>
                            </m:r>
                            <m:r>
                              <a:rPr lang="en-US" sz="1800">
                                <a:latin typeface="Cambria Math" panose="02040503050406030204" pitchFamily="18" charset="0"/>
                                <a:ea typeface="Calibri" panose="020F0502020204030204" pitchFamily="34" charset="0"/>
                                <a:cs typeface="Shruti" panose="020B0502040204020203" pitchFamily="34" charset="0"/>
                              </a:rPr>
                              <m:t>⋅</m:t>
                            </m:r>
                            <m:r>
                              <m:rPr>
                                <m:sty m:val="p"/>
                              </m:rPr>
                              <a:rPr lang="en-US" sz="1800">
                                <a:latin typeface="Cambria Math" panose="02040503050406030204" pitchFamily="18" charset="0"/>
                                <a:ea typeface="Calibri" panose="020F0502020204030204" pitchFamily="34" charset="0"/>
                                <a:cs typeface="Shruti" panose="020B0502040204020203" pitchFamily="34" charset="0"/>
                              </a:rPr>
                              <m:t>sin</m:t>
                            </m:r>
                            <m:r>
                              <a:rPr lang="en-US" sz="1800">
                                <a:latin typeface="Cambria Math" panose="02040503050406030204" pitchFamily="18" charset="0"/>
                                <a:ea typeface="Calibri" panose="020F0502020204030204" pitchFamily="34" charset="0"/>
                                <a:cs typeface="Shruti" panose="020B0502040204020203" pitchFamily="34" charset="0"/>
                              </a:rPr>
                              <m:t>⁡</m:t>
                            </m:r>
                            <m:r>
                              <a:rPr lang="en-US" sz="1800" i="1">
                                <a:latin typeface="Cambria Math" panose="02040503050406030204" pitchFamily="18" charset="0"/>
                                <a:ea typeface="Calibri" panose="020F0502020204030204" pitchFamily="34" charset="0"/>
                                <a:cs typeface="Shruti" panose="020B0502040204020203" pitchFamily="34" charset="0"/>
                              </a:rPr>
                              <m:t>𝛼</m:t>
                            </m:r>
                          </m:num>
                          <m:den>
                            <m:r>
                              <a:rPr lang="en-US" sz="1800">
                                <a:latin typeface="Cambria Math" panose="02040503050406030204" pitchFamily="18" charset="0"/>
                                <a:ea typeface="Calibri" panose="020F0502020204030204" pitchFamily="34" charset="0"/>
                                <a:cs typeface="Shruti" panose="020B0502040204020203" pitchFamily="34" charset="0"/>
                              </a:rPr>
                              <m:t>(</m:t>
                            </m:r>
                            <m:r>
                              <a:rPr lang="en-US" sz="1800" i="1">
                                <a:latin typeface="Cambria Math" panose="02040503050406030204" pitchFamily="18" charset="0"/>
                                <a:ea typeface="Calibri" panose="020F0502020204030204" pitchFamily="34" charset="0"/>
                                <a:cs typeface="Shruti" panose="020B0502040204020203" pitchFamily="34" charset="0"/>
                              </a:rPr>
                              <m:t>𝑀</m:t>
                            </m:r>
                            <m:r>
                              <a:rPr lang="en-US" sz="1800">
                                <a:latin typeface="Cambria Math" panose="02040503050406030204" pitchFamily="18" charset="0"/>
                                <a:ea typeface="Calibri" panose="020F0502020204030204" pitchFamily="34" charset="0"/>
                                <a:cs typeface="Shruti" panose="020B0502040204020203" pitchFamily="34" charset="0"/>
                              </a:rPr>
                              <m:t>+</m:t>
                            </m:r>
                            <m:r>
                              <a:rPr lang="en-US" sz="1800" i="1">
                                <a:latin typeface="Cambria Math" panose="02040503050406030204" pitchFamily="18" charset="0"/>
                                <a:ea typeface="Calibri" panose="020F0502020204030204" pitchFamily="34" charset="0"/>
                                <a:cs typeface="Shruti" panose="020B0502040204020203" pitchFamily="34" charset="0"/>
                              </a:rPr>
                              <m:t>𝑚</m:t>
                            </m:r>
                            <m:r>
                              <a:rPr lang="en-US" sz="1800">
                                <a:latin typeface="Cambria Math" panose="02040503050406030204" pitchFamily="18" charset="0"/>
                                <a:ea typeface="Calibri" panose="020F0502020204030204" pitchFamily="34" charset="0"/>
                                <a:cs typeface="Shruti" panose="020B0502040204020203" pitchFamily="34" charset="0"/>
                              </a:rPr>
                              <m:t>)</m:t>
                            </m:r>
                          </m:den>
                        </m:f>
                        <m:r>
                          <a:rPr lang="en-US" sz="1800" i="1">
                            <a:latin typeface="Cambria Math" panose="02040503050406030204" pitchFamily="18" charset="0"/>
                            <a:ea typeface="Calibri" panose="020F0502020204030204" pitchFamily="34" charset="0"/>
                            <a:cs typeface="Shruti" panose="020B0502040204020203" pitchFamily="34" charset="0"/>
                          </a:rPr>
                          <m:t>−</m:t>
                        </m:r>
                        <m:f>
                          <m:fPr>
                            <m:ctrlPr>
                              <a:rPr lang="en-DE" sz="1800" i="1">
                                <a:latin typeface="Cambria Math" panose="02040503050406030204" pitchFamily="18" charset="0"/>
                                <a:ea typeface="Calibri" panose="020F0502020204030204" pitchFamily="34" charset="0"/>
                                <a:cs typeface="Shruti" panose="020B0502040204020203" pitchFamily="34" charset="0"/>
                              </a:rPr>
                            </m:ctrlPr>
                          </m:fPr>
                          <m:num>
                            <m:r>
                              <a:rPr lang="en-US" sz="1800" i="1">
                                <a:latin typeface="Cambria Math" panose="02040503050406030204" pitchFamily="18" charset="0"/>
                                <a:ea typeface="Calibri" panose="020F0502020204030204" pitchFamily="34" charset="0"/>
                                <a:cs typeface="Shruti" panose="020B0502040204020203" pitchFamily="34" charset="0"/>
                              </a:rPr>
                              <m:t>𝑐</m:t>
                            </m:r>
                            <m:r>
                              <a:rPr lang="en-US" sz="1800">
                                <a:latin typeface="Cambria Math" panose="02040503050406030204" pitchFamily="18" charset="0"/>
                                <a:ea typeface="Calibri" panose="020F0502020204030204" pitchFamily="34" charset="0"/>
                                <a:cs typeface="Shruti" panose="020B0502040204020203" pitchFamily="34" charset="0"/>
                              </a:rPr>
                              <m:t>⋅</m:t>
                            </m:r>
                            <m:r>
                              <a:rPr lang="en-US" sz="1800" i="1">
                                <a:latin typeface="Cambria Math" panose="02040503050406030204" pitchFamily="18" charset="0"/>
                                <a:ea typeface="Calibri" panose="020F0502020204030204" pitchFamily="34" charset="0"/>
                                <a:cs typeface="Shruti" panose="020B0502040204020203" pitchFamily="34" charset="0"/>
                              </a:rPr>
                              <m:t>𝑣</m:t>
                            </m:r>
                          </m:num>
                          <m:den>
                            <m:r>
                              <a:rPr lang="en-US" sz="1800">
                                <a:latin typeface="Cambria Math" panose="02040503050406030204" pitchFamily="18" charset="0"/>
                                <a:ea typeface="Calibri" panose="020F0502020204030204" pitchFamily="34" charset="0"/>
                                <a:cs typeface="Shruti" panose="020B0502040204020203" pitchFamily="34" charset="0"/>
                              </a:rPr>
                              <m:t>(</m:t>
                            </m:r>
                            <m:r>
                              <a:rPr lang="en-US" sz="1800" i="1">
                                <a:latin typeface="Cambria Math" panose="02040503050406030204" pitchFamily="18" charset="0"/>
                                <a:ea typeface="Calibri" panose="020F0502020204030204" pitchFamily="34" charset="0"/>
                                <a:cs typeface="Shruti" panose="020B0502040204020203" pitchFamily="34" charset="0"/>
                              </a:rPr>
                              <m:t>𝑀</m:t>
                            </m:r>
                            <m:r>
                              <a:rPr lang="en-US" sz="1800">
                                <a:latin typeface="Cambria Math" panose="02040503050406030204" pitchFamily="18" charset="0"/>
                                <a:ea typeface="Calibri" panose="020F0502020204030204" pitchFamily="34" charset="0"/>
                                <a:cs typeface="Shruti" panose="020B0502040204020203" pitchFamily="34" charset="0"/>
                              </a:rPr>
                              <m:t>+</m:t>
                            </m:r>
                            <m:r>
                              <a:rPr lang="en-US" sz="1800" i="1">
                                <a:latin typeface="Cambria Math" panose="02040503050406030204" pitchFamily="18" charset="0"/>
                                <a:ea typeface="Calibri" panose="020F0502020204030204" pitchFamily="34" charset="0"/>
                                <a:cs typeface="Shruti" panose="020B0502040204020203" pitchFamily="34" charset="0"/>
                              </a:rPr>
                              <m:t>𝑚</m:t>
                            </m:r>
                            <m:r>
                              <a:rPr lang="en-US" sz="1800">
                                <a:latin typeface="Cambria Math" panose="02040503050406030204" pitchFamily="18" charset="0"/>
                                <a:ea typeface="Calibri" panose="020F0502020204030204" pitchFamily="34" charset="0"/>
                                <a:cs typeface="Shruti" panose="020B0502040204020203" pitchFamily="34" charset="0"/>
                              </a:rPr>
                              <m:t>)</m:t>
                            </m:r>
                          </m:den>
                        </m:f>
                      </m:e>
                    </m:eqArr>
                  </m:oMath>
                </a14:m>
                <a:r>
                  <a:rPr lang="en-GB" sz="1800" dirty="0">
                    <a:latin typeface="Calibri" panose="020F0502020204030204" pitchFamily="34" charset="0"/>
                    <a:ea typeface="Calibri" panose="020F0502020204030204" pitchFamily="34" charset="0"/>
                    <a:cs typeface="Shruti" panose="020B0502040204020203" pitchFamily="34" charset="0"/>
                  </a:rPr>
                  <a:t>	...(12)</a:t>
                </a:r>
                <a:endParaRPr lang="en-DE" sz="1800" dirty="0">
                  <a:latin typeface="Calibri" panose="020F0502020204030204" pitchFamily="34" charset="0"/>
                  <a:ea typeface="Calibri" panose="020F0502020204030204" pitchFamily="34" charset="0"/>
                  <a:cs typeface="Shruti" panose="020B0502040204020203" pitchFamily="34" charset="0"/>
                </a:endParaRPr>
              </a:p>
              <a:p>
                <a:pPr algn="ctr"/>
                <a14:m>
                  <m:oMath xmlns:m="http://schemas.openxmlformats.org/officeDocument/2006/math">
                    <m:eqArr>
                      <m:eqArrPr>
                        <m:ctrlPr>
                          <a:rPr lang="en-DE" sz="1800" i="1">
                            <a:latin typeface="Cambria Math" panose="02040503050406030204" pitchFamily="18" charset="0"/>
                          </a:rPr>
                        </m:ctrlPr>
                      </m:eqArrPr>
                      <m:e>
                        <m:acc>
                          <m:accPr>
                            <m:chr m:val="˙"/>
                            <m:ctrlPr>
                              <a:rPr lang="en-DE"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libri" panose="020F0502020204030204" pitchFamily="34" charset="0"/>
                                <a:cs typeface="Shruti" panose="020B0502040204020203" pitchFamily="34" charset="0"/>
                              </a:rPr>
                              <m:t>𝜔</m:t>
                            </m:r>
                          </m:e>
                        </m:acc>
                        <m:r>
                          <a:rPr lang="en-US" sz="1800">
                            <a:latin typeface="Cambria Math" panose="02040503050406030204" pitchFamily="18" charset="0"/>
                            <a:ea typeface="Calibri" panose="020F0502020204030204" pitchFamily="34" charset="0"/>
                            <a:cs typeface="Shruti" panose="020B0502040204020203" pitchFamily="34" charset="0"/>
                          </a:rPr>
                          <m:t>=</m:t>
                        </m:r>
                        <m:r>
                          <a:rPr lang="en-US" sz="1800" i="1">
                            <a:latin typeface="Cambria Math" panose="02040503050406030204" pitchFamily="18" charset="0"/>
                            <a:ea typeface="Calibri" panose="020F0502020204030204" pitchFamily="34" charset="0"/>
                            <a:cs typeface="Shruti" panose="020B0502040204020203" pitchFamily="34" charset="0"/>
                          </a:rPr>
                          <m:t>−</m:t>
                        </m:r>
                        <m:f>
                          <m:fPr>
                            <m:ctrlPr>
                              <a:rPr lang="en-DE" sz="1800" i="1">
                                <a:latin typeface="Cambria Math" panose="02040503050406030204" pitchFamily="18" charset="0"/>
                              </a:rPr>
                            </m:ctrlPr>
                          </m:fPr>
                          <m:num>
                            <m:acc>
                              <m:accPr>
                                <m:chr m:val="˙"/>
                                <m:ctrlPr>
                                  <a:rPr lang="en-DE"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libri" panose="020F0502020204030204" pitchFamily="34" charset="0"/>
                                    <a:cs typeface="Shruti" panose="020B0502040204020203" pitchFamily="34" charset="0"/>
                                  </a:rPr>
                                  <m:t>𝑣</m:t>
                                </m:r>
                              </m:e>
                            </m:acc>
                            <m:r>
                              <a:rPr lang="en-US" sz="1800">
                                <a:latin typeface="Cambria Math" panose="02040503050406030204" pitchFamily="18" charset="0"/>
                                <a:ea typeface="Calibri" panose="020F0502020204030204" pitchFamily="34" charset="0"/>
                                <a:cs typeface="Shruti" panose="020B0502040204020203" pitchFamily="34" charset="0"/>
                              </a:rPr>
                              <m:t>⋅</m:t>
                            </m:r>
                            <m:r>
                              <m:rPr>
                                <m:sty m:val="p"/>
                              </m:rPr>
                              <a:rPr lang="en-US" sz="1800">
                                <a:latin typeface="Cambria Math" panose="02040503050406030204" pitchFamily="18" charset="0"/>
                                <a:ea typeface="Calibri" panose="020F0502020204030204" pitchFamily="34" charset="0"/>
                                <a:cs typeface="Shruti" panose="020B0502040204020203" pitchFamily="34" charset="0"/>
                              </a:rPr>
                              <m:t>cos</m:t>
                            </m:r>
                            <m:r>
                              <a:rPr lang="en-US" sz="1800">
                                <a:latin typeface="Cambria Math" panose="02040503050406030204" pitchFamily="18" charset="0"/>
                                <a:ea typeface="Calibri" panose="020F0502020204030204" pitchFamily="34" charset="0"/>
                                <a:cs typeface="Shruti" panose="020B0502040204020203" pitchFamily="34" charset="0"/>
                              </a:rPr>
                              <m:t>⁡</m:t>
                            </m:r>
                            <m:r>
                              <a:rPr lang="en-US" sz="1800" i="1">
                                <a:latin typeface="Cambria Math" panose="02040503050406030204" pitchFamily="18" charset="0"/>
                                <a:ea typeface="Calibri" panose="020F0502020204030204" pitchFamily="34" charset="0"/>
                                <a:cs typeface="Shruti" panose="020B0502040204020203" pitchFamily="34" charset="0"/>
                              </a:rPr>
                              <m:t>𝛼</m:t>
                            </m:r>
                          </m:num>
                          <m:den>
                            <m:r>
                              <a:rPr lang="en-US" sz="1800" i="1">
                                <a:latin typeface="Cambria Math" panose="02040503050406030204" pitchFamily="18" charset="0"/>
                                <a:ea typeface="Calibri" panose="020F0502020204030204" pitchFamily="34" charset="0"/>
                                <a:cs typeface="Shruti" panose="020B0502040204020203" pitchFamily="34" charset="0"/>
                              </a:rPr>
                              <m:t>𝑑</m:t>
                            </m:r>
                          </m:den>
                        </m:f>
                        <m:r>
                          <a:rPr lang="en-US" sz="1800" i="1">
                            <a:latin typeface="Cambria Math" panose="02040503050406030204" pitchFamily="18" charset="0"/>
                            <a:ea typeface="Calibri" panose="020F0502020204030204" pitchFamily="34" charset="0"/>
                            <a:cs typeface="Shruti" panose="020B0502040204020203" pitchFamily="34" charset="0"/>
                          </a:rPr>
                          <m:t>−</m:t>
                        </m:r>
                        <m:f>
                          <m:fPr>
                            <m:ctrlPr>
                              <a:rPr lang="en-DE" sz="1800" i="1">
                                <a:latin typeface="Cambria Math" panose="02040503050406030204" pitchFamily="18" charset="0"/>
                              </a:rPr>
                            </m:ctrlPr>
                          </m:fPr>
                          <m:num>
                            <m:r>
                              <a:rPr lang="en-US" sz="1800" i="1">
                                <a:latin typeface="Cambria Math" panose="02040503050406030204" pitchFamily="18" charset="0"/>
                                <a:ea typeface="Calibri" panose="020F0502020204030204" pitchFamily="34" charset="0"/>
                                <a:cs typeface="Shruti" panose="020B0502040204020203" pitchFamily="34" charset="0"/>
                              </a:rPr>
                              <m:t>𝑔</m:t>
                            </m:r>
                            <m:r>
                              <a:rPr lang="en-US" sz="1800">
                                <a:latin typeface="Cambria Math" panose="02040503050406030204" pitchFamily="18" charset="0"/>
                                <a:ea typeface="Calibri" panose="020F0502020204030204" pitchFamily="34" charset="0"/>
                                <a:cs typeface="Shruti" panose="020B0502040204020203" pitchFamily="34" charset="0"/>
                              </a:rPr>
                              <m:t>⋅</m:t>
                            </m:r>
                            <m:r>
                              <m:rPr>
                                <m:sty m:val="p"/>
                              </m:rPr>
                              <a:rPr lang="en-US" sz="1800">
                                <a:latin typeface="Cambria Math" panose="02040503050406030204" pitchFamily="18" charset="0"/>
                                <a:ea typeface="Calibri" panose="020F0502020204030204" pitchFamily="34" charset="0"/>
                                <a:cs typeface="Shruti" panose="020B0502040204020203" pitchFamily="34" charset="0"/>
                              </a:rPr>
                              <m:t>sin</m:t>
                            </m:r>
                            <m:r>
                              <a:rPr lang="en-US" sz="1800">
                                <a:latin typeface="Cambria Math" panose="02040503050406030204" pitchFamily="18" charset="0"/>
                                <a:ea typeface="Calibri" panose="020F0502020204030204" pitchFamily="34" charset="0"/>
                                <a:cs typeface="Shruti" panose="020B0502040204020203" pitchFamily="34" charset="0"/>
                              </a:rPr>
                              <m:t>⁡</m:t>
                            </m:r>
                            <m:r>
                              <a:rPr lang="en-US" sz="1800" i="1">
                                <a:latin typeface="Cambria Math" panose="02040503050406030204" pitchFamily="18" charset="0"/>
                                <a:ea typeface="Calibri" panose="020F0502020204030204" pitchFamily="34" charset="0"/>
                                <a:cs typeface="Shruti" panose="020B0502040204020203" pitchFamily="34" charset="0"/>
                              </a:rPr>
                              <m:t>𝛼</m:t>
                            </m:r>
                          </m:num>
                          <m:den>
                            <m:r>
                              <a:rPr lang="en-US" sz="1800" i="1">
                                <a:latin typeface="Cambria Math" panose="02040503050406030204" pitchFamily="18" charset="0"/>
                                <a:ea typeface="Calibri" panose="020F0502020204030204" pitchFamily="34" charset="0"/>
                                <a:cs typeface="Shruti" panose="020B0502040204020203" pitchFamily="34" charset="0"/>
                              </a:rPr>
                              <m:t>𝑑</m:t>
                            </m:r>
                          </m:den>
                        </m:f>
                        <m:r>
                          <a:rPr lang="en-US" sz="1800" i="1">
                            <a:latin typeface="Cambria Math" panose="02040503050406030204" pitchFamily="18" charset="0"/>
                            <a:ea typeface="Calibri" panose="020F0502020204030204" pitchFamily="34" charset="0"/>
                            <a:cs typeface="Shruti" panose="020B0502040204020203" pitchFamily="34" charset="0"/>
                          </a:rPr>
                          <m:t>#</m:t>
                        </m:r>
                      </m:e>
                    </m:eqArr>
                  </m:oMath>
                </a14:m>
                <a:r>
                  <a:rPr lang="en-GB" sz="1800" dirty="0"/>
                  <a:t>	...(13)</a:t>
                </a:r>
                <a:endParaRPr lang="en-DE" sz="1800" dirty="0"/>
              </a:p>
            </p:txBody>
          </p:sp>
        </mc:Choice>
        <mc:Fallback>
          <p:sp>
            <p:nvSpPr>
              <p:cNvPr id="3" name="TextBox 2">
                <a:extLst>
                  <a:ext uri="{FF2B5EF4-FFF2-40B4-BE49-F238E27FC236}">
                    <a16:creationId xmlns:a16="http://schemas.microsoft.com/office/drawing/2014/main" id="{42263D44-BB1A-3D52-2E58-5FCFDD796F5A}"/>
                  </a:ext>
                </a:extLst>
              </p:cNvPr>
              <p:cNvSpPr txBox="1">
                <a:spLocks noRot="1" noChangeAspect="1" noMove="1" noResize="1" noEditPoints="1" noAdjustHandles="1" noChangeArrowheads="1" noChangeShapeType="1" noTextEdit="1"/>
              </p:cNvSpPr>
              <p:nvPr/>
            </p:nvSpPr>
            <p:spPr>
              <a:xfrm>
                <a:off x="422653" y="-86810"/>
                <a:ext cx="8298694" cy="2334870"/>
              </a:xfrm>
              <a:prstGeom prst="rect">
                <a:avLst/>
              </a:prstGeom>
              <a:blipFill>
                <a:blip r:embed="rId2"/>
                <a:stretch>
                  <a:fillRect l="-587" r="-734" b="-522"/>
                </a:stretch>
              </a:blipFill>
            </p:spPr>
            <p:txBody>
              <a:bodyPr/>
              <a:lstStyle/>
              <a:p>
                <a:r>
                  <a:rPr lang="en-US">
                    <a:noFill/>
                  </a:rPr>
                  <a:t> </a:t>
                </a:r>
              </a:p>
            </p:txBody>
          </p:sp>
        </mc:Fallback>
      </mc:AlternateContent>
      <p:sp>
        <p:nvSpPr>
          <p:cNvPr id="4" name="Footer Placeholder 6">
            <a:extLst>
              <a:ext uri="{FF2B5EF4-FFF2-40B4-BE49-F238E27FC236}">
                <a16:creationId xmlns:a16="http://schemas.microsoft.com/office/drawing/2014/main" id="{9AD60585-FC2A-8DC4-3ABE-741BE153A529}"/>
              </a:ext>
            </a:extLst>
          </p:cNvPr>
          <p:cNvSpPr txBox="1">
            <a:spLocks/>
          </p:cNvSpPr>
          <p:nvPr/>
        </p:nvSpPr>
        <p:spPr>
          <a:xfrm>
            <a:off x="259492" y="4723095"/>
            <a:ext cx="1257301"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DE" sz="1050" dirty="0"/>
              <a:t>Polara(40273)</a:t>
            </a:r>
          </a:p>
        </p:txBody>
      </p:sp>
      <p:sp>
        <p:nvSpPr>
          <p:cNvPr id="6" name="Slide Number Placeholder 5">
            <a:extLst>
              <a:ext uri="{FF2B5EF4-FFF2-40B4-BE49-F238E27FC236}">
                <a16:creationId xmlns:a16="http://schemas.microsoft.com/office/drawing/2014/main" id="{542C8521-D0D1-8442-7C65-F88AEBEC95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a:t>
            </a:fld>
            <a:endParaRPr lang="en-GB"/>
          </a:p>
        </p:txBody>
      </p:sp>
    </p:spTree>
    <p:extLst>
      <p:ext uri="{BB962C8B-B14F-4D97-AF65-F5344CB8AC3E}">
        <p14:creationId xmlns:p14="http://schemas.microsoft.com/office/powerpoint/2010/main" val="3940130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54AEB-84ED-2464-699A-648CD385265F}"/>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469D38D2-06B6-980A-FF58-25A3F998F5C9}"/>
                  </a:ext>
                </a:extLst>
              </p:cNvPr>
              <p:cNvSpPr txBox="1"/>
              <p:nvPr/>
            </p:nvSpPr>
            <p:spPr>
              <a:xfrm>
                <a:off x="415212" y="868769"/>
                <a:ext cx="8313576" cy="2307683"/>
              </a:xfrm>
              <a:prstGeom prst="rect">
                <a:avLst/>
              </a:prstGeom>
              <a:noFill/>
            </p:spPr>
            <p:txBody>
              <a:bodyPr wrap="square">
                <a:spAutoFit/>
              </a:bodyPr>
              <a:lstStyle/>
              <a:p>
                <a:pPr algn="just">
                  <a:lnSpc>
                    <a:spcPct val="115000"/>
                  </a:lnSpc>
                  <a:spcAft>
                    <a:spcPts val="900"/>
                  </a:spcAft>
                </a:pPr>
                <a:r>
                  <a:rPr lang="en-GB" sz="1500" dirty="0">
                    <a:latin typeface="Calibri" panose="020F0502020204030204" pitchFamily="34" charset="0"/>
                    <a:ea typeface="Calibri" panose="020F0502020204030204" pitchFamily="34" charset="0"/>
                    <a:cs typeface="Calibri" panose="020F0502020204030204" pitchFamily="34" charset="0"/>
                  </a:rPr>
                  <a:t>B</a:t>
                </a:r>
                <a:r>
                  <a:rPr lang="en-US" sz="1500" dirty="0">
                    <a:latin typeface="Calibri" panose="020F0502020204030204" pitchFamily="34" charset="0"/>
                    <a:ea typeface="Calibri" panose="020F0502020204030204" pitchFamily="34" charset="0"/>
                    <a:cs typeface="Calibri" panose="020F0502020204030204" pitchFamily="34" charset="0"/>
                  </a:rPr>
                  <a:t>y using Tylor series expansion for linearization around </a:t>
                </a:r>
                <a14:m>
                  <m:oMath xmlns:m="http://schemas.openxmlformats.org/officeDocument/2006/math">
                    <m:r>
                      <a:rPr lang="en-US" sz="1500" i="1">
                        <a:latin typeface="Cambria Math" panose="02040503050406030204" pitchFamily="18" charset="0"/>
                        <a:ea typeface="Calibri" panose="020F0502020204030204" pitchFamily="34" charset="0"/>
                        <a:cs typeface="Calibri" panose="020F0502020204030204" pitchFamily="34" charset="0"/>
                      </a:rPr>
                      <m:t>𝑓</m:t>
                    </m:r>
                    <m:d>
                      <m:dPr>
                        <m:ctrlPr>
                          <a:rPr lang="en-DE" sz="1500" i="1">
                            <a:latin typeface="Cambria Math" panose="02040503050406030204" pitchFamily="18" charset="0"/>
                            <a:ea typeface="Calibri" panose="020F0502020204030204" pitchFamily="34" charset="0"/>
                            <a:cs typeface="Calibri" panose="020F0502020204030204" pitchFamily="34" charset="0"/>
                          </a:rPr>
                        </m:ctrlPr>
                      </m:dPr>
                      <m:e>
                        <m:acc>
                          <m:accPr>
                            <m:chr m:val="˙"/>
                            <m:ctrlPr>
                              <a:rPr lang="en-DE" sz="1500" i="1">
                                <a:latin typeface="Cambria Math" panose="02040503050406030204" pitchFamily="18" charset="0"/>
                                <a:ea typeface="Calibri" panose="020F0502020204030204" pitchFamily="34" charset="0"/>
                                <a:cs typeface="Calibri" panose="020F0502020204030204" pitchFamily="34" charset="0"/>
                              </a:rPr>
                            </m:ctrlPr>
                          </m:accPr>
                          <m:e>
                            <m:r>
                              <a:rPr lang="en-US" sz="1500" i="1">
                                <a:latin typeface="Cambria Math" panose="02040503050406030204" pitchFamily="18" charset="0"/>
                                <a:ea typeface="Calibri" panose="020F0502020204030204" pitchFamily="34" charset="0"/>
                                <a:cs typeface="Shruti" panose="020B0502040204020203" pitchFamily="34" charset="0"/>
                              </a:rPr>
                              <m:t>𝜔</m:t>
                            </m:r>
                          </m:e>
                        </m:acc>
                        <m:r>
                          <a:rPr lang="en-US" sz="1500">
                            <a:latin typeface="Cambria Math" panose="02040503050406030204" pitchFamily="18" charset="0"/>
                            <a:ea typeface="Calibri" panose="020F0502020204030204" pitchFamily="34" charset="0"/>
                            <a:cs typeface="Calibri" panose="020F0502020204030204"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𝜔</m:t>
                        </m:r>
                        <m:r>
                          <a:rPr lang="en-US" sz="1500">
                            <a:latin typeface="Cambria Math" panose="02040503050406030204" pitchFamily="18" charset="0"/>
                            <a:ea typeface="Calibri" panose="020F0502020204030204" pitchFamily="34" charset="0"/>
                            <a:cs typeface="Calibri" panose="020F0502020204030204" pitchFamily="34" charset="0"/>
                          </a:rPr>
                          <m:t>,</m:t>
                        </m:r>
                        <m:r>
                          <a:rPr lang="en-US" sz="1500" i="1">
                            <a:latin typeface="Cambria Math" panose="02040503050406030204" pitchFamily="18" charset="0"/>
                            <a:ea typeface="Calibri" panose="020F0502020204030204" pitchFamily="34" charset="0"/>
                            <a:cs typeface="Calibri" panose="020F0502020204030204" pitchFamily="34" charset="0"/>
                          </a:rPr>
                          <m:t>𝛼</m:t>
                        </m:r>
                        <m:r>
                          <a:rPr lang="en-US" sz="1500">
                            <a:latin typeface="Cambria Math" panose="02040503050406030204" pitchFamily="18" charset="0"/>
                            <a:ea typeface="Calibri" panose="020F0502020204030204" pitchFamily="34" charset="0"/>
                            <a:cs typeface="Calibri" panose="020F0502020204030204" pitchFamily="34" charset="0"/>
                          </a:rPr>
                          <m:t>,</m:t>
                        </m:r>
                        <m:acc>
                          <m:accPr>
                            <m:chr m:val="¨"/>
                            <m:ctrlPr>
                              <a:rPr lang="en-DE" sz="1500" i="1">
                                <a:latin typeface="Cambria Math" panose="02040503050406030204" pitchFamily="18" charset="0"/>
                                <a:ea typeface="Calibri" panose="020F0502020204030204" pitchFamily="34" charset="0"/>
                                <a:cs typeface="Calibri" panose="020F0502020204030204" pitchFamily="34" charset="0"/>
                              </a:rPr>
                            </m:ctrlPr>
                          </m:accPr>
                          <m:e>
                            <m:r>
                              <a:rPr lang="en-US" sz="1500" i="1">
                                <a:latin typeface="Cambria Math" panose="02040503050406030204" pitchFamily="18" charset="0"/>
                                <a:ea typeface="Calibri" panose="020F0502020204030204" pitchFamily="34" charset="0"/>
                                <a:cs typeface="Calibri" panose="020F0502020204030204" pitchFamily="34" charset="0"/>
                              </a:rPr>
                              <m:t>𝑥</m:t>
                            </m:r>
                          </m:e>
                        </m:acc>
                        <m:r>
                          <a:rPr lang="en-US" sz="1500">
                            <a:latin typeface="Cambria Math" panose="02040503050406030204" pitchFamily="18" charset="0"/>
                            <a:ea typeface="Calibri" panose="020F0502020204030204" pitchFamily="34" charset="0"/>
                            <a:cs typeface="Calibri" panose="020F0502020204030204" pitchFamily="34" charset="0"/>
                          </a:rPr>
                          <m:t>,</m:t>
                        </m:r>
                        <m:acc>
                          <m:accPr>
                            <m:chr m:val="˙"/>
                            <m:ctrlPr>
                              <a:rPr lang="en-DE" sz="1500" i="1">
                                <a:latin typeface="Cambria Math" panose="02040503050406030204" pitchFamily="18" charset="0"/>
                                <a:ea typeface="Calibri" panose="020F0502020204030204" pitchFamily="34" charset="0"/>
                                <a:cs typeface="Calibri" panose="020F0502020204030204" pitchFamily="34" charset="0"/>
                              </a:rPr>
                            </m:ctrlPr>
                          </m:accPr>
                          <m:e>
                            <m:r>
                              <a:rPr lang="en-US" sz="1500" i="1">
                                <a:latin typeface="Cambria Math" panose="02040503050406030204" pitchFamily="18" charset="0"/>
                                <a:ea typeface="Calibri" panose="020F0502020204030204" pitchFamily="34" charset="0"/>
                                <a:cs typeface="Calibri" panose="020F0502020204030204" pitchFamily="34" charset="0"/>
                              </a:rPr>
                              <m:t>𝑥</m:t>
                            </m:r>
                          </m:e>
                        </m:acc>
                        <m:r>
                          <a:rPr lang="en-US" sz="1500">
                            <a:latin typeface="Cambria Math" panose="02040503050406030204" pitchFamily="18" charset="0"/>
                            <a:ea typeface="Calibri" panose="020F0502020204030204" pitchFamily="34" charset="0"/>
                            <a:cs typeface="Calibri" panose="020F0502020204030204" pitchFamily="34" charset="0"/>
                          </a:rPr>
                          <m:t>,</m:t>
                        </m:r>
                        <m:sSub>
                          <m:sSubPr>
                            <m:ctrlPr>
                              <a:rPr lang="en-DE" sz="1500" i="1">
                                <a:latin typeface="Cambria Math" panose="02040503050406030204" pitchFamily="18" charset="0"/>
                                <a:ea typeface="Calibri" panose="020F0502020204030204" pitchFamily="34" charset="0"/>
                                <a:cs typeface="Calibri" panose="020F0502020204030204" pitchFamily="34" charset="0"/>
                              </a:rPr>
                            </m:ctrlPr>
                          </m:sSubPr>
                          <m:e>
                            <m:r>
                              <a:rPr lang="en-US" sz="1500" i="1">
                                <a:latin typeface="Cambria Math" panose="02040503050406030204" pitchFamily="18" charset="0"/>
                                <a:ea typeface="Calibri" panose="020F0502020204030204" pitchFamily="34" charset="0"/>
                                <a:cs typeface="Calibri" panose="020F0502020204030204" pitchFamily="34" charset="0"/>
                              </a:rPr>
                              <m:t>𝐹</m:t>
                            </m:r>
                          </m:e>
                          <m:sub>
                            <m:r>
                              <a:rPr lang="en-US" sz="1500" i="1">
                                <a:latin typeface="Cambria Math" panose="02040503050406030204" pitchFamily="18" charset="0"/>
                                <a:ea typeface="Calibri" panose="020F0502020204030204" pitchFamily="34" charset="0"/>
                                <a:cs typeface="Calibri" panose="020F0502020204030204" pitchFamily="34" charset="0"/>
                              </a:rPr>
                              <m:t>𝑐</m:t>
                            </m:r>
                          </m:sub>
                        </m:sSub>
                      </m:e>
                    </m:d>
                  </m:oMath>
                </a14:m>
                <a:r>
                  <a:rPr lang="en-GB" sz="1500" dirty="0">
                    <a:latin typeface="Calibri" panose="020F0502020204030204" pitchFamily="34" charset="0"/>
                    <a:ea typeface="Calibri" panose="020F0502020204030204" pitchFamily="34" charset="0"/>
                    <a:cs typeface="Calibri" panose="020F0502020204030204" pitchFamily="34" charset="0"/>
                  </a:rPr>
                  <a:t>---&gt;</a:t>
                </a:r>
                <a14:m>
                  <m:oMath xmlns:m="http://schemas.openxmlformats.org/officeDocument/2006/math">
                    <m:r>
                      <a:rPr lang="en-US" sz="1500">
                        <a:latin typeface="Cambria Math" panose="02040503050406030204" pitchFamily="18" charset="0"/>
                        <a:ea typeface="Calibri" panose="020F0502020204030204" pitchFamily="34" charset="0"/>
                        <a:cs typeface="Calibri" panose="020F0502020204030204" pitchFamily="34" charset="0"/>
                      </a:rPr>
                      <m:t>(</m:t>
                    </m:r>
                    <m:r>
                      <a:rPr lang="en-US" sz="1500">
                        <a:latin typeface="Cambria Math" panose="02040503050406030204" pitchFamily="18" charset="0"/>
                        <a:ea typeface="Calibri" panose="020F0502020204030204" pitchFamily="34" charset="0"/>
                        <a:cs typeface="Calibri" panose="020F0502020204030204" pitchFamily="34" charset="0"/>
                      </a:rPr>
                      <m:t>0</m:t>
                    </m:r>
                    <m:r>
                      <a:rPr lang="en-US" sz="1500">
                        <a:latin typeface="Cambria Math" panose="02040503050406030204" pitchFamily="18" charset="0"/>
                        <a:ea typeface="Calibri" panose="020F0502020204030204" pitchFamily="34" charset="0"/>
                        <a:cs typeface="Calibri" panose="020F0502020204030204" pitchFamily="34" charset="0"/>
                      </a:rPr>
                      <m:t>,</m:t>
                    </m:r>
                    <m:r>
                      <a:rPr lang="en-US" sz="1500">
                        <a:latin typeface="Cambria Math" panose="02040503050406030204" pitchFamily="18" charset="0"/>
                        <a:ea typeface="Calibri" panose="020F0502020204030204" pitchFamily="34" charset="0"/>
                        <a:cs typeface="Calibri" panose="020F0502020204030204" pitchFamily="34" charset="0"/>
                      </a:rPr>
                      <m:t>0</m:t>
                    </m:r>
                    <m:r>
                      <a:rPr lang="en-US" sz="1500">
                        <a:latin typeface="Cambria Math" panose="02040503050406030204" pitchFamily="18" charset="0"/>
                        <a:ea typeface="Calibri" panose="020F0502020204030204" pitchFamily="34" charset="0"/>
                        <a:cs typeface="Calibri" panose="020F0502020204030204" pitchFamily="34" charset="0"/>
                      </a:rPr>
                      <m:t>,</m:t>
                    </m:r>
                    <m:r>
                      <a:rPr lang="en-US" sz="1500">
                        <a:latin typeface="Cambria Math" panose="02040503050406030204" pitchFamily="18" charset="0"/>
                        <a:ea typeface="Calibri" panose="020F0502020204030204" pitchFamily="34" charset="0"/>
                        <a:cs typeface="Calibri" panose="020F0502020204030204" pitchFamily="34" charset="0"/>
                      </a:rPr>
                      <m:t>0</m:t>
                    </m:r>
                    <m:r>
                      <a:rPr lang="en-US" sz="1500">
                        <a:latin typeface="Cambria Math" panose="02040503050406030204" pitchFamily="18" charset="0"/>
                        <a:ea typeface="Calibri" panose="020F0502020204030204" pitchFamily="34" charset="0"/>
                        <a:cs typeface="Calibri" panose="020F0502020204030204" pitchFamily="34" charset="0"/>
                      </a:rPr>
                      <m:t>,</m:t>
                    </m:r>
                    <m:r>
                      <a:rPr lang="en-US" sz="1500">
                        <a:latin typeface="Cambria Math" panose="02040503050406030204" pitchFamily="18" charset="0"/>
                        <a:ea typeface="Calibri" panose="020F0502020204030204" pitchFamily="34" charset="0"/>
                        <a:cs typeface="Calibri" panose="020F0502020204030204" pitchFamily="34" charset="0"/>
                      </a:rPr>
                      <m:t>0</m:t>
                    </m:r>
                    <m:r>
                      <a:rPr lang="en-US" sz="1500">
                        <a:latin typeface="Cambria Math" panose="02040503050406030204" pitchFamily="18" charset="0"/>
                        <a:ea typeface="Calibri" panose="020F0502020204030204" pitchFamily="34" charset="0"/>
                        <a:cs typeface="Calibri" panose="020F0502020204030204" pitchFamily="34" charset="0"/>
                      </a:rPr>
                      <m:t>,</m:t>
                    </m:r>
                    <m:r>
                      <a:rPr lang="en-US" sz="1500">
                        <a:latin typeface="Cambria Math" panose="02040503050406030204" pitchFamily="18" charset="0"/>
                        <a:ea typeface="Calibri" panose="020F0502020204030204" pitchFamily="34" charset="0"/>
                        <a:cs typeface="Calibri" panose="020F0502020204030204" pitchFamily="34" charset="0"/>
                      </a:rPr>
                      <m:t>0</m:t>
                    </m:r>
                    <m:r>
                      <a:rPr lang="en-US" sz="1500">
                        <a:latin typeface="Cambria Math" panose="02040503050406030204" pitchFamily="18" charset="0"/>
                        <a:ea typeface="Calibri" panose="020F0502020204030204" pitchFamily="34" charset="0"/>
                        <a:cs typeface="Calibri" panose="020F0502020204030204" pitchFamily="34" charset="0"/>
                      </a:rPr>
                      <m:t>,</m:t>
                    </m:r>
                    <m:r>
                      <a:rPr lang="en-US" sz="1500">
                        <a:latin typeface="Cambria Math" panose="02040503050406030204" pitchFamily="18" charset="0"/>
                        <a:ea typeface="Calibri" panose="020F0502020204030204" pitchFamily="34" charset="0"/>
                        <a:cs typeface="Calibri" panose="020F0502020204030204" pitchFamily="34" charset="0"/>
                      </a:rPr>
                      <m:t>0</m:t>
                    </m:r>
                    <m:r>
                      <a:rPr lang="en-US" sz="1500">
                        <a:latin typeface="Cambria Math" panose="02040503050406030204" pitchFamily="18" charset="0"/>
                        <a:ea typeface="Calibri" panose="020F0502020204030204" pitchFamily="34" charset="0"/>
                        <a:cs typeface="Calibri" panose="020F0502020204030204" pitchFamily="34" charset="0"/>
                      </a:rPr>
                      <m:t>)</m:t>
                    </m:r>
                  </m:oMath>
                </a14:m>
                <a:r>
                  <a:rPr lang="en-GB" sz="1500" dirty="0">
                    <a:latin typeface="Calibri" panose="020F0502020204030204" pitchFamily="34" charset="0"/>
                    <a:ea typeface="Calibri" panose="020F0502020204030204" pitchFamily="34" charset="0"/>
                    <a:cs typeface="Calibri" panose="020F0502020204030204" pitchFamily="34" charset="0"/>
                  </a:rPr>
                  <a:t>working-point, </a:t>
                </a:r>
                <a:r>
                  <a:rPr lang="en-US" sz="1500" dirty="0">
                    <a:latin typeface="Calibri" panose="020F0502020204030204" pitchFamily="34" charset="0"/>
                    <a:ea typeface="Calibri" panose="020F0502020204030204" pitchFamily="34" charset="0"/>
                    <a:cs typeface="Calibri" panose="020F0502020204030204" pitchFamily="34" charset="0"/>
                  </a:rPr>
                  <a:t>the following approximations are to be considered</a:t>
                </a:r>
                <a:r>
                  <a:rPr lang="en-GB" sz="1500" dirty="0">
                    <a:latin typeface="Calibri" panose="020F0502020204030204" pitchFamily="34" charset="0"/>
                    <a:ea typeface="Calibri" panose="020F0502020204030204" pitchFamily="34" charset="0"/>
                    <a:cs typeface="Calibri" panose="020F0502020204030204" pitchFamily="34" charset="0"/>
                  </a:rPr>
                  <a:t>,</a:t>
                </a:r>
                <a:endParaRPr lang="en-DE" sz="1500" dirty="0">
                  <a:latin typeface="Calibri" panose="020F0502020204030204" pitchFamily="34" charset="0"/>
                  <a:ea typeface="Calibri" panose="020F0502020204030204" pitchFamily="34" charset="0"/>
                  <a:cs typeface="Shruti" panose="020B0502040204020203" pitchFamily="34" charset="0"/>
                </a:endParaRPr>
              </a:p>
              <a:p>
                <a:pPr algn="just">
                  <a:lnSpc>
                    <a:spcPct val="115000"/>
                  </a:lnSpc>
                  <a:spcAft>
                    <a:spcPts val="750"/>
                  </a:spcAft>
                </a:pPr>
                <a:r>
                  <a:rPr lang="en-US" sz="1500" dirty="0">
                    <a:latin typeface="Cambria Math" panose="02040503050406030204" pitchFamily="18" charset="0"/>
                    <a:ea typeface="Calibri" panose="020F0502020204030204" pitchFamily="34" charset="0"/>
                    <a:cs typeface="Cambria Math" panose="02040503050406030204" pitchFamily="18" charset="0"/>
                  </a:rPr>
                  <a:t>𝛼</a:t>
                </a:r>
                <a:r>
                  <a:rPr lang="en-US" sz="1500" dirty="0">
                    <a:latin typeface="Calibri" panose="020F0502020204030204" pitchFamily="34" charset="0"/>
                    <a:ea typeface="Calibri" panose="020F0502020204030204" pitchFamily="34" charset="0"/>
                    <a:cs typeface="Shruti" panose="020B0502040204020203" pitchFamily="34" charset="0"/>
                  </a:rPr>
                  <a:t> ≈0</a:t>
                </a:r>
                <a:r>
                  <a:rPr lang="en-GB" sz="1500" dirty="0">
                    <a:latin typeface="Calibri" panose="020F0502020204030204" pitchFamily="34" charset="0"/>
                    <a:ea typeface="Calibri" panose="020F0502020204030204" pitchFamily="34" charset="0"/>
                    <a:cs typeface="Shruti" panose="020B0502040204020203" pitchFamily="34" charset="0"/>
                  </a:rPr>
                  <a:t>,</a:t>
                </a:r>
                <a:r>
                  <a:rPr lang="en-US" sz="1500" dirty="0">
                    <a:latin typeface="Calibri" panose="020F0502020204030204" pitchFamily="34" charset="0"/>
                    <a:ea typeface="Calibri" panose="020F0502020204030204" pitchFamily="34" charset="0"/>
                    <a:cs typeface="Shruti" panose="020B0502040204020203" pitchFamily="34" charset="0"/>
                  </a:rPr>
                  <a:t> cos </a:t>
                </a:r>
                <a:r>
                  <a:rPr lang="en-US" sz="1500" dirty="0">
                    <a:latin typeface="Cambria Math" panose="02040503050406030204" pitchFamily="18" charset="0"/>
                    <a:ea typeface="Calibri" panose="020F0502020204030204" pitchFamily="34" charset="0"/>
                    <a:cs typeface="Cambria Math" panose="02040503050406030204" pitchFamily="18" charset="0"/>
                  </a:rPr>
                  <a:t>𝛼</a:t>
                </a:r>
                <a:r>
                  <a:rPr lang="en-US" sz="1500" dirty="0">
                    <a:latin typeface="Calibri" panose="020F0502020204030204" pitchFamily="34" charset="0"/>
                    <a:ea typeface="Calibri" panose="020F0502020204030204" pitchFamily="34" charset="0"/>
                    <a:cs typeface="Shruti" panose="020B0502040204020203" pitchFamily="34" charset="0"/>
                  </a:rPr>
                  <a:t> ≈1</a:t>
                </a:r>
                <a:r>
                  <a:rPr lang="en-GB" sz="1500" dirty="0">
                    <a:latin typeface="Calibri" panose="020F0502020204030204" pitchFamily="34" charset="0"/>
                    <a:ea typeface="Calibri" panose="020F0502020204030204" pitchFamily="34" charset="0"/>
                    <a:cs typeface="Shruti" panose="020B0502040204020203" pitchFamily="34" charset="0"/>
                  </a:rPr>
                  <a:t>, </a:t>
                </a:r>
                <a:r>
                  <a:rPr lang="en-US" sz="1500" dirty="0">
                    <a:latin typeface="Calibri" panose="020F0502020204030204" pitchFamily="34" charset="0"/>
                    <a:ea typeface="Calibri" panose="020F0502020204030204" pitchFamily="34" charset="0"/>
                    <a:cs typeface="Shruti" panose="020B0502040204020203" pitchFamily="34" charset="0"/>
                  </a:rPr>
                  <a:t>sin </a:t>
                </a:r>
                <a:r>
                  <a:rPr lang="en-US" sz="1500" dirty="0">
                    <a:latin typeface="Cambria Math" panose="02040503050406030204" pitchFamily="18" charset="0"/>
                    <a:ea typeface="Calibri" panose="020F0502020204030204" pitchFamily="34" charset="0"/>
                    <a:cs typeface="Cambria Math" panose="02040503050406030204" pitchFamily="18" charset="0"/>
                  </a:rPr>
                  <a:t>𝛼</a:t>
                </a:r>
                <a:r>
                  <a:rPr lang="en-US" sz="1500" dirty="0">
                    <a:latin typeface="Calibri" panose="020F0502020204030204" pitchFamily="34" charset="0"/>
                    <a:ea typeface="Calibri" panose="020F0502020204030204" pitchFamily="34" charset="0"/>
                    <a:cs typeface="Shruti" panose="020B0502040204020203" pitchFamily="34" charset="0"/>
                  </a:rPr>
                  <a:t> ≈</a:t>
                </a:r>
                <a:r>
                  <a:rPr lang="en-US" sz="1500" dirty="0">
                    <a:latin typeface="Cambria Math" panose="02040503050406030204" pitchFamily="18" charset="0"/>
                    <a:ea typeface="Calibri" panose="020F0502020204030204" pitchFamily="34" charset="0"/>
                    <a:cs typeface="Cambria Math" panose="02040503050406030204" pitchFamily="18" charset="0"/>
                  </a:rPr>
                  <a:t>𝛼</a:t>
                </a:r>
                <a:r>
                  <a:rPr lang="en-GB" sz="1500" dirty="0">
                    <a:latin typeface="Calibri" panose="020F0502020204030204" pitchFamily="34" charset="0"/>
                    <a:ea typeface="Calibri" panose="020F0502020204030204" pitchFamily="34" charset="0"/>
                    <a:cs typeface="Shruti" panose="020B0502040204020203" pitchFamily="34" charset="0"/>
                  </a:rPr>
                  <a:t>,</a:t>
                </a:r>
                <a:r>
                  <a:rPr lang="en-US" sz="1500" dirty="0">
                    <a:ea typeface="Calibri" panose="020F0502020204030204" pitchFamily="34" charset="0"/>
                    <a:cs typeface="Shruti" panose="020B0502040204020203" pitchFamily="34" charset="0"/>
                  </a:rPr>
                  <a:t> </a:t>
                </a:r>
                <a14:m>
                  <m:oMath xmlns:m="http://schemas.openxmlformats.org/officeDocument/2006/math">
                    <m:acc>
                      <m:accPr>
                        <m:chr m:val="˙"/>
                        <m:ctrlPr>
                          <a:rPr lang="en-DE" sz="1500" i="1">
                            <a:latin typeface="Cambria Math" panose="02040503050406030204" pitchFamily="18" charset="0"/>
                            <a:ea typeface="Calibri" panose="020F0502020204030204" pitchFamily="34" charset="0"/>
                            <a:cs typeface="Calibri" panose="020F0502020204030204" pitchFamily="34" charset="0"/>
                          </a:rPr>
                        </m:ctrlPr>
                      </m:accPr>
                      <m:e>
                        <m:r>
                          <a:rPr lang="en-US" sz="1500" i="1">
                            <a:latin typeface="Cambria Math" panose="02040503050406030204" pitchFamily="18" charset="0"/>
                            <a:ea typeface="Calibri" panose="020F0502020204030204" pitchFamily="34" charset="0"/>
                            <a:cs typeface="Shruti" panose="020B0502040204020203" pitchFamily="34" charset="0"/>
                          </a:rPr>
                          <m:t>𝜔</m:t>
                        </m:r>
                      </m:e>
                    </m:acc>
                  </m:oMath>
                </a14:m>
                <a:r>
                  <a:rPr lang="en-GB" sz="1800" baseline="30000" dirty="0">
                    <a:latin typeface="Aptos" panose="020B0004020202020204" pitchFamily="34" charset="0"/>
                    <a:ea typeface="Calibri" panose="020F0502020204030204" pitchFamily="34" charset="0"/>
                    <a:cs typeface="Aptos" panose="020B0004020202020204" pitchFamily="34" charset="0"/>
                  </a:rPr>
                  <a:t>²</a:t>
                </a:r>
                <a:r>
                  <a:rPr lang="en-GB" sz="1500" baseline="30000" dirty="0">
                    <a:latin typeface="Aptos" panose="020B0004020202020204" pitchFamily="34" charset="0"/>
                    <a:ea typeface="Calibri" panose="020F0502020204030204" pitchFamily="34" charset="0"/>
                    <a:cs typeface="Aptos" panose="020B0004020202020204" pitchFamily="34" charset="0"/>
                  </a:rPr>
                  <a:t> </a:t>
                </a:r>
                <a:r>
                  <a:rPr lang="en-US" sz="1500" dirty="0">
                    <a:latin typeface="Calibri" panose="020F0502020204030204" pitchFamily="34" charset="0"/>
                    <a:ea typeface="Calibri" panose="020F0502020204030204" pitchFamily="34" charset="0"/>
                    <a:cs typeface="Shruti" panose="020B0502040204020203" pitchFamily="34" charset="0"/>
                  </a:rPr>
                  <a:t>≈0.</a:t>
                </a:r>
                <a:endParaRPr lang="en-DE" sz="1500" dirty="0">
                  <a:latin typeface="Calibri" panose="020F0502020204030204" pitchFamily="34" charset="0"/>
                  <a:ea typeface="Calibri" panose="020F0502020204030204" pitchFamily="34" charset="0"/>
                  <a:cs typeface="Shruti" panose="020B0502040204020203" pitchFamily="34" charset="0"/>
                </a:endParaRPr>
              </a:p>
              <a:p>
                <a:pPr algn="just">
                  <a:lnSpc>
                    <a:spcPct val="115000"/>
                  </a:lnSpc>
                  <a:spcAft>
                    <a:spcPts val="750"/>
                  </a:spcAft>
                </a:pPr>
                <a:r>
                  <a:rPr lang="en-GB" sz="1500" dirty="0">
                    <a:latin typeface="Calibri" panose="020F0502020204030204" pitchFamily="34" charset="0"/>
                    <a:ea typeface="Calibri" panose="020F0502020204030204" pitchFamily="34" charset="0"/>
                    <a:cs typeface="Calibri" panose="020F0502020204030204" pitchFamily="34" charset="0"/>
                  </a:rPr>
                  <a:t>Taking a partial derivative of the equations (12) and (13),</a:t>
                </a:r>
                <a:endParaRPr lang="en-GB" sz="1500" dirty="0">
                  <a:latin typeface="Calibri" panose="020F0502020204030204" pitchFamily="34" charset="0"/>
                  <a:ea typeface="Calibri" panose="020F0502020204030204" pitchFamily="34" charset="0"/>
                  <a:cs typeface="Shruti" panose="020B0502040204020203" pitchFamily="34" charset="0"/>
                </a:endParaRPr>
              </a:p>
              <a:p>
                <a:pPr algn="just">
                  <a:lnSpc>
                    <a:spcPct val="115000"/>
                  </a:lnSpc>
                  <a:spcAft>
                    <a:spcPts val="750"/>
                  </a:spcAft>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en-DE" sz="1500" i="1">
                              <a:latin typeface="Cambria Math" panose="02040503050406030204" pitchFamily="18" charset="0"/>
                              <a:ea typeface="Calibri" panose="020F0502020204030204" pitchFamily="34" charset="0"/>
                              <a:cs typeface="Shruti" panose="020B0502040204020203" pitchFamily="34" charset="0"/>
                            </a:rPr>
                          </m:ctrlPr>
                        </m:mPr>
                        <m:mr>
                          <m:e/>
                          <m:e>
                            <m:r>
                              <a:rPr lang="en-US" sz="1500" i="1">
                                <a:latin typeface="Cambria Math" panose="02040503050406030204" pitchFamily="18" charset="0"/>
                                <a:ea typeface="Calibri" panose="020F0502020204030204" pitchFamily="34" charset="0"/>
                                <a:cs typeface="Shruti" panose="020B0502040204020203" pitchFamily="34" charset="0"/>
                              </a:rPr>
                              <m:t>𝑓</m:t>
                            </m:r>
                            <m:d>
                              <m:dPr>
                                <m:ctrlPr>
                                  <a:rPr lang="en-DE" sz="1500" i="1">
                                    <a:latin typeface="Cambria Math" panose="02040503050406030204" pitchFamily="18" charset="0"/>
                                    <a:ea typeface="Calibri" panose="020F0502020204030204" pitchFamily="34" charset="0"/>
                                    <a:cs typeface="Shruti" panose="020B0502040204020203" pitchFamily="34" charset="0"/>
                                  </a:rPr>
                                </m:ctrlPr>
                              </m:dPr>
                              <m:e>
                                <m:acc>
                                  <m:accPr>
                                    <m:chr m:val="˙"/>
                                    <m:ctrlPr>
                                      <a:rPr lang="en-DE" sz="1500" i="1">
                                        <a:latin typeface="Cambria Math" panose="02040503050406030204" pitchFamily="18" charset="0"/>
                                        <a:ea typeface="Calibri" panose="020F0502020204030204" pitchFamily="34" charset="0"/>
                                        <a:cs typeface="Calibri" panose="020F0502020204030204" pitchFamily="34" charset="0"/>
                                      </a:rPr>
                                    </m:ctrlPr>
                                  </m:accPr>
                                  <m:e>
                                    <m:r>
                                      <a:rPr lang="en-US" sz="1500" i="1">
                                        <a:latin typeface="Cambria Math" panose="02040503050406030204" pitchFamily="18" charset="0"/>
                                        <a:ea typeface="Calibri" panose="020F0502020204030204" pitchFamily="34" charset="0"/>
                                        <a:cs typeface="Shruti" panose="020B0502040204020203" pitchFamily="34" charset="0"/>
                                      </a:rPr>
                                      <m:t>𝜔</m:t>
                                    </m:r>
                                  </m:e>
                                </m:acc>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𝜔</m:t>
                                </m:r>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𝛼</m:t>
                                </m:r>
                                <m:r>
                                  <a:rPr lang="en-US" sz="1500">
                                    <a:latin typeface="Cambria Math" panose="02040503050406030204" pitchFamily="18" charset="0"/>
                                    <a:ea typeface="Calibri" panose="020F0502020204030204" pitchFamily="34" charset="0"/>
                                    <a:cs typeface="Shruti" panose="020B0502040204020203" pitchFamily="34" charset="0"/>
                                  </a:rPr>
                                  <m:t>,</m:t>
                                </m:r>
                                <m:acc>
                                  <m:accPr>
                                    <m:chr m:val="˙"/>
                                    <m:ctrlPr>
                                      <a:rPr lang="en-DE" sz="1500" i="1">
                                        <a:latin typeface="Cambria Math" panose="02040503050406030204" pitchFamily="18" charset="0"/>
                                        <a:ea typeface="Calibri" panose="020F0502020204030204" pitchFamily="34" charset="0"/>
                                        <a:cs typeface="Calibri" panose="020F0502020204030204" pitchFamily="34" charset="0"/>
                                      </a:rPr>
                                    </m:ctrlPr>
                                  </m:accPr>
                                  <m:e>
                                    <m:r>
                                      <a:rPr lang="en-US" sz="1500" i="1">
                                        <a:latin typeface="Cambria Math" panose="02040503050406030204" pitchFamily="18" charset="0"/>
                                        <a:ea typeface="Calibri" panose="020F0502020204030204" pitchFamily="34" charset="0"/>
                                        <a:cs typeface="Shruti" panose="020B0502040204020203" pitchFamily="34" charset="0"/>
                                      </a:rPr>
                                      <m:t>𝑣</m:t>
                                    </m:r>
                                  </m:e>
                                </m:acc>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𝑣</m:t>
                                </m:r>
                                <m:r>
                                  <a:rPr lang="en-US" sz="1500">
                                    <a:latin typeface="Cambria Math" panose="02040503050406030204" pitchFamily="18" charset="0"/>
                                    <a:ea typeface="Calibri" panose="020F0502020204030204" pitchFamily="34" charset="0"/>
                                    <a:cs typeface="Shruti" panose="020B0502040204020203" pitchFamily="34" charset="0"/>
                                  </a:rPr>
                                  <m:t>,</m:t>
                                </m:r>
                                <m:sSub>
                                  <m:sSubPr>
                                    <m:ctrlPr>
                                      <a:rPr lang="en-DE" sz="1500" i="1">
                                        <a:latin typeface="Cambria Math" panose="02040503050406030204" pitchFamily="18" charset="0"/>
                                        <a:ea typeface="Calibri" panose="020F0502020204030204" pitchFamily="34" charset="0"/>
                                        <a:cs typeface="Shruti" panose="020B0502040204020203" pitchFamily="34" charset="0"/>
                                      </a:rPr>
                                    </m:ctrlPr>
                                  </m:sSubPr>
                                  <m:e>
                                    <m:r>
                                      <a:rPr lang="en-US" sz="1500" i="1">
                                        <a:latin typeface="Cambria Math" panose="02040503050406030204" pitchFamily="18" charset="0"/>
                                        <a:ea typeface="Calibri" panose="020F0502020204030204" pitchFamily="34" charset="0"/>
                                        <a:cs typeface="Shruti" panose="020B0502040204020203" pitchFamily="34" charset="0"/>
                                      </a:rPr>
                                      <m:t>𝐹</m:t>
                                    </m:r>
                                  </m:e>
                                  <m:sub>
                                    <m:r>
                                      <a:rPr lang="en-US" sz="1500" i="1">
                                        <a:latin typeface="Cambria Math" panose="02040503050406030204" pitchFamily="18" charset="0"/>
                                        <a:ea typeface="Calibri" panose="020F0502020204030204" pitchFamily="34" charset="0"/>
                                        <a:cs typeface="Shruti" panose="020B0502040204020203" pitchFamily="34" charset="0"/>
                                      </a:rPr>
                                      <m:t>𝑐</m:t>
                                    </m:r>
                                  </m:sub>
                                </m:sSub>
                              </m:e>
                            </m:d>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𝑓</m:t>
                            </m:r>
                            <m:d>
                              <m:dPr>
                                <m:ctrlPr>
                                  <a:rPr lang="en-DE" sz="1500" i="1">
                                    <a:latin typeface="Cambria Math" panose="02040503050406030204" pitchFamily="18" charset="0"/>
                                    <a:ea typeface="Calibri" panose="020F0502020204030204" pitchFamily="34" charset="0"/>
                                    <a:cs typeface="Shruti" panose="020B0502040204020203" pitchFamily="34" charset="0"/>
                                  </a:rPr>
                                </m:ctrlPr>
                              </m:dPr>
                              <m:e>
                                <m:sSub>
                                  <m:sSubPr>
                                    <m:ctrlPr>
                                      <a:rPr lang="en-DE" sz="1500" i="1">
                                        <a:latin typeface="Cambria Math" panose="02040503050406030204" pitchFamily="18" charset="0"/>
                                        <a:ea typeface="Calibri" panose="020F0502020204030204" pitchFamily="34" charset="0"/>
                                        <a:cs typeface="Shruti" panose="020B0502040204020203" pitchFamily="34" charset="0"/>
                                      </a:rPr>
                                    </m:ctrlPr>
                                  </m:sSubPr>
                                  <m:e>
                                    <m:acc>
                                      <m:accPr>
                                        <m:chr m:val="˙"/>
                                        <m:ctrlPr>
                                          <a:rPr lang="en-DE" sz="1500" i="1">
                                            <a:latin typeface="Cambria Math" panose="02040503050406030204" pitchFamily="18" charset="0"/>
                                            <a:ea typeface="Calibri" panose="020F0502020204030204" pitchFamily="34" charset="0"/>
                                            <a:cs typeface="Calibri" panose="020F0502020204030204" pitchFamily="34" charset="0"/>
                                          </a:rPr>
                                        </m:ctrlPr>
                                      </m:accPr>
                                      <m:e>
                                        <m:r>
                                          <a:rPr lang="en-US" sz="1500" i="1">
                                            <a:latin typeface="Cambria Math" panose="02040503050406030204" pitchFamily="18" charset="0"/>
                                            <a:ea typeface="Calibri" panose="020F0502020204030204" pitchFamily="34" charset="0"/>
                                            <a:cs typeface="Shruti" panose="020B0502040204020203" pitchFamily="34" charset="0"/>
                                          </a:rPr>
                                          <m:t>𝜔</m:t>
                                        </m:r>
                                      </m:e>
                                    </m:acc>
                                  </m:e>
                                  <m:sub>
                                    <m:r>
                                      <a:rPr lang="en-US" sz="1500">
                                        <a:latin typeface="Cambria Math" panose="02040503050406030204" pitchFamily="18" charset="0"/>
                                        <a:ea typeface="Calibri" panose="020F0502020204030204" pitchFamily="34" charset="0"/>
                                        <a:cs typeface="Shruti" panose="020B0502040204020203" pitchFamily="34" charset="0"/>
                                      </a:rPr>
                                      <m:t>0</m:t>
                                    </m:r>
                                  </m:sub>
                                </m:sSub>
                                <m:r>
                                  <a:rPr lang="en-US" sz="1500">
                                    <a:latin typeface="Cambria Math" panose="02040503050406030204" pitchFamily="18" charset="0"/>
                                    <a:ea typeface="Calibri" panose="020F0502020204030204" pitchFamily="34" charset="0"/>
                                    <a:cs typeface="Shruti" panose="020B0502040204020203" pitchFamily="34" charset="0"/>
                                  </a:rPr>
                                  <m:t>,</m:t>
                                </m:r>
                                <m:sSub>
                                  <m:sSubPr>
                                    <m:ctrlPr>
                                      <a:rPr lang="en-DE" sz="1500" i="1">
                                        <a:latin typeface="Cambria Math" panose="02040503050406030204" pitchFamily="18" charset="0"/>
                                        <a:ea typeface="Calibri" panose="020F0502020204030204" pitchFamily="34" charset="0"/>
                                        <a:cs typeface="Shruti" panose="020B0502040204020203" pitchFamily="34" charset="0"/>
                                      </a:rPr>
                                    </m:ctrlPr>
                                  </m:sSubPr>
                                  <m:e>
                                    <m:acc>
                                      <m:accPr>
                                        <m:chr m:val="˙"/>
                                        <m:ctrlPr>
                                          <a:rPr lang="en-DE" sz="1500" i="1">
                                            <a:latin typeface="Cambria Math" panose="02040503050406030204" pitchFamily="18" charset="0"/>
                                            <a:ea typeface="Calibri" panose="020F0502020204030204" pitchFamily="34" charset="0"/>
                                            <a:cs typeface="Shruti" panose="020B0502040204020203" pitchFamily="34" charset="0"/>
                                          </a:rPr>
                                        </m:ctrlPr>
                                      </m:accPr>
                                      <m:e>
                                        <m:r>
                                          <a:rPr lang="en-US" sz="1500" i="1">
                                            <a:latin typeface="Cambria Math" panose="02040503050406030204" pitchFamily="18" charset="0"/>
                                            <a:ea typeface="Calibri" panose="020F0502020204030204" pitchFamily="34" charset="0"/>
                                            <a:cs typeface="Shruti" panose="020B0502040204020203" pitchFamily="34" charset="0"/>
                                          </a:rPr>
                                          <m:t>𝛼</m:t>
                                        </m:r>
                                      </m:e>
                                    </m:acc>
                                  </m:e>
                                  <m:sub>
                                    <m:r>
                                      <a:rPr lang="en-US" sz="1500">
                                        <a:latin typeface="Cambria Math" panose="02040503050406030204" pitchFamily="18" charset="0"/>
                                        <a:ea typeface="Calibri" panose="020F0502020204030204" pitchFamily="34" charset="0"/>
                                        <a:cs typeface="Shruti" panose="020B0502040204020203" pitchFamily="34" charset="0"/>
                                      </a:rPr>
                                      <m:t>0</m:t>
                                    </m:r>
                                  </m:sub>
                                </m:sSub>
                                <m:r>
                                  <a:rPr lang="en-US" sz="1500">
                                    <a:latin typeface="Cambria Math" panose="02040503050406030204" pitchFamily="18" charset="0"/>
                                    <a:ea typeface="Calibri" panose="020F0502020204030204" pitchFamily="34" charset="0"/>
                                    <a:cs typeface="Shruti" panose="020B0502040204020203" pitchFamily="34" charset="0"/>
                                  </a:rPr>
                                  <m:t>,</m:t>
                                </m:r>
                                <m:sSub>
                                  <m:sSubPr>
                                    <m:ctrlPr>
                                      <a:rPr lang="en-DE" sz="1500" i="1">
                                        <a:latin typeface="Cambria Math" panose="02040503050406030204" pitchFamily="18" charset="0"/>
                                        <a:ea typeface="Calibri" panose="020F0502020204030204" pitchFamily="34" charset="0"/>
                                        <a:cs typeface="Shruti" panose="020B0502040204020203" pitchFamily="34" charset="0"/>
                                      </a:rPr>
                                    </m:ctrlPr>
                                  </m:sSubPr>
                                  <m:e>
                                    <m:r>
                                      <a:rPr lang="en-US" sz="1500" i="1">
                                        <a:latin typeface="Cambria Math" panose="02040503050406030204" pitchFamily="18" charset="0"/>
                                        <a:ea typeface="Calibri" panose="020F0502020204030204" pitchFamily="34" charset="0"/>
                                        <a:cs typeface="Shruti" panose="020B0502040204020203" pitchFamily="34" charset="0"/>
                                      </a:rPr>
                                      <m:t>𝛼</m:t>
                                    </m:r>
                                  </m:e>
                                  <m:sub>
                                    <m:r>
                                      <a:rPr lang="en-US" sz="1500">
                                        <a:latin typeface="Cambria Math" panose="02040503050406030204" pitchFamily="18" charset="0"/>
                                        <a:ea typeface="Calibri" panose="020F0502020204030204" pitchFamily="34" charset="0"/>
                                        <a:cs typeface="Shruti" panose="020B0502040204020203" pitchFamily="34" charset="0"/>
                                      </a:rPr>
                                      <m:t>0</m:t>
                                    </m:r>
                                    <m:r>
                                      <a:rPr lang="en-US" sz="1500">
                                        <a:latin typeface="Cambria Math" panose="02040503050406030204" pitchFamily="18" charset="0"/>
                                        <a:ea typeface="Calibri" panose="020F0502020204030204" pitchFamily="34" charset="0"/>
                                        <a:cs typeface="Shruti" panose="020B0502040204020203" pitchFamily="34" charset="0"/>
                                      </a:rPr>
                                      <m:t>,</m:t>
                                    </m:r>
                                  </m:sub>
                                </m:sSub>
                                <m:r>
                                  <a:rPr lang="en-US" sz="1500">
                                    <a:latin typeface="Cambria Math" panose="02040503050406030204" pitchFamily="18" charset="0"/>
                                    <a:ea typeface="Calibri" panose="020F0502020204030204" pitchFamily="34" charset="0"/>
                                    <a:cs typeface="Shruti" panose="020B0502040204020203" pitchFamily="34" charset="0"/>
                                  </a:rPr>
                                  <m:t>,</m:t>
                                </m:r>
                                <m:sSub>
                                  <m:sSubPr>
                                    <m:ctrlPr>
                                      <a:rPr lang="en-DE" sz="1500" i="1">
                                        <a:latin typeface="Cambria Math" panose="02040503050406030204" pitchFamily="18" charset="0"/>
                                        <a:ea typeface="Calibri" panose="020F0502020204030204" pitchFamily="34" charset="0"/>
                                        <a:cs typeface="Shruti" panose="020B0502040204020203" pitchFamily="34" charset="0"/>
                                      </a:rPr>
                                    </m:ctrlPr>
                                  </m:sSubPr>
                                  <m:e>
                                    <m:acc>
                                      <m:accPr>
                                        <m:chr m:val="˙"/>
                                        <m:ctrlPr>
                                          <a:rPr lang="en-DE" sz="1500" i="1">
                                            <a:latin typeface="Cambria Math" panose="02040503050406030204" pitchFamily="18" charset="0"/>
                                            <a:ea typeface="Calibri" panose="020F0502020204030204" pitchFamily="34" charset="0"/>
                                            <a:cs typeface="Calibri" panose="020F0502020204030204" pitchFamily="34" charset="0"/>
                                          </a:rPr>
                                        </m:ctrlPr>
                                      </m:accPr>
                                      <m:e>
                                        <m:r>
                                          <a:rPr lang="en-US" sz="1500" i="1">
                                            <a:latin typeface="Cambria Math" panose="02040503050406030204" pitchFamily="18" charset="0"/>
                                            <a:ea typeface="Calibri" panose="020F0502020204030204" pitchFamily="34" charset="0"/>
                                            <a:cs typeface="Shruti" panose="020B0502040204020203" pitchFamily="34" charset="0"/>
                                          </a:rPr>
                                          <m:t>𝑣</m:t>
                                        </m:r>
                                      </m:e>
                                    </m:acc>
                                  </m:e>
                                  <m:sub>
                                    <m:r>
                                      <a:rPr lang="en-US" sz="1500">
                                        <a:latin typeface="Cambria Math" panose="02040503050406030204" pitchFamily="18" charset="0"/>
                                        <a:ea typeface="Calibri" panose="020F0502020204030204" pitchFamily="34" charset="0"/>
                                        <a:cs typeface="Shruti" panose="020B0502040204020203" pitchFamily="34" charset="0"/>
                                      </a:rPr>
                                      <m:t>0</m:t>
                                    </m:r>
                                  </m:sub>
                                </m:sSub>
                                <m:r>
                                  <a:rPr lang="en-US" sz="1500">
                                    <a:latin typeface="Cambria Math" panose="02040503050406030204" pitchFamily="18" charset="0"/>
                                    <a:ea typeface="Calibri" panose="020F0502020204030204" pitchFamily="34" charset="0"/>
                                    <a:cs typeface="Shruti" panose="020B0502040204020203" pitchFamily="34" charset="0"/>
                                  </a:rPr>
                                  <m:t>,</m:t>
                                </m:r>
                                <m:sSub>
                                  <m:sSubPr>
                                    <m:ctrlPr>
                                      <a:rPr lang="en-DE" sz="1500" i="1">
                                        <a:latin typeface="Cambria Math" panose="02040503050406030204" pitchFamily="18" charset="0"/>
                                        <a:ea typeface="Calibri" panose="020F0502020204030204" pitchFamily="34" charset="0"/>
                                        <a:cs typeface="Shruti" panose="020B0502040204020203" pitchFamily="34" charset="0"/>
                                      </a:rPr>
                                    </m:ctrlPr>
                                  </m:sSubPr>
                                  <m:e>
                                    <m:r>
                                      <a:rPr lang="en-US" sz="1500" i="1">
                                        <a:latin typeface="Cambria Math" panose="02040503050406030204" pitchFamily="18" charset="0"/>
                                        <a:ea typeface="Calibri" panose="020F0502020204030204" pitchFamily="34" charset="0"/>
                                        <a:cs typeface="Shruti" panose="020B0502040204020203" pitchFamily="34" charset="0"/>
                                      </a:rPr>
                                      <m:t>𝑣</m:t>
                                    </m:r>
                                  </m:e>
                                  <m:sub>
                                    <m:r>
                                      <a:rPr lang="en-US" sz="1500">
                                        <a:latin typeface="Cambria Math" panose="02040503050406030204" pitchFamily="18" charset="0"/>
                                        <a:ea typeface="Calibri" panose="020F0502020204030204" pitchFamily="34" charset="0"/>
                                        <a:cs typeface="Shruti" panose="020B0502040204020203" pitchFamily="34" charset="0"/>
                                      </a:rPr>
                                      <m:t>0</m:t>
                                    </m:r>
                                  </m:sub>
                                </m:sSub>
                                <m:r>
                                  <a:rPr lang="en-US" sz="1500">
                                    <a:latin typeface="Cambria Math" panose="02040503050406030204" pitchFamily="18" charset="0"/>
                                    <a:ea typeface="Calibri" panose="020F0502020204030204" pitchFamily="34" charset="0"/>
                                    <a:cs typeface="Shruti" panose="020B0502040204020203" pitchFamily="34" charset="0"/>
                                  </a:rPr>
                                  <m:t>,</m:t>
                                </m:r>
                                <m:sSub>
                                  <m:sSubPr>
                                    <m:ctrlPr>
                                      <a:rPr lang="en-DE" sz="1500" i="1">
                                        <a:latin typeface="Cambria Math" panose="02040503050406030204" pitchFamily="18" charset="0"/>
                                        <a:ea typeface="Calibri" panose="020F0502020204030204" pitchFamily="34" charset="0"/>
                                        <a:cs typeface="Shruti" panose="020B0502040204020203" pitchFamily="34" charset="0"/>
                                      </a:rPr>
                                    </m:ctrlPr>
                                  </m:sSubPr>
                                  <m:e>
                                    <m:r>
                                      <a:rPr lang="en-US" sz="1500" i="1">
                                        <a:latin typeface="Cambria Math" panose="02040503050406030204" pitchFamily="18" charset="0"/>
                                        <a:ea typeface="Calibri" panose="020F0502020204030204" pitchFamily="34" charset="0"/>
                                        <a:cs typeface="Shruti" panose="020B0502040204020203" pitchFamily="34" charset="0"/>
                                      </a:rPr>
                                      <m:t>𝐹</m:t>
                                    </m:r>
                                  </m:e>
                                  <m:sub>
                                    <m:r>
                                      <a:rPr lang="en-US" sz="1500" i="1">
                                        <a:latin typeface="Cambria Math" panose="02040503050406030204" pitchFamily="18" charset="0"/>
                                        <a:ea typeface="Calibri" panose="020F0502020204030204" pitchFamily="34" charset="0"/>
                                        <a:cs typeface="Shruti" panose="020B0502040204020203" pitchFamily="34" charset="0"/>
                                      </a:rPr>
                                      <m:t>𝐶</m:t>
                                    </m:r>
                                    <m:r>
                                      <a:rPr lang="en-US" sz="1500">
                                        <a:latin typeface="Cambria Math" panose="02040503050406030204" pitchFamily="18" charset="0"/>
                                        <a:ea typeface="Calibri" panose="020F0502020204030204" pitchFamily="34" charset="0"/>
                                        <a:cs typeface="Shruti" panose="020B0502040204020203" pitchFamily="34" charset="0"/>
                                      </a:rPr>
                                      <m:t>0</m:t>
                                    </m:r>
                                  </m:sub>
                                </m:sSub>
                              </m:e>
                            </m:d>
                            <m:r>
                              <a:rPr lang="en-US" sz="1500">
                                <a:latin typeface="Cambria Math" panose="02040503050406030204" pitchFamily="18" charset="0"/>
                                <a:ea typeface="Calibri" panose="020F0502020204030204" pitchFamily="34" charset="0"/>
                                <a:cs typeface="Shruti" panose="020B0502040204020203" pitchFamily="34" charset="0"/>
                              </a:rPr>
                              <m:t>+</m:t>
                            </m:r>
                            <m:sSub>
                              <m:sSubPr>
                                <m:ctrlPr>
                                  <a:rPr lang="en-DE" sz="1500" i="1">
                                    <a:latin typeface="Cambria Math" panose="02040503050406030204" pitchFamily="18" charset="0"/>
                                    <a:ea typeface="Calibri" panose="020F0502020204030204" pitchFamily="34" charset="0"/>
                                    <a:cs typeface="Shruti" panose="020B0502040204020203" pitchFamily="34" charset="0"/>
                                  </a:rPr>
                                </m:ctrlPr>
                              </m:sSubPr>
                              <m:e>
                                <m:d>
                                  <m:dPr>
                                    <m:begChr m:val=""/>
                                    <m:endChr m:val="|"/>
                                    <m:ctrlPr>
                                      <a:rPr lang="en-DE" sz="1500" i="1">
                                        <a:latin typeface="Cambria Math" panose="02040503050406030204" pitchFamily="18" charset="0"/>
                                        <a:ea typeface="Calibri" panose="020F0502020204030204" pitchFamily="34" charset="0"/>
                                        <a:cs typeface="Shruti" panose="020B0502040204020203" pitchFamily="34" charset="0"/>
                                      </a:rPr>
                                    </m:ctrlPr>
                                  </m:dPr>
                                  <m:e>
                                    <m:f>
                                      <m:fPr>
                                        <m:ctrlPr>
                                          <a:rPr lang="en-DE" sz="1500" i="1">
                                            <a:latin typeface="Cambria Math" panose="02040503050406030204" pitchFamily="18" charset="0"/>
                                            <a:ea typeface="Calibri" panose="020F0502020204030204" pitchFamily="34" charset="0"/>
                                            <a:cs typeface="Shruti" panose="020B0502040204020203" pitchFamily="34" charset="0"/>
                                          </a:rPr>
                                        </m:ctrlPr>
                                      </m:fPr>
                                      <m:num>
                                        <m:r>
                                          <a:rPr lang="en-US" sz="1500">
                                            <a:latin typeface="Cambria Math" panose="02040503050406030204" pitchFamily="18" charset="0"/>
                                            <a:ea typeface="Calibri" panose="020F0502020204030204" pitchFamily="34" charset="0"/>
                                            <a:cs typeface="Shruti" panose="020B0502040204020203" pitchFamily="34" charset="0"/>
                                          </a:rPr>
                                          <m:t>𝜕</m:t>
                                        </m:r>
                                        <m:r>
                                          <m:rPr>
                                            <m:sty m:val="p"/>
                                          </m:rPr>
                                          <a:rPr lang="en-US" sz="1500">
                                            <a:latin typeface="Cambria Math" panose="02040503050406030204" pitchFamily="18" charset="0"/>
                                            <a:ea typeface="Calibri" panose="020F0502020204030204" pitchFamily="34" charset="0"/>
                                            <a:cs typeface="Shruti" panose="020B0502040204020203" pitchFamily="34" charset="0"/>
                                          </a:rPr>
                                          <m:t>f</m:t>
                                        </m:r>
                                        <m:d>
                                          <m:dPr>
                                            <m:ctrlPr>
                                              <a:rPr lang="en-DE" sz="1500" i="1">
                                                <a:latin typeface="Cambria Math" panose="02040503050406030204" pitchFamily="18" charset="0"/>
                                                <a:ea typeface="Calibri" panose="020F0502020204030204" pitchFamily="34" charset="0"/>
                                                <a:cs typeface="Shruti" panose="020B0502040204020203" pitchFamily="34" charset="0"/>
                                              </a:rPr>
                                            </m:ctrlPr>
                                          </m:dPr>
                                          <m:e>
                                            <m:acc>
                                              <m:accPr>
                                                <m:chr m:val="˙"/>
                                                <m:ctrlPr>
                                                  <a:rPr lang="en-DE" sz="1500" i="1">
                                                    <a:latin typeface="Cambria Math" panose="02040503050406030204" pitchFamily="18" charset="0"/>
                                                    <a:ea typeface="Calibri" panose="020F0502020204030204" pitchFamily="34" charset="0"/>
                                                    <a:cs typeface="Calibri" panose="020F0502020204030204" pitchFamily="34" charset="0"/>
                                                  </a:rPr>
                                                </m:ctrlPr>
                                              </m:accPr>
                                              <m:e>
                                                <m:r>
                                                  <a:rPr lang="en-US" sz="1500" i="1">
                                                    <a:latin typeface="Cambria Math" panose="02040503050406030204" pitchFamily="18" charset="0"/>
                                                    <a:ea typeface="Calibri" panose="020F0502020204030204" pitchFamily="34" charset="0"/>
                                                    <a:cs typeface="Shruti" panose="020B0502040204020203" pitchFamily="34" charset="0"/>
                                                  </a:rPr>
                                                  <m:t>𝜔</m:t>
                                                </m:r>
                                              </m:e>
                                            </m:acc>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𝜔</m:t>
                                            </m:r>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𝛼</m:t>
                                            </m:r>
                                            <m:r>
                                              <a:rPr lang="en-US" sz="1500">
                                                <a:latin typeface="Cambria Math" panose="02040503050406030204" pitchFamily="18" charset="0"/>
                                                <a:ea typeface="Calibri" panose="020F0502020204030204" pitchFamily="34" charset="0"/>
                                                <a:cs typeface="Shruti" panose="020B0502040204020203" pitchFamily="34" charset="0"/>
                                              </a:rPr>
                                              <m:t>,</m:t>
                                            </m:r>
                                            <m:acc>
                                              <m:accPr>
                                                <m:chr m:val="˙"/>
                                                <m:ctrlPr>
                                                  <a:rPr lang="en-DE" sz="1500" i="1">
                                                    <a:latin typeface="Cambria Math" panose="02040503050406030204" pitchFamily="18" charset="0"/>
                                                    <a:ea typeface="Calibri" panose="020F0502020204030204" pitchFamily="34" charset="0"/>
                                                    <a:cs typeface="Calibri" panose="020F0502020204030204" pitchFamily="34" charset="0"/>
                                                  </a:rPr>
                                                </m:ctrlPr>
                                              </m:accPr>
                                              <m:e>
                                                <m:r>
                                                  <a:rPr lang="en-US" sz="1500" i="1">
                                                    <a:latin typeface="Cambria Math" panose="02040503050406030204" pitchFamily="18" charset="0"/>
                                                    <a:ea typeface="Calibri" panose="020F0502020204030204" pitchFamily="34" charset="0"/>
                                                    <a:cs typeface="Shruti" panose="020B0502040204020203" pitchFamily="34" charset="0"/>
                                                  </a:rPr>
                                                  <m:t>𝑣</m:t>
                                                </m:r>
                                              </m:e>
                                            </m:acc>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𝑣</m:t>
                                            </m:r>
                                            <m:r>
                                              <a:rPr lang="en-US" sz="1500">
                                                <a:latin typeface="Cambria Math" panose="02040503050406030204" pitchFamily="18" charset="0"/>
                                                <a:ea typeface="Calibri" panose="020F0502020204030204" pitchFamily="34" charset="0"/>
                                                <a:cs typeface="Shruti" panose="020B0502040204020203" pitchFamily="34" charset="0"/>
                                              </a:rPr>
                                              <m:t>,</m:t>
                                            </m:r>
                                            <m:sSub>
                                              <m:sSubPr>
                                                <m:ctrlPr>
                                                  <a:rPr lang="en-DE" sz="1500" i="1">
                                                    <a:latin typeface="Cambria Math" panose="02040503050406030204" pitchFamily="18" charset="0"/>
                                                    <a:ea typeface="Calibri" panose="020F0502020204030204" pitchFamily="34" charset="0"/>
                                                    <a:cs typeface="Shruti" panose="020B0502040204020203" pitchFamily="34" charset="0"/>
                                                  </a:rPr>
                                                </m:ctrlPr>
                                              </m:sSubPr>
                                              <m:e>
                                                <m:r>
                                                  <a:rPr lang="en-US" sz="1500" i="1">
                                                    <a:latin typeface="Cambria Math" panose="02040503050406030204" pitchFamily="18" charset="0"/>
                                                    <a:ea typeface="Calibri" panose="020F0502020204030204" pitchFamily="34" charset="0"/>
                                                    <a:cs typeface="Shruti" panose="020B0502040204020203" pitchFamily="34" charset="0"/>
                                                  </a:rPr>
                                                  <m:t>𝐹</m:t>
                                                </m:r>
                                              </m:e>
                                              <m:sub>
                                                <m:r>
                                                  <a:rPr lang="en-US" sz="1500" i="1">
                                                    <a:latin typeface="Cambria Math" panose="02040503050406030204" pitchFamily="18" charset="0"/>
                                                    <a:ea typeface="Calibri" panose="020F0502020204030204" pitchFamily="34" charset="0"/>
                                                    <a:cs typeface="Shruti" panose="020B0502040204020203" pitchFamily="34" charset="0"/>
                                                  </a:rPr>
                                                  <m:t>𝑐</m:t>
                                                </m:r>
                                              </m:sub>
                                            </m:sSub>
                                          </m:e>
                                        </m:d>
                                      </m:num>
                                      <m:den>
                                        <m:r>
                                          <a:rPr lang="en-US" sz="1500">
                                            <a:latin typeface="Cambria Math" panose="02040503050406030204" pitchFamily="18" charset="0"/>
                                            <a:ea typeface="Calibri" panose="020F0502020204030204" pitchFamily="34" charset="0"/>
                                            <a:cs typeface="Shruti" panose="020B0502040204020203" pitchFamily="34" charset="0"/>
                                          </a:rPr>
                                          <m:t>𝜕</m:t>
                                        </m:r>
                                        <m:acc>
                                          <m:accPr>
                                            <m:chr m:val="˙"/>
                                            <m:ctrlPr>
                                              <a:rPr lang="en-DE" sz="1500" i="1">
                                                <a:latin typeface="Cambria Math" panose="02040503050406030204" pitchFamily="18" charset="0"/>
                                                <a:ea typeface="Calibri" panose="020F0502020204030204" pitchFamily="34" charset="0"/>
                                                <a:cs typeface="Calibri" panose="020F0502020204030204" pitchFamily="34" charset="0"/>
                                              </a:rPr>
                                            </m:ctrlPr>
                                          </m:accPr>
                                          <m:e>
                                            <m:r>
                                              <a:rPr lang="en-US" sz="1500" i="1">
                                                <a:latin typeface="Cambria Math" panose="02040503050406030204" pitchFamily="18" charset="0"/>
                                                <a:ea typeface="Calibri" panose="020F0502020204030204" pitchFamily="34" charset="0"/>
                                                <a:cs typeface="Shruti" panose="020B0502040204020203" pitchFamily="34" charset="0"/>
                                              </a:rPr>
                                              <m:t>𝜔</m:t>
                                            </m:r>
                                          </m:e>
                                        </m:acc>
                                      </m:den>
                                    </m:f>
                                  </m:e>
                                </m:d>
                              </m:e>
                              <m:sub>
                                <m:sSub>
                                  <m:sSubPr>
                                    <m:ctrlPr>
                                      <a:rPr lang="en-DE" sz="1500" i="1">
                                        <a:latin typeface="Cambria Math" panose="02040503050406030204" pitchFamily="18" charset="0"/>
                                        <a:ea typeface="Calibri" panose="020F0502020204030204" pitchFamily="34" charset="0"/>
                                        <a:cs typeface="Shruti" panose="020B0502040204020203" pitchFamily="34" charset="0"/>
                                      </a:rPr>
                                    </m:ctrlPr>
                                  </m:sSubPr>
                                  <m:e>
                                    <m:r>
                                      <a:rPr lang="en-US" sz="1500" i="1">
                                        <a:latin typeface="Cambria Math" panose="02040503050406030204" pitchFamily="18" charset="0"/>
                                        <a:ea typeface="Calibri" panose="020F0502020204030204" pitchFamily="34" charset="0"/>
                                        <a:cs typeface="Shruti" panose="020B0502040204020203" pitchFamily="34" charset="0"/>
                                      </a:rPr>
                                      <m:t>𝜔</m:t>
                                    </m:r>
                                  </m:e>
                                  <m:sub>
                                    <m:r>
                                      <a:rPr lang="en-US" sz="1500">
                                        <a:latin typeface="Cambria Math" panose="02040503050406030204" pitchFamily="18" charset="0"/>
                                        <a:ea typeface="Calibri" panose="020F0502020204030204" pitchFamily="34" charset="0"/>
                                        <a:cs typeface="Shruti" panose="020B0502040204020203" pitchFamily="34" charset="0"/>
                                      </a:rPr>
                                      <m:t>0</m:t>
                                    </m:r>
                                  </m:sub>
                                </m:sSub>
                                <m:r>
                                  <a:rPr lang="en-US" sz="1500">
                                    <a:latin typeface="Cambria Math" panose="02040503050406030204" pitchFamily="18" charset="0"/>
                                    <a:ea typeface="Calibri" panose="020F0502020204030204" pitchFamily="34" charset="0"/>
                                    <a:cs typeface="Shruti" panose="020B0502040204020203" pitchFamily="34" charset="0"/>
                                  </a:rPr>
                                  <m:t>,</m:t>
                                </m:r>
                                <m:sSub>
                                  <m:sSubPr>
                                    <m:ctrlPr>
                                      <a:rPr lang="en-DE" sz="1500" i="1">
                                        <a:latin typeface="Cambria Math" panose="02040503050406030204" pitchFamily="18" charset="0"/>
                                        <a:ea typeface="Calibri" panose="020F0502020204030204" pitchFamily="34" charset="0"/>
                                        <a:cs typeface="Shruti" panose="020B0502040204020203" pitchFamily="34" charset="0"/>
                                      </a:rPr>
                                    </m:ctrlPr>
                                  </m:sSubPr>
                                  <m:e>
                                    <m:r>
                                      <a:rPr lang="en-US" sz="1500" i="1">
                                        <a:latin typeface="Cambria Math" panose="02040503050406030204" pitchFamily="18" charset="0"/>
                                        <a:ea typeface="Calibri" panose="020F0502020204030204" pitchFamily="34" charset="0"/>
                                        <a:cs typeface="Shruti" panose="020B0502040204020203" pitchFamily="34" charset="0"/>
                                      </a:rPr>
                                      <m:t>𝑣</m:t>
                                    </m:r>
                                  </m:e>
                                  <m:sub>
                                    <m:r>
                                      <a:rPr lang="en-US" sz="1500">
                                        <a:latin typeface="Cambria Math" panose="02040503050406030204" pitchFamily="18" charset="0"/>
                                        <a:ea typeface="Calibri" panose="020F0502020204030204" pitchFamily="34" charset="0"/>
                                        <a:cs typeface="Shruti" panose="020B0502040204020203" pitchFamily="34" charset="0"/>
                                      </a:rPr>
                                      <m:t>0</m:t>
                                    </m:r>
                                  </m:sub>
                                </m:sSub>
                                <m:r>
                                  <a:rPr lang="en-US" sz="1500">
                                    <a:latin typeface="Cambria Math" panose="02040503050406030204" pitchFamily="18" charset="0"/>
                                    <a:ea typeface="Calibri" panose="020F0502020204030204" pitchFamily="34" charset="0"/>
                                    <a:cs typeface="Shruti" panose="020B0502040204020203" pitchFamily="34" charset="0"/>
                                  </a:rPr>
                                  <m:t>,</m:t>
                                </m:r>
                                <m:sSub>
                                  <m:sSubPr>
                                    <m:ctrlPr>
                                      <a:rPr lang="en-DE" sz="1500" i="1">
                                        <a:latin typeface="Cambria Math" panose="02040503050406030204" pitchFamily="18" charset="0"/>
                                        <a:ea typeface="Calibri" panose="020F0502020204030204" pitchFamily="34" charset="0"/>
                                        <a:cs typeface="Shruti" panose="020B0502040204020203" pitchFamily="34" charset="0"/>
                                      </a:rPr>
                                    </m:ctrlPr>
                                  </m:sSubPr>
                                  <m:e>
                                    <m:r>
                                      <a:rPr lang="en-US" sz="1500" i="1">
                                        <a:latin typeface="Cambria Math" panose="02040503050406030204" pitchFamily="18" charset="0"/>
                                        <a:ea typeface="Calibri" panose="020F0502020204030204" pitchFamily="34" charset="0"/>
                                        <a:cs typeface="Shruti" panose="020B0502040204020203" pitchFamily="34" charset="0"/>
                                      </a:rPr>
                                      <m:t>𝛼</m:t>
                                    </m:r>
                                  </m:e>
                                  <m:sub>
                                    <m:r>
                                      <a:rPr lang="en-US" sz="1500">
                                        <a:latin typeface="Cambria Math" panose="02040503050406030204" pitchFamily="18" charset="0"/>
                                        <a:ea typeface="Calibri" panose="020F0502020204030204" pitchFamily="34" charset="0"/>
                                        <a:cs typeface="Shruti" panose="020B0502040204020203" pitchFamily="34" charset="0"/>
                                      </a:rPr>
                                      <m:t>0</m:t>
                                    </m:r>
                                  </m:sub>
                                </m:sSub>
                                <m:r>
                                  <a:rPr lang="en-US" sz="1500">
                                    <a:latin typeface="Cambria Math" panose="02040503050406030204" pitchFamily="18" charset="0"/>
                                    <a:ea typeface="Calibri" panose="020F0502020204030204" pitchFamily="34" charset="0"/>
                                    <a:cs typeface="Shruti" panose="020B0502040204020203" pitchFamily="34" charset="0"/>
                                  </a:rPr>
                                  <m:t>,</m:t>
                                </m:r>
                                <m:sSub>
                                  <m:sSubPr>
                                    <m:ctrlPr>
                                      <a:rPr lang="en-DE" sz="1500" i="1">
                                        <a:latin typeface="Cambria Math" panose="02040503050406030204" pitchFamily="18" charset="0"/>
                                        <a:ea typeface="Calibri" panose="020F0502020204030204" pitchFamily="34" charset="0"/>
                                        <a:cs typeface="Shruti" panose="020B0502040204020203" pitchFamily="34" charset="0"/>
                                      </a:rPr>
                                    </m:ctrlPr>
                                  </m:sSubPr>
                                  <m:e>
                                    <m:acc>
                                      <m:accPr>
                                        <m:chr m:val="˙"/>
                                        <m:ctrlPr>
                                          <a:rPr lang="en-DE" sz="1500" i="1">
                                            <a:latin typeface="Cambria Math" panose="02040503050406030204" pitchFamily="18" charset="0"/>
                                            <a:ea typeface="Calibri" panose="020F0502020204030204" pitchFamily="34" charset="0"/>
                                            <a:cs typeface="Calibri" panose="020F0502020204030204" pitchFamily="34" charset="0"/>
                                          </a:rPr>
                                        </m:ctrlPr>
                                      </m:accPr>
                                      <m:e>
                                        <m:r>
                                          <a:rPr lang="en-US" sz="1500" i="1">
                                            <a:latin typeface="Cambria Math" panose="02040503050406030204" pitchFamily="18" charset="0"/>
                                            <a:ea typeface="Calibri" panose="020F0502020204030204" pitchFamily="34" charset="0"/>
                                            <a:cs typeface="Shruti" panose="020B0502040204020203" pitchFamily="34" charset="0"/>
                                          </a:rPr>
                                          <m:t>𝑣</m:t>
                                        </m:r>
                                      </m:e>
                                    </m:acc>
                                  </m:e>
                                  <m:sub>
                                    <m:r>
                                      <a:rPr lang="en-US" sz="1500">
                                        <a:latin typeface="Cambria Math" panose="02040503050406030204" pitchFamily="18" charset="0"/>
                                        <a:ea typeface="Calibri" panose="020F0502020204030204" pitchFamily="34" charset="0"/>
                                        <a:cs typeface="Shruti" panose="020B0502040204020203" pitchFamily="34" charset="0"/>
                                      </a:rPr>
                                      <m:t>0</m:t>
                                    </m:r>
                                  </m:sub>
                                </m:sSub>
                                <m:r>
                                  <a:rPr lang="en-US" sz="1500">
                                    <a:latin typeface="Cambria Math" panose="02040503050406030204" pitchFamily="18" charset="0"/>
                                    <a:ea typeface="Calibri" panose="020F0502020204030204" pitchFamily="34" charset="0"/>
                                    <a:cs typeface="Shruti" panose="020B0502040204020203" pitchFamily="34" charset="0"/>
                                  </a:rPr>
                                  <m:t>,</m:t>
                                </m:r>
                                <m:sSub>
                                  <m:sSubPr>
                                    <m:ctrlPr>
                                      <a:rPr lang="en-DE" sz="1500" i="1">
                                        <a:latin typeface="Cambria Math" panose="02040503050406030204" pitchFamily="18" charset="0"/>
                                        <a:ea typeface="Calibri" panose="020F0502020204030204" pitchFamily="34" charset="0"/>
                                        <a:cs typeface="Shruti" panose="020B0502040204020203" pitchFamily="34" charset="0"/>
                                      </a:rPr>
                                    </m:ctrlPr>
                                  </m:sSubPr>
                                  <m:e>
                                    <m:acc>
                                      <m:accPr>
                                        <m:chr m:val="˙"/>
                                        <m:ctrlPr>
                                          <a:rPr lang="en-DE" sz="1500" i="1">
                                            <a:latin typeface="Cambria Math" panose="02040503050406030204" pitchFamily="18" charset="0"/>
                                            <a:ea typeface="Calibri" panose="020F0502020204030204" pitchFamily="34" charset="0"/>
                                            <a:cs typeface="Calibri" panose="020F0502020204030204" pitchFamily="34" charset="0"/>
                                          </a:rPr>
                                        </m:ctrlPr>
                                      </m:accPr>
                                      <m:e>
                                        <m:r>
                                          <a:rPr lang="en-US" sz="1500" i="1">
                                            <a:latin typeface="Cambria Math" panose="02040503050406030204" pitchFamily="18" charset="0"/>
                                            <a:ea typeface="Calibri" panose="020F0502020204030204" pitchFamily="34" charset="0"/>
                                            <a:cs typeface="Shruti" panose="020B0502040204020203" pitchFamily="34" charset="0"/>
                                          </a:rPr>
                                          <m:t>𝜔</m:t>
                                        </m:r>
                                      </m:e>
                                    </m:acc>
                                  </m:e>
                                  <m:sub>
                                    <m:r>
                                      <a:rPr lang="en-US" sz="1500">
                                        <a:latin typeface="Cambria Math" panose="02040503050406030204" pitchFamily="18" charset="0"/>
                                        <a:ea typeface="Calibri" panose="020F0502020204030204" pitchFamily="34" charset="0"/>
                                        <a:cs typeface="Shruti" panose="020B0502040204020203" pitchFamily="34" charset="0"/>
                                      </a:rPr>
                                      <m:t>0</m:t>
                                    </m:r>
                                  </m:sub>
                                </m:sSub>
                                <m:r>
                                  <a:rPr lang="en-US" sz="1500">
                                    <a:latin typeface="Cambria Math" panose="02040503050406030204" pitchFamily="18" charset="0"/>
                                    <a:ea typeface="Calibri" panose="020F0502020204030204" pitchFamily="34" charset="0"/>
                                    <a:cs typeface="Shruti" panose="020B0502040204020203" pitchFamily="34" charset="0"/>
                                  </a:rPr>
                                  <m:t>,</m:t>
                                </m:r>
                                <m:sSub>
                                  <m:sSubPr>
                                    <m:ctrlPr>
                                      <a:rPr lang="en-DE" sz="1500" i="1">
                                        <a:latin typeface="Cambria Math" panose="02040503050406030204" pitchFamily="18" charset="0"/>
                                        <a:ea typeface="Calibri" panose="020F0502020204030204" pitchFamily="34" charset="0"/>
                                        <a:cs typeface="Shruti" panose="020B0502040204020203" pitchFamily="34" charset="0"/>
                                      </a:rPr>
                                    </m:ctrlPr>
                                  </m:sSubPr>
                                  <m:e>
                                    <m:r>
                                      <m:rPr>
                                        <m:sty m:val="p"/>
                                      </m:rPr>
                                      <a:rPr lang="en-US" sz="1500">
                                        <a:latin typeface="Cambria Math" panose="02040503050406030204" pitchFamily="18" charset="0"/>
                                        <a:ea typeface="Calibri" panose="020F0502020204030204" pitchFamily="34" charset="0"/>
                                        <a:cs typeface="Shruti" panose="020B0502040204020203" pitchFamily="34" charset="0"/>
                                      </a:rPr>
                                      <m:t>F</m:t>
                                    </m:r>
                                  </m:e>
                                  <m:sub>
                                    <m:r>
                                      <m:rPr>
                                        <m:sty m:val="p"/>
                                      </m:rPr>
                                      <a:rPr lang="en-US" sz="1500">
                                        <a:latin typeface="Cambria Math" panose="02040503050406030204" pitchFamily="18" charset="0"/>
                                        <a:ea typeface="Calibri" panose="020F0502020204030204" pitchFamily="34" charset="0"/>
                                        <a:cs typeface="Shruti" panose="020B0502040204020203" pitchFamily="34" charset="0"/>
                                      </a:rPr>
                                      <m:t>C</m:t>
                                    </m:r>
                                    <m:r>
                                      <a:rPr lang="en-US" sz="1500">
                                        <a:latin typeface="Cambria Math" panose="02040503050406030204" pitchFamily="18" charset="0"/>
                                        <a:ea typeface="Calibri" panose="020F0502020204030204" pitchFamily="34" charset="0"/>
                                        <a:cs typeface="Shruti" panose="020B0502040204020203" pitchFamily="34" charset="0"/>
                                      </a:rPr>
                                      <m:t>0</m:t>
                                    </m:r>
                                  </m:sub>
                                </m:sSub>
                              </m:sub>
                            </m:sSub>
                            <m:d>
                              <m:dPr>
                                <m:ctrlPr>
                                  <a:rPr lang="en-DE" sz="1500" i="1">
                                    <a:latin typeface="Cambria Math" panose="02040503050406030204" pitchFamily="18" charset="0"/>
                                    <a:ea typeface="Calibri" panose="020F0502020204030204" pitchFamily="34" charset="0"/>
                                    <a:cs typeface="Shruti" panose="020B0502040204020203" pitchFamily="34" charset="0"/>
                                  </a:rPr>
                                </m:ctrlPr>
                              </m:dPr>
                              <m:e>
                                <m:acc>
                                  <m:accPr>
                                    <m:chr m:val="˙"/>
                                    <m:ctrlPr>
                                      <a:rPr lang="en-DE" sz="1500" i="1">
                                        <a:latin typeface="Cambria Math" panose="02040503050406030204" pitchFamily="18" charset="0"/>
                                        <a:ea typeface="Calibri" panose="020F0502020204030204" pitchFamily="34" charset="0"/>
                                        <a:cs typeface="Calibri" panose="020F0502020204030204" pitchFamily="34" charset="0"/>
                                      </a:rPr>
                                    </m:ctrlPr>
                                  </m:accPr>
                                  <m:e>
                                    <m:r>
                                      <a:rPr lang="en-US" sz="1500" i="1">
                                        <a:latin typeface="Cambria Math" panose="02040503050406030204" pitchFamily="18" charset="0"/>
                                        <a:ea typeface="Calibri" panose="020F0502020204030204" pitchFamily="34" charset="0"/>
                                        <a:cs typeface="Shruti" panose="020B0502040204020203" pitchFamily="34" charset="0"/>
                                      </a:rPr>
                                      <m:t>𝜔</m:t>
                                    </m:r>
                                  </m:e>
                                </m:acc>
                                <m:r>
                                  <a:rPr lang="en-US" sz="1500" i="1">
                                    <a:latin typeface="Cambria Math" panose="02040503050406030204" pitchFamily="18" charset="0"/>
                                    <a:ea typeface="Calibri" panose="020F0502020204030204" pitchFamily="34" charset="0"/>
                                    <a:cs typeface="Shruti" panose="020B0502040204020203" pitchFamily="34" charset="0"/>
                                  </a:rPr>
                                  <m:t>−</m:t>
                                </m:r>
                                <m:sSub>
                                  <m:sSubPr>
                                    <m:ctrlPr>
                                      <a:rPr lang="en-DE" sz="1500" i="1">
                                        <a:latin typeface="Cambria Math" panose="02040503050406030204" pitchFamily="18" charset="0"/>
                                        <a:ea typeface="Calibri" panose="020F0502020204030204" pitchFamily="34" charset="0"/>
                                        <a:cs typeface="Shruti" panose="020B0502040204020203" pitchFamily="34" charset="0"/>
                                      </a:rPr>
                                    </m:ctrlPr>
                                  </m:sSubPr>
                                  <m:e>
                                    <m:acc>
                                      <m:accPr>
                                        <m:chr m:val="˙"/>
                                        <m:ctrlPr>
                                          <a:rPr lang="en-DE" sz="1500" i="1">
                                            <a:latin typeface="Cambria Math" panose="02040503050406030204" pitchFamily="18" charset="0"/>
                                            <a:ea typeface="Calibri" panose="020F0502020204030204" pitchFamily="34" charset="0"/>
                                            <a:cs typeface="Calibri" panose="020F0502020204030204" pitchFamily="34" charset="0"/>
                                          </a:rPr>
                                        </m:ctrlPr>
                                      </m:accPr>
                                      <m:e>
                                        <m:r>
                                          <a:rPr lang="en-US" sz="1500" i="1">
                                            <a:latin typeface="Cambria Math" panose="02040503050406030204" pitchFamily="18" charset="0"/>
                                            <a:ea typeface="Calibri" panose="020F0502020204030204" pitchFamily="34" charset="0"/>
                                            <a:cs typeface="Shruti" panose="020B0502040204020203" pitchFamily="34" charset="0"/>
                                          </a:rPr>
                                          <m:t>𝜔</m:t>
                                        </m:r>
                                      </m:e>
                                    </m:acc>
                                  </m:e>
                                  <m:sub>
                                    <m:r>
                                      <a:rPr lang="en-US" sz="1500">
                                        <a:latin typeface="Cambria Math" panose="02040503050406030204" pitchFamily="18" charset="0"/>
                                        <a:ea typeface="Calibri" panose="020F0502020204030204" pitchFamily="34" charset="0"/>
                                        <a:cs typeface="Shruti" panose="020B0502040204020203" pitchFamily="34" charset="0"/>
                                      </a:rPr>
                                      <m:t>0</m:t>
                                    </m:r>
                                  </m:sub>
                                </m:sSub>
                              </m:e>
                            </m:d>
                            <m:r>
                              <a:rPr lang="en-US" sz="1500" i="1">
                                <a:latin typeface="Cambria Math" panose="02040503050406030204" pitchFamily="18" charset="0"/>
                                <a:ea typeface="Calibri" panose="020F0502020204030204" pitchFamily="34" charset="0"/>
                                <a:cs typeface="Shruti" panose="020B0502040204020203" pitchFamily="34" charset="0"/>
                              </a:rPr>
                              <m:t>+ …</m:t>
                            </m:r>
                          </m:e>
                        </m:mr>
                        <m:mr>
                          <m:e/>
                          <m:e/>
                        </m:mr>
                      </m:m>
                    </m:oMath>
                  </m:oMathPara>
                </a14:m>
                <a:endParaRPr lang="en-DE" sz="1350" dirty="0">
                  <a:latin typeface="Calibri" panose="020F0502020204030204" pitchFamily="34" charset="0"/>
                  <a:ea typeface="Calibri" panose="020F0502020204030204" pitchFamily="34" charset="0"/>
                  <a:cs typeface="Shruti" panose="020B0502040204020203" pitchFamily="34" charset="0"/>
                </a:endParaRPr>
              </a:p>
            </p:txBody>
          </p:sp>
        </mc:Choice>
        <mc:Fallback>
          <p:sp>
            <p:nvSpPr>
              <p:cNvPr id="3" name="TextBox 2">
                <a:extLst>
                  <a:ext uri="{FF2B5EF4-FFF2-40B4-BE49-F238E27FC236}">
                    <a16:creationId xmlns:a16="http://schemas.microsoft.com/office/drawing/2014/main" id="{469D38D2-06B6-980A-FF58-25A3F998F5C9}"/>
                  </a:ext>
                </a:extLst>
              </p:cNvPr>
              <p:cNvSpPr txBox="1">
                <a:spLocks noRot="1" noChangeAspect="1" noMove="1" noResize="1" noEditPoints="1" noAdjustHandles="1" noChangeArrowheads="1" noChangeShapeType="1" noTextEdit="1"/>
              </p:cNvSpPr>
              <p:nvPr/>
            </p:nvSpPr>
            <p:spPr>
              <a:xfrm>
                <a:off x="415212" y="868769"/>
                <a:ext cx="8313576" cy="2307683"/>
              </a:xfrm>
              <a:prstGeom prst="rect">
                <a:avLst/>
              </a:prstGeom>
              <a:blipFill>
                <a:blip r:embed="rId2"/>
                <a:stretch>
                  <a:fillRect l="-293" r="-293"/>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16E89A2A-6E17-6368-4DFD-41A581BD898F}"/>
              </a:ext>
            </a:extLst>
          </p:cNvPr>
          <p:cNvSpPr txBox="1">
            <a:spLocks/>
          </p:cNvSpPr>
          <p:nvPr/>
        </p:nvSpPr>
        <p:spPr>
          <a:xfrm>
            <a:off x="415212" y="308834"/>
            <a:ext cx="7886700" cy="4959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dirty="0">
                <a:latin typeface="Calibri" panose="020F0502020204030204" pitchFamily="34" charset="0"/>
                <a:cs typeface="Calibri" panose="020F0502020204030204" pitchFamily="34" charset="0"/>
              </a:rPr>
              <a:t>Linearization of Non-Linear model</a:t>
            </a:r>
            <a:endParaRPr lang="en-DE" sz="3600" b="1"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CFB01672-93FB-4D16-5E82-0BF55D7D159C}"/>
              </a:ext>
            </a:extLst>
          </p:cNvPr>
          <p:cNvSpPr txBox="1"/>
          <p:nvPr/>
        </p:nvSpPr>
        <p:spPr>
          <a:xfrm>
            <a:off x="415212" y="3153336"/>
            <a:ext cx="7735855" cy="764697"/>
          </a:xfrm>
          <a:prstGeom prst="rect">
            <a:avLst/>
          </a:prstGeom>
          <a:noFill/>
        </p:spPr>
        <p:txBody>
          <a:bodyPr wrap="square">
            <a:spAutoFit/>
          </a:bodyPr>
          <a:lstStyle/>
          <a:p>
            <a:pPr algn="just">
              <a:lnSpc>
                <a:spcPct val="115000"/>
              </a:lnSpc>
              <a:spcAft>
                <a:spcPts val="900"/>
              </a:spcAft>
            </a:pPr>
            <a:r>
              <a:rPr lang="en-GB" sz="1500" dirty="0">
                <a:latin typeface="Calibri" panose="020F0502020204030204" pitchFamily="34" charset="0"/>
                <a:ea typeface="Calibri" panose="020F0502020204030204" pitchFamily="34" charset="0"/>
                <a:cs typeface="Calibri" panose="020F0502020204030204" pitchFamily="34" charset="0"/>
              </a:rPr>
              <a:t>After substituting the values in [12] and [13], the following linear equation,</a:t>
            </a:r>
            <a:endParaRPr lang="en-DE" sz="1500" dirty="0">
              <a:latin typeface="Calibri" panose="020F0502020204030204" pitchFamily="34" charset="0"/>
              <a:ea typeface="Calibri" panose="020F0502020204030204" pitchFamily="34" charset="0"/>
              <a:cs typeface="Shruti" panose="020B0502040204020203" pitchFamily="34" charset="0"/>
            </a:endParaRPr>
          </a:p>
          <a:p>
            <a:pPr algn="just">
              <a:lnSpc>
                <a:spcPct val="115000"/>
              </a:lnSpc>
              <a:spcAft>
                <a:spcPts val="900"/>
              </a:spcAft>
            </a:pPr>
            <a:endParaRPr lang="en-DE" sz="1800"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56F89C37-387B-F0FD-3CA2-9B762663A550}"/>
                  </a:ext>
                </a:extLst>
              </p:cNvPr>
              <p:cNvSpPr txBox="1"/>
              <p:nvPr/>
            </p:nvSpPr>
            <p:spPr>
              <a:xfrm>
                <a:off x="2129518" y="4012300"/>
                <a:ext cx="4572000" cy="430246"/>
              </a:xfrm>
              <a:prstGeom prst="rect">
                <a:avLst/>
              </a:prstGeom>
              <a:noFill/>
            </p:spPr>
            <p:txBody>
              <a:bodyPr wrap="square">
                <a:spAutoFit/>
              </a:bodyPr>
              <a:lstStyle/>
              <a:p>
                <a:pPr algn="ctr"/>
                <a14:m>
                  <m:oMath xmlns:m="http://schemas.openxmlformats.org/officeDocument/2006/math">
                    <m:acc>
                      <m:accPr>
                        <m:chr m:val="˙"/>
                        <m:ctrlPr>
                          <a:rPr lang="en-DE" sz="1500" i="1">
                            <a:latin typeface="Cambria Math" panose="02040503050406030204" pitchFamily="18" charset="0"/>
                            <a:ea typeface="Calibri" panose="020F0502020204030204" pitchFamily="34" charset="0"/>
                            <a:cs typeface="Calibri" panose="020F0502020204030204" pitchFamily="34" charset="0"/>
                          </a:rPr>
                        </m:ctrlPr>
                      </m:accPr>
                      <m:e>
                        <m:r>
                          <a:rPr lang="en-US" sz="1500" i="1">
                            <a:latin typeface="Cambria Math" panose="02040503050406030204" pitchFamily="18" charset="0"/>
                            <a:ea typeface="Calibri" panose="020F0502020204030204" pitchFamily="34" charset="0"/>
                            <a:cs typeface="Shruti" panose="020B0502040204020203" pitchFamily="34" charset="0"/>
                          </a:rPr>
                          <m:t>𝜔</m:t>
                        </m:r>
                      </m:e>
                    </m:acc>
                    <m:r>
                      <a:rPr lang="de-DE" sz="1500">
                        <a:latin typeface="Cambria Math" panose="02040503050406030204" pitchFamily="18" charset="0"/>
                        <a:ea typeface="Calibri" panose="020F0502020204030204" pitchFamily="34" charset="0"/>
                        <a:cs typeface="Shruti" panose="020B0502040204020203" pitchFamily="34" charset="0"/>
                      </a:rPr>
                      <m:t>=</m:t>
                    </m:r>
                    <m:r>
                      <a:rPr lang="de-DE" sz="1500" i="1">
                        <a:latin typeface="Cambria Math" panose="02040503050406030204" pitchFamily="18" charset="0"/>
                        <a:ea typeface="Calibri" panose="020F0502020204030204" pitchFamily="34" charset="0"/>
                        <a:cs typeface="Shruti" panose="020B0502040204020203" pitchFamily="34" charset="0"/>
                      </a:rPr>
                      <m:t>−</m:t>
                    </m:r>
                    <m:f>
                      <m:fPr>
                        <m:ctrlPr>
                          <a:rPr lang="en-DE" sz="1500" i="1">
                            <a:latin typeface="Cambria Math" panose="02040503050406030204" pitchFamily="18" charset="0"/>
                            <a:ea typeface="Calibri" panose="020F0502020204030204" pitchFamily="34" charset="0"/>
                            <a:cs typeface="Shruti" panose="020B0502040204020203" pitchFamily="34" charset="0"/>
                          </a:rPr>
                        </m:ctrlPr>
                      </m:fPr>
                      <m:num>
                        <m:sSub>
                          <m:sSubPr>
                            <m:ctrlPr>
                              <a:rPr lang="en-DE" sz="1500" i="1">
                                <a:latin typeface="Cambria Math" panose="02040503050406030204" pitchFamily="18" charset="0"/>
                                <a:ea typeface="Calibri" panose="020F0502020204030204" pitchFamily="34" charset="0"/>
                                <a:cs typeface="Shruti" panose="020B0502040204020203" pitchFamily="34" charset="0"/>
                              </a:rPr>
                            </m:ctrlPr>
                          </m:sSubPr>
                          <m:e>
                            <m:r>
                              <a:rPr lang="en-US" sz="1500" i="1">
                                <a:latin typeface="Cambria Math" panose="02040503050406030204" pitchFamily="18" charset="0"/>
                                <a:ea typeface="Calibri" panose="020F0502020204030204" pitchFamily="34" charset="0"/>
                                <a:cs typeface="Shruti" panose="020B0502040204020203" pitchFamily="34" charset="0"/>
                              </a:rPr>
                              <m:t>𝐹</m:t>
                            </m:r>
                          </m:e>
                          <m:sub>
                            <m:r>
                              <a:rPr lang="en-US" sz="1500" i="1">
                                <a:latin typeface="Cambria Math" panose="02040503050406030204" pitchFamily="18" charset="0"/>
                                <a:ea typeface="Calibri" panose="020F0502020204030204" pitchFamily="34" charset="0"/>
                                <a:cs typeface="Shruti" panose="020B0502040204020203" pitchFamily="34" charset="0"/>
                              </a:rPr>
                              <m:t>𝑐</m:t>
                            </m:r>
                          </m:sub>
                        </m:sSub>
                      </m:num>
                      <m:den>
                        <m:r>
                          <a:rPr lang="en-US" sz="1500" i="1">
                            <a:latin typeface="Cambria Math" panose="02040503050406030204" pitchFamily="18" charset="0"/>
                            <a:ea typeface="Calibri" panose="020F0502020204030204" pitchFamily="34" charset="0"/>
                            <a:cs typeface="Shruti" panose="020B0502040204020203" pitchFamily="34" charset="0"/>
                          </a:rPr>
                          <m:t>𝑀</m:t>
                        </m:r>
                        <m:r>
                          <a:rPr lang="de-DE"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𝑑</m:t>
                        </m:r>
                      </m:den>
                    </m:f>
                    <m:r>
                      <a:rPr lang="de-DE" sz="1500" i="1">
                        <a:latin typeface="Cambria Math" panose="02040503050406030204" pitchFamily="18" charset="0"/>
                        <a:ea typeface="Calibri" panose="020F0502020204030204" pitchFamily="34" charset="0"/>
                        <a:cs typeface="Shruti" panose="020B0502040204020203" pitchFamily="34" charset="0"/>
                      </a:rPr>
                      <m:t>−</m:t>
                    </m:r>
                    <m:f>
                      <m:fPr>
                        <m:ctrlPr>
                          <a:rPr lang="en-DE" sz="1500" i="1">
                            <a:latin typeface="Cambria Math" panose="02040503050406030204" pitchFamily="18" charset="0"/>
                            <a:ea typeface="Calibri" panose="020F0502020204030204" pitchFamily="34" charset="0"/>
                            <a:cs typeface="Shruti" panose="020B0502040204020203" pitchFamily="34" charset="0"/>
                          </a:rPr>
                        </m:ctrlPr>
                      </m:fPr>
                      <m:num>
                        <m:r>
                          <a:rPr lang="en-US" sz="1500" i="1">
                            <a:latin typeface="Cambria Math" panose="02040503050406030204" pitchFamily="18" charset="0"/>
                            <a:ea typeface="Calibri" panose="020F0502020204030204" pitchFamily="34" charset="0"/>
                            <a:cs typeface="Shruti" panose="020B0502040204020203" pitchFamily="34" charset="0"/>
                          </a:rPr>
                          <m:t>𝑔</m:t>
                        </m:r>
                        <m:r>
                          <a:rPr lang="de-DE"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𝑀</m:t>
                        </m:r>
                        <m:r>
                          <a:rPr lang="de-DE"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𝑚</m:t>
                        </m:r>
                        <m:r>
                          <a:rPr lang="de-DE" sz="1500">
                            <a:latin typeface="Cambria Math" panose="02040503050406030204" pitchFamily="18" charset="0"/>
                            <a:ea typeface="Calibri" panose="020F0502020204030204" pitchFamily="34" charset="0"/>
                            <a:cs typeface="Shruti" panose="020B0502040204020203" pitchFamily="34" charset="0"/>
                          </a:rPr>
                          <m:t>)</m:t>
                        </m:r>
                      </m:num>
                      <m:den>
                        <m:r>
                          <a:rPr lang="en-US" sz="1500" i="1">
                            <a:latin typeface="Cambria Math" panose="02040503050406030204" pitchFamily="18" charset="0"/>
                            <a:ea typeface="Calibri" panose="020F0502020204030204" pitchFamily="34" charset="0"/>
                            <a:cs typeface="Shruti" panose="020B0502040204020203" pitchFamily="34" charset="0"/>
                          </a:rPr>
                          <m:t>𝑀</m:t>
                        </m:r>
                        <m:r>
                          <a:rPr lang="de-DE"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𝑑</m:t>
                        </m:r>
                      </m:den>
                    </m:f>
                    <m:r>
                      <a:rPr lang="de-DE"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𝛼</m:t>
                    </m:r>
                    <m:r>
                      <a:rPr lang="de-DE" sz="1500">
                        <a:latin typeface="Cambria Math" panose="02040503050406030204" pitchFamily="18" charset="0"/>
                        <a:ea typeface="Calibri" panose="020F0502020204030204" pitchFamily="34" charset="0"/>
                        <a:cs typeface="Shruti" panose="020B0502040204020203" pitchFamily="34" charset="0"/>
                      </a:rPr>
                      <m:t>+</m:t>
                    </m:r>
                    <m:f>
                      <m:fPr>
                        <m:ctrlPr>
                          <a:rPr lang="en-DE" sz="1500" i="1">
                            <a:latin typeface="Cambria Math" panose="02040503050406030204" pitchFamily="18" charset="0"/>
                            <a:ea typeface="Calibri" panose="020F0502020204030204" pitchFamily="34" charset="0"/>
                            <a:cs typeface="Shruti" panose="020B0502040204020203" pitchFamily="34" charset="0"/>
                          </a:rPr>
                        </m:ctrlPr>
                      </m:fPr>
                      <m:num>
                        <m:r>
                          <a:rPr lang="en-US" sz="1500" i="1">
                            <a:latin typeface="Cambria Math" panose="02040503050406030204" pitchFamily="18" charset="0"/>
                            <a:ea typeface="Calibri" panose="020F0502020204030204" pitchFamily="34" charset="0"/>
                            <a:cs typeface="Shruti" panose="020B0502040204020203" pitchFamily="34" charset="0"/>
                          </a:rPr>
                          <m:t>𝑐</m:t>
                        </m:r>
                        <m:r>
                          <a:rPr lang="de-DE"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𝑣</m:t>
                        </m:r>
                      </m:num>
                      <m:den>
                        <m:r>
                          <a:rPr lang="en-US" sz="1500" i="1">
                            <a:latin typeface="Cambria Math" panose="02040503050406030204" pitchFamily="18" charset="0"/>
                            <a:ea typeface="Calibri" panose="020F0502020204030204" pitchFamily="34" charset="0"/>
                            <a:cs typeface="Shruti" panose="020B0502040204020203" pitchFamily="34" charset="0"/>
                          </a:rPr>
                          <m:t>𝑀</m:t>
                        </m:r>
                        <m:r>
                          <a:rPr lang="de-DE"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𝑑</m:t>
                        </m:r>
                      </m:den>
                    </m:f>
                  </m:oMath>
                </a14:m>
                <a:r>
                  <a:rPr lang="en-GB" sz="1500" dirty="0"/>
                  <a:t>	...(15)</a:t>
                </a:r>
                <a:endParaRPr lang="en-DE" sz="1500" dirty="0"/>
              </a:p>
            </p:txBody>
          </p:sp>
        </mc:Choice>
        <mc:Fallback>
          <p:sp>
            <p:nvSpPr>
              <p:cNvPr id="5" name="TextBox 4">
                <a:extLst>
                  <a:ext uri="{FF2B5EF4-FFF2-40B4-BE49-F238E27FC236}">
                    <a16:creationId xmlns:a16="http://schemas.microsoft.com/office/drawing/2014/main" id="{56F89C37-387B-F0FD-3CA2-9B762663A550}"/>
                  </a:ext>
                </a:extLst>
              </p:cNvPr>
              <p:cNvSpPr txBox="1">
                <a:spLocks noRot="1" noChangeAspect="1" noMove="1" noResize="1" noEditPoints="1" noAdjustHandles="1" noChangeArrowheads="1" noChangeShapeType="1" noTextEdit="1"/>
              </p:cNvSpPr>
              <p:nvPr/>
            </p:nvSpPr>
            <p:spPr>
              <a:xfrm>
                <a:off x="2129518" y="4012300"/>
                <a:ext cx="4572000" cy="430246"/>
              </a:xfrm>
              <a:prstGeom prst="rect">
                <a:avLst/>
              </a:prstGeom>
              <a:blipFill>
                <a:blip r:embed="rId3"/>
                <a:stretch>
                  <a:fillRect b="-28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CE6358A6-5AF7-829F-E08F-EA409381A71D}"/>
                  </a:ext>
                </a:extLst>
              </p:cNvPr>
              <p:cNvSpPr txBox="1"/>
              <p:nvPr/>
            </p:nvSpPr>
            <p:spPr>
              <a:xfrm>
                <a:off x="2129518" y="3510453"/>
                <a:ext cx="4572000" cy="418897"/>
              </a:xfrm>
              <a:prstGeom prst="rect">
                <a:avLst/>
              </a:prstGeom>
              <a:noFill/>
            </p:spPr>
            <p:txBody>
              <a:bodyPr wrap="square">
                <a:spAutoFit/>
              </a:bodyPr>
              <a:lstStyle/>
              <a:p>
                <a:pPr algn="ctr"/>
                <a14:m>
                  <m:oMath xmlns:m="http://schemas.openxmlformats.org/officeDocument/2006/math">
                    <m:acc>
                      <m:accPr>
                        <m:chr m:val="̇"/>
                        <m:ctrlPr>
                          <a:rPr lang="en-DE" sz="1500" i="1">
                            <a:solidFill>
                              <a:srgbClr val="836967"/>
                            </a:solidFill>
                            <a:latin typeface="Cambria Math" panose="02040503050406030204" pitchFamily="18" charset="0"/>
                          </a:rPr>
                        </m:ctrlPr>
                      </m:accPr>
                      <m:e>
                        <m:r>
                          <a:rPr lang="en-DE" sz="1500" i="1">
                            <a:latin typeface="Cambria Math" panose="02040503050406030204" pitchFamily="18" charset="0"/>
                          </a:rPr>
                          <m:t>𝑣</m:t>
                        </m:r>
                      </m:e>
                    </m:acc>
                    <m:r>
                      <a:rPr lang="en-DE" sz="1500">
                        <a:latin typeface="Cambria Math" panose="02040503050406030204" pitchFamily="18" charset="0"/>
                      </a:rPr>
                      <m:t>=</m:t>
                    </m:r>
                    <m:f>
                      <m:fPr>
                        <m:ctrlPr>
                          <a:rPr lang="en-DE" sz="1500" i="1">
                            <a:solidFill>
                              <a:srgbClr val="836967"/>
                            </a:solidFill>
                            <a:latin typeface="Cambria Math" panose="02040503050406030204" pitchFamily="18" charset="0"/>
                          </a:rPr>
                        </m:ctrlPr>
                      </m:fPr>
                      <m:num>
                        <m:sSub>
                          <m:sSubPr>
                            <m:ctrlPr>
                              <a:rPr lang="en-DE" sz="1500" i="1">
                                <a:solidFill>
                                  <a:srgbClr val="836967"/>
                                </a:solidFill>
                                <a:latin typeface="Cambria Math" panose="02040503050406030204" pitchFamily="18" charset="0"/>
                              </a:rPr>
                            </m:ctrlPr>
                          </m:sSubPr>
                          <m:e>
                            <m:r>
                              <a:rPr lang="en-DE" sz="1500" i="1">
                                <a:latin typeface="Cambria Math" panose="02040503050406030204" pitchFamily="18" charset="0"/>
                              </a:rPr>
                              <m:t>𝐹</m:t>
                            </m:r>
                          </m:e>
                          <m:sub>
                            <m:r>
                              <a:rPr lang="en-DE" sz="1500" i="1">
                                <a:latin typeface="Cambria Math" panose="02040503050406030204" pitchFamily="18" charset="0"/>
                              </a:rPr>
                              <m:t>𝑐</m:t>
                            </m:r>
                          </m:sub>
                        </m:sSub>
                      </m:num>
                      <m:den>
                        <m:r>
                          <a:rPr lang="en-DE" sz="1500" i="1">
                            <a:latin typeface="Cambria Math" panose="02040503050406030204" pitchFamily="18" charset="0"/>
                          </a:rPr>
                          <m:t>𝑀</m:t>
                        </m:r>
                      </m:den>
                    </m:f>
                    <m:r>
                      <a:rPr lang="en-DE" sz="1500">
                        <a:latin typeface="Cambria Math" panose="02040503050406030204" pitchFamily="18" charset="0"/>
                      </a:rPr>
                      <m:t>+</m:t>
                    </m:r>
                    <m:f>
                      <m:fPr>
                        <m:ctrlPr>
                          <a:rPr lang="en-DE" sz="1500" i="1">
                            <a:solidFill>
                              <a:srgbClr val="836967"/>
                            </a:solidFill>
                            <a:latin typeface="Cambria Math" panose="02040503050406030204" pitchFamily="18" charset="0"/>
                          </a:rPr>
                        </m:ctrlPr>
                      </m:fPr>
                      <m:num>
                        <m:r>
                          <a:rPr lang="en-DE" sz="1500" i="1">
                            <a:latin typeface="Cambria Math" panose="02040503050406030204" pitchFamily="18" charset="0"/>
                          </a:rPr>
                          <m:t>𝑚</m:t>
                        </m:r>
                        <m:r>
                          <a:rPr lang="en-DE" sz="1500">
                            <a:latin typeface="Cambria Math" panose="02040503050406030204" pitchFamily="18" charset="0"/>
                          </a:rPr>
                          <m:t>⋅</m:t>
                        </m:r>
                        <m:r>
                          <a:rPr lang="en-DE" sz="1500" i="1">
                            <a:latin typeface="Cambria Math" panose="02040503050406030204" pitchFamily="18" charset="0"/>
                          </a:rPr>
                          <m:t>𝑔</m:t>
                        </m:r>
                      </m:num>
                      <m:den>
                        <m:r>
                          <a:rPr lang="en-DE" sz="1500" i="1">
                            <a:latin typeface="Cambria Math" panose="02040503050406030204" pitchFamily="18" charset="0"/>
                          </a:rPr>
                          <m:t>𝑀</m:t>
                        </m:r>
                      </m:den>
                    </m:f>
                    <m:r>
                      <a:rPr lang="en-DE" sz="1500">
                        <a:latin typeface="Cambria Math" panose="02040503050406030204" pitchFamily="18" charset="0"/>
                      </a:rPr>
                      <m:t>⋅</m:t>
                    </m:r>
                    <m:r>
                      <a:rPr lang="en-DE" sz="1500" i="1">
                        <a:latin typeface="Cambria Math" panose="02040503050406030204" pitchFamily="18" charset="0"/>
                      </a:rPr>
                      <m:t>𝛼</m:t>
                    </m:r>
                    <m:r>
                      <a:rPr lang="en-DE" sz="1500">
                        <a:latin typeface="Cambria Math" panose="02040503050406030204" pitchFamily="18" charset="0"/>
                      </a:rPr>
                      <m:t>−</m:t>
                    </m:r>
                    <m:f>
                      <m:fPr>
                        <m:ctrlPr>
                          <a:rPr lang="en-DE" sz="1500" i="1">
                            <a:solidFill>
                              <a:srgbClr val="836967"/>
                            </a:solidFill>
                            <a:latin typeface="Cambria Math" panose="02040503050406030204" pitchFamily="18" charset="0"/>
                          </a:rPr>
                        </m:ctrlPr>
                      </m:fPr>
                      <m:num>
                        <m:r>
                          <a:rPr lang="en-DE" sz="1500" i="1">
                            <a:latin typeface="Cambria Math" panose="02040503050406030204" pitchFamily="18" charset="0"/>
                          </a:rPr>
                          <m:t>𝑐</m:t>
                        </m:r>
                        <m:r>
                          <a:rPr lang="en-DE" sz="1500">
                            <a:latin typeface="Cambria Math" panose="02040503050406030204" pitchFamily="18" charset="0"/>
                          </a:rPr>
                          <m:t>⋅</m:t>
                        </m:r>
                        <m:r>
                          <a:rPr lang="en-DE" sz="1500" i="1">
                            <a:latin typeface="Cambria Math" panose="02040503050406030204" pitchFamily="18" charset="0"/>
                          </a:rPr>
                          <m:t>𝑣</m:t>
                        </m:r>
                      </m:num>
                      <m:den>
                        <m:r>
                          <a:rPr lang="en-DE" sz="1500" i="1">
                            <a:latin typeface="Cambria Math" panose="02040503050406030204" pitchFamily="18" charset="0"/>
                          </a:rPr>
                          <m:t>𝑀</m:t>
                        </m:r>
                      </m:den>
                    </m:f>
                  </m:oMath>
                </a14:m>
                <a:r>
                  <a:rPr lang="en-GB" sz="1500" dirty="0"/>
                  <a:t>		...(14)</a:t>
                </a:r>
                <a:endParaRPr lang="en-DE" sz="1500" dirty="0"/>
              </a:p>
            </p:txBody>
          </p:sp>
        </mc:Choice>
        <mc:Fallback>
          <p:sp>
            <p:nvSpPr>
              <p:cNvPr id="6" name="TextBox 5">
                <a:extLst>
                  <a:ext uri="{FF2B5EF4-FFF2-40B4-BE49-F238E27FC236}">
                    <a16:creationId xmlns:a16="http://schemas.microsoft.com/office/drawing/2014/main" id="{CE6358A6-5AF7-829F-E08F-EA409381A71D}"/>
                  </a:ext>
                </a:extLst>
              </p:cNvPr>
              <p:cNvSpPr txBox="1">
                <a:spLocks noRot="1" noChangeAspect="1" noMove="1" noResize="1" noEditPoints="1" noAdjustHandles="1" noChangeArrowheads="1" noChangeShapeType="1" noTextEdit="1"/>
              </p:cNvSpPr>
              <p:nvPr/>
            </p:nvSpPr>
            <p:spPr>
              <a:xfrm>
                <a:off x="2129518" y="3510453"/>
                <a:ext cx="4572000" cy="418897"/>
              </a:xfrm>
              <a:prstGeom prst="rect">
                <a:avLst/>
              </a:prstGeom>
              <a:blipFill>
                <a:blip r:embed="rId4"/>
                <a:stretch>
                  <a:fillRect b="-1449"/>
                </a:stretch>
              </a:blipFill>
            </p:spPr>
            <p:txBody>
              <a:bodyPr/>
              <a:lstStyle/>
              <a:p>
                <a:r>
                  <a:rPr lang="en-US">
                    <a:noFill/>
                  </a:rPr>
                  <a:t> </a:t>
                </a:r>
              </a:p>
            </p:txBody>
          </p:sp>
        </mc:Fallback>
      </mc:AlternateContent>
      <p:sp>
        <p:nvSpPr>
          <p:cNvPr id="8" name="Footer Placeholder 6">
            <a:extLst>
              <a:ext uri="{FF2B5EF4-FFF2-40B4-BE49-F238E27FC236}">
                <a16:creationId xmlns:a16="http://schemas.microsoft.com/office/drawing/2014/main" id="{18D3003F-3AEB-B2D8-F84D-F9DC84570504}"/>
              </a:ext>
            </a:extLst>
          </p:cNvPr>
          <p:cNvSpPr txBox="1">
            <a:spLocks/>
          </p:cNvSpPr>
          <p:nvPr/>
        </p:nvSpPr>
        <p:spPr>
          <a:xfrm>
            <a:off x="259492" y="4723095"/>
            <a:ext cx="1257301"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DE" sz="1050" dirty="0"/>
              <a:t>Polara(40273)</a:t>
            </a:r>
          </a:p>
        </p:txBody>
      </p:sp>
      <p:sp>
        <p:nvSpPr>
          <p:cNvPr id="10" name="Slide Number Placeholder 9">
            <a:extLst>
              <a:ext uri="{FF2B5EF4-FFF2-40B4-BE49-F238E27FC236}">
                <a16:creationId xmlns:a16="http://schemas.microsoft.com/office/drawing/2014/main" id="{F5781BFF-7D0C-E7DA-75A9-EB96F5F459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a:t>
            </a:fld>
            <a:endParaRPr lang="en-GB"/>
          </a:p>
        </p:txBody>
      </p:sp>
    </p:spTree>
    <p:extLst>
      <p:ext uri="{BB962C8B-B14F-4D97-AF65-F5344CB8AC3E}">
        <p14:creationId xmlns:p14="http://schemas.microsoft.com/office/powerpoint/2010/main" val="1224732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6818FB8-5DD0-5C2B-3F53-9889E2262A6D}"/>
              </a:ext>
            </a:extLst>
          </p:cNvPr>
          <p:cNvSpPr>
            <a:spLocks noGrp="1"/>
          </p:cNvSpPr>
          <p:nvPr>
            <p:ph idx="1"/>
          </p:nvPr>
        </p:nvSpPr>
        <p:spPr>
          <a:xfrm>
            <a:off x="411771" y="863550"/>
            <a:ext cx="8520600" cy="3416400"/>
          </a:xfrm>
        </p:spPr>
        <p:txBody>
          <a:bodyPr>
            <a:normAutofit/>
          </a:bodyPr>
          <a:lstStyle/>
          <a:p>
            <a:pPr marL="114300" indent="0" algn="ctr">
              <a:buNone/>
            </a:pPr>
            <a:endParaRPr lang="de-DE" sz="4800" dirty="0">
              <a:solidFill>
                <a:schemeClr val="tx1"/>
              </a:solidFill>
              <a:latin typeface="Calibri" panose="020F0502020204030204" pitchFamily="34" charset="0"/>
              <a:cs typeface="Calibri" panose="020F0502020204030204" pitchFamily="34" charset="0"/>
            </a:endParaRPr>
          </a:p>
          <a:p>
            <a:pPr marL="114300" indent="0" algn="ctr">
              <a:buNone/>
            </a:pPr>
            <a:r>
              <a:rPr lang="de-DE" sz="7200" b="1" dirty="0" err="1">
                <a:solidFill>
                  <a:schemeClr val="tx1"/>
                </a:solidFill>
                <a:latin typeface="Calibri" panose="020F0502020204030204" pitchFamily="34" charset="0"/>
                <a:cs typeface="Calibri" panose="020F0502020204030204" pitchFamily="34" charset="0"/>
              </a:rPr>
              <a:t>Thank</a:t>
            </a:r>
            <a:r>
              <a:rPr lang="de-DE" sz="7200" b="1" dirty="0">
                <a:solidFill>
                  <a:schemeClr val="tx1"/>
                </a:solidFill>
                <a:latin typeface="Calibri" panose="020F0502020204030204" pitchFamily="34" charset="0"/>
                <a:cs typeface="Calibri" panose="020F0502020204030204" pitchFamily="34" charset="0"/>
              </a:rPr>
              <a:t> </a:t>
            </a:r>
            <a:r>
              <a:rPr lang="de-DE" sz="7200" b="1" dirty="0" err="1">
                <a:solidFill>
                  <a:schemeClr val="tx1"/>
                </a:solidFill>
                <a:latin typeface="Calibri" panose="020F0502020204030204" pitchFamily="34" charset="0"/>
                <a:cs typeface="Calibri" panose="020F0502020204030204" pitchFamily="34" charset="0"/>
              </a:rPr>
              <a:t>you</a:t>
            </a:r>
            <a:endParaRPr lang="en-US" sz="7200" b="1" dirty="0">
              <a:solidFill>
                <a:schemeClr val="tx1"/>
              </a:solidFill>
              <a:latin typeface="Calibri" panose="020F0502020204030204" pitchFamily="34" charset="0"/>
              <a:cs typeface="Calibri" panose="020F0502020204030204" pitchFamily="34" charset="0"/>
            </a:endParaRPr>
          </a:p>
        </p:txBody>
      </p:sp>
      <p:sp>
        <p:nvSpPr>
          <p:cNvPr id="7" name="Slide Number Placeholder 6">
            <a:extLst>
              <a:ext uri="{FF2B5EF4-FFF2-40B4-BE49-F238E27FC236}">
                <a16:creationId xmlns:a16="http://schemas.microsoft.com/office/drawing/2014/main" id="{F7099B89-0A45-8FD9-4547-D9935BEA143C}"/>
              </a:ext>
            </a:extLst>
          </p:cNvPr>
          <p:cNvSpPr>
            <a:spLocks noGrp="1"/>
          </p:cNvSpPr>
          <p:nvPr>
            <p:ph type="sldNum" sz="quarter" idx="12"/>
          </p:nvPr>
        </p:nvSpPr>
        <p:spPr/>
        <p:txBody>
          <a:bodyPr/>
          <a:lstStyle/>
          <a:p>
            <a:fld id="{06FBF565-AFA2-5840-9CEB-BFFA1DFB8F4B}" type="slidenum">
              <a:rPr lang="en-DE" smtClean="0"/>
              <a:t>14</a:t>
            </a:fld>
            <a:endParaRPr lang="en-DE"/>
          </a:p>
        </p:txBody>
      </p:sp>
    </p:spTree>
    <p:extLst>
      <p:ext uri="{BB962C8B-B14F-4D97-AF65-F5344CB8AC3E}">
        <p14:creationId xmlns:p14="http://schemas.microsoft.com/office/powerpoint/2010/main" val="1878756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ctrTitle"/>
          </p:nvPr>
        </p:nvSpPr>
        <p:spPr>
          <a:xfrm>
            <a:off x="226500" y="401750"/>
            <a:ext cx="8520600" cy="594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891"/>
              <a:buNone/>
            </a:pPr>
            <a:r>
              <a:rPr lang="en-GB" sz="3200" b="1" dirty="0">
                <a:latin typeface="Calibri" panose="020F0502020204030204" pitchFamily="34" charset="0"/>
                <a:cs typeface="Calibri" panose="020F0502020204030204" pitchFamily="34" charset="0"/>
              </a:rPr>
              <a:t>State Space Representation of Linear Model</a:t>
            </a:r>
            <a:endParaRPr sz="3200" b="1" dirty="0">
              <a:latin typeface="Calibri" panose="020F0502020204030204" pitchFamily="34" charset="0"/>
              <a:cs typeface="Calibri" panose="020F0502020204030204" pitchFamily="34" charset="0"/>
            </a:endParaRPr>
          </a:p>
        </p:txBody>
      </p:sp>
      <p:sp>
        <p:nvSpPr>
          <p:cNvPr id="62" name="Google Shape;62;p14"/>
          <p:cNvSpPr txBox="1">
            <a:spLocks noGrp="1"/>
          </p:cNvSpPr>
          <p:nvPr>
            <p:ph type="subTitle" idx="1"/>
          </p:nvPr>
        </p:nvSpPr>
        <p:spPr>
          <a:xfrm>
            <a:off x="289275" y="995750"/>
            <a:ext cx="8691000" cy="89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chemeClr val="tx1"/>
                </a:solidFill>
                <a:latin typeface="Calibri" panose="020F0502020204030204" pitchFamily="34" charset="0"/>
                <a:cs typeface="Calibri" panose="020F0502020204030204" pitchFamily="34" charset="0"/>
              </a:rPr>
              <a:t>For linear systems, it is possible to write the state-space representation in the following way:</a:t>
            </a:r>
            <a:endParaRPr sz="1800" dirty="0">
              <a:solidFill>
                <a:schemeClr val="tx1"/>
              </a:solidFill>
              <a:latin typeface="Calibri" panose="020F0502020204030204" pitchFamily="34" charset="0"/>
              <a:cs typeface="Calibri" panose="020F0502020204030204" pitchFamily="34" charset="0"/>
            </a:endParaRPr>
          </a:p>
          <a:p>
            <a:pPr marL="0" lvl="0" indent="0" algn="ctr" rtl="0">
              <a:lnSpc>
                <a:spcPct val="115000"/>
              </a:lnSpc>
              <a:spcBef>
                <a:spcPts val="1200"/>
              </a:spcBef>
              <a:spcAft>
                <a:spcPts val="0"/>
              </a:spcAft>
              <a:buNone/>
            </a:pPr>
            <a:endParaRPr sz="1200" dirty="0">
              <a:solidFill>
                <a:schemeClr val="dk1"/>
              </a:solidFill>
            </a:endParaRPr>
          </a:p>
          <a:p>
            <a:pPr marL="0" lvl="0" indent="0" algn="ctr" rtl="0">
              <a:lnSpc>
                <a:spcPct val="115000"/>
              </a:lnSpc>
              <a:spcBef>
                <a:spcPts val="1200"/>
              </a:spcBef>
              <a:spcAft>
                <a:spcPts val="0"/>
              </a:spcAft>
              <a:buClr>
                <a:schemeClr val="dk1"/>
              </a:buClr>
              <a:buSzPts val="1100"/>
              <a:buFont typeface="Arial"/>
              <a:buNone/>
            </a:pPr>
            <a:endParaRPr sz="1200" dirty="0">
              <a:solidFill>
                <a:schemeClr val="dk1"/>
              </a:solidFill>
            </a:endParaRPr>
          </a:p>
          <a:p>
            <a:pPr marL="0" lvl="0" indent="0" algn="l" rtl="0">
              <a:spcBef>
                <a:spcPts val="1200"/>
              </a:spcBef>
              <a:spcAft>
                <a:spcPts val="0"/>
              </a:spcAft>
              <a:buNone/>
            </a:pPr>
            <a:endParaRPr sz="2100" dirty="0"/>
          </a:p>
          <a:p>
            <a:pPr marL="0" lvl="0" indent="0" algn="ctr" rtl="0">
              <a:lnSpc>
                <a:spcPct val="115000"/>
              </a:lnSpc>
              <a:spcBef>
                <a:spcPts val="1200"/>
              </a:spcBef>
              <a:spcAft>
                <a:spcPts val="0"/>
              </a:spcAft>
              <a:buClr>
                <a:schemeClr val="dk1"/>
              </a:buClr>
              <a:buSzPts val="1100"/>
              <a:buFont typeface="Arial"/>
              <a:buNone/>
            </a:pPr>
            <a:endParaRPr sz="1200" dirty="0">
              <a:solidFill>
                <a:schemeClr val="dk1"/>
              </a:solidFill>
            </a:endParaRPr>
          </a:p>
          <a:p>
            <a:pPr marL="0" lvl="0" indent="0" algn="l" rtl="0">
              <a:spcBef>
                <a:spcPts val="1200"/>
              </a:spcBef>
              <a:spcAft>
                <a:spcPts val="0"/>
              </a:spcAft>
              <a:buNone/>
            </a:pPr>
            <a:endParaRPr sz="2100" dirty="0"/>
          </a:p>
        </p:txBody>
      </p:sp>
      <p:pic>
        <p:nvPicPr>
          <p:cNvPr id="63" name="Google Shape;63;p14"/>
          <p:cNvPicPr preferRelativeResize="0"/>
          <p:nvPr/>
        </p:nvPicPr>
        <p:blipFill>
          <a:blip r:embed="rId3">
            <a:alphaModFix/>
          </a:blip>
          <a:stretch>
            <a:fillRect/>
          </a:stretch>
        </p:blipFill>
        <p:spPr>
          <a:xfrm>
            <a:off x="2727125" y="1973550"/>
            <a:ext cx="2251668" cy="891600"/>
          </a:xfrm>
          <a:prstGeom prst="rect">
            <a:avLst/>
          </a:prstGeom>
          <a:noFill/>
          <a:ln>
            <a:noFill/>
          </a:ln>
        </p:spPr>
      </p:pic>
      <p:sp>
        <p:nvSpPr>
          <p:cNvPr id="64" name="Google Shape;64;p14"/>
          <p:cNvSpPr txBox="1"/>
          <p:nvPr/>
        </p:nvSpPr>
        <p:spPr>
          <a:xfrm>
            <a:off x="3799925" y="2687950"/>
            <a:ext cx="3244500" cy="2053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n-GB" dirty="0">
                <a:solidFill>
                  <a:schemeClr val="dk1"/>
                </a:solidFill>
              </a:rPr>
              <a:t>where,</a:t>
            </a:r>
            <a:endParaRPr dirty="0">
              <a:solidFill>
                <a:schemeClr val="dk1"/>
              </a:solidFill>
            </a:endParaRPr>
          </a:p>
          <a:p>
            <a:pPr marL="0" lvl="0" indent="0" algn="just" rtl="0">
              <a:lnSpc>
                <a:spcPct val="115000"/>
              </a:lnSpc>
              <a:spcBef>
                <a:spcPts val="1200"/>
              </a:spcBef>
              <a:spcAft>
                <a:spcPts val="0"/>
              </a:spcAft>
              <a:buClr>
                <a:schemeClr val="dk1"/>
              </a:buClr>
              <a:buSzPts val="1100"/>
              <a:buFont typeface="Arial"/>
              <a:buNone/>
            </a:pPr>
            <a:r>
              <a:rPr lang="en-GB" dirty="0">
                <a:solidFill>
                  <a:schemeClr val="dk1"/>
                </a:solidFill>
              </a:rPr>
              <a:t>A is </a:t>
            </a:r>
            <a:r>
              <a:rPr lang="en-GB" dirty="0">
                <a:solidFill>
                  <a:schemeClr val="dk1"/>
                </a:solidFill>
                <a:latin typeface="Times New Roman"/>
                <a:ea typeface="Times New Roman"/>
                <a:cs typeface="Times New Roman"/>
                <a:sym typeface="Times New Roman"/>
              </a:rPr>
              <a:t>𝑛𝑥𝑛</a:t>
            </a:r>
            <a:r>
              <a:rPr lang="en-GB" dirty="0">
                <a:solidFill>
                  <a:schemeClr val="dk1"/>
                </a:solidFill>
              </a:rPr>
              <a:t> System Matrix</a:t>
            </a:r>
            <a:endParaRPr dirty="0">
              <a:solidFill>
                <a:schemeClr val="dk1"/>
              </a:solidFill>
            </a:endParaRPr>
          </a:p>
          <a:p>
            <a:pPr marL="0" lvl="0" indent="0" algn="just" rtl="0">
              <a:lnSpc>
                <a:spcPct val="115000"/>
              </a:lnSpc>
              <a:spcBef>
                <a:spcPts val="1200"/>
              </a:spcBef>
              <a:spcAft>
                <a:spcPts val="0"/>
              </a:spcAft>
              <a:buClr>
                <a:schemeClr val="dk1"/>
              </a:buClr>
              <a:buSzPts val="1100"/>
              <a:buFont typeface="Arial"/>
              <a:buNone/>
            </a:pPr>
            <a:r>
              <a:rPr lang="en-GB" dirty="0">
                <a:solidFill>
                  <a:schemeClr val="dk1"/>
                </a:solidFill>
              </a:rPr>
              <a:t>B is </a:t>
            </a:r>
            <a:r>
              <a:rPr lang="en-GB" dirty="0">
                <a:solidFill>
                  <a:schemeClr val="dk1"/>
                </a:solidFill>
                <a:latin typeface="Times New Roman"/>
                <a:ea typeface="Times New Roman"/>
                <a:cs typeface="Times New Roman"/>
                <a:sym typeface="Times New Roman"/>
              </a:rPr>
              <a:t>𝑛𝑥𝑝</a:t>
            </a:r>
            <a:r>
              <a:rPr lang="en-GB" dirty="0">
                <a:solidFill>
                  <a:schemeClr val="dk1"/>
                </a:solidFill>
              </a:rPr>
              <a:t> Input Matrix</a:t>
            </a:r>
            <a:endParaRPr dirty="0">
              <a:solidFill>
                <a:schemeClr val="dk1"/>
              </a:solidFill>
            </a:endParaRPr>
          </a:p>
          <a:p>
            <a:pPr marL="0" lvl="0" indent="0" algn="just" rtl="0">
              <a:lnSpc>
                <a:spcPct val="115000"/>
              </a:lnSpc>
              <a:spcBef>
                <a:spcPts val="1200"/>
              </a:spcBef>
              <a:spcAft>
                <a:spcPts val="0"/>
              </a:spcAft>
              <a:buClr>
                <a:schemeClr val="dk1"/>
              </a:buClr>
              <a:buSzPts val="1100"/>
              <a:buFont typeface="Arial"/>
              <a:buNone/>
            </a:pPr>
            <a:r>
              <a:rPr lang="en-GB" dirty="0">
                <a:solidFill>
                  <a:schemeClr val="dk1"/>
                </a:solidFill>
              </a:rPr>
              <a:t>C is </a:t>
            </a:r>
            <a:r>
              <a:rPr lang="en-GB" dirty="0">
                <a:solidFill>
                  <a:schemeClr val="dk1"/>
                </a:solidFill>
                <a:latin typeface="Times New Roman"/>
                <a:ea typeface="Times New Roman"/>
                <a:cs typeface="Times New Roman"/>
                <a:sym typeface="Times New Roman"/>
              </a:rPr>
              <a:t>𝑞𝑥𝑛</a:t>
            </a:r>
            <a:r>
              <a:rPr lang="en-GB" dirty="0">
                <a:solidFill>
                  <a:schemeClr val="dk1"/>
                </a:solidFill>
              </a:rPr>
              <a:t> Output Matrix</a:t>
            </a:r>
            <a:endParaRPr dirty="0">
              <a:solidFill>
                <a:schemeClr val="dk1"/>
              </a:solidFill>
            </a:endParaRPr>
          </a:p>
          <a:p>
            <a:pPr marL="0" lvl="0" indent="0" algn="just" rtl="0">
              <a:lnSpc>
                <a:spcPct val="115000"/>
              </a:lnSpc>
              <a:spcBef>
                <a:spcPts val="1200"/>
              </a:spcBef>
              <a:spcAft>
                <a:spcPts val="0"/>
              </a:spcAft>
              <a:buClr>
                <a:schemeClr val="dk1"/>
              </a:buClr>
              <a:buSzPts val="1100"/>
              <a:buFont typeface="Arial"/>
              <a:buNone/>
            </a:pPr>
            <a:r>
              <a:rPr lang="en-GB" dirty="0">
                <a:solidFill>
                  <a:schemeClr val="dk1"/>
                </a:solidFill>
              </a:rPr>
              <a:t>D is </a:t>
            </a:r>
            <a:r>
              <a:rPr lang="en-GB" dirty="0">
                <a:solidFill>
                  <a:schemeClr val="dk1"/>
                </a:solidFill>
                <a:latin typeface="Times New Roman"/>
                <a:ea typeface="Times New Roman"/>
                <a:cs typeface="Times New Roman"/>
                <a:sym typeface="Times New Roman"/>
              </a:rPr>
              <a:t>𝑞𝑥𝑝</a:t>
            </a:r>
            <a:r>
              <a:rPr lang="en-GB" dirty="0">
                <a:solidFill>
                  <a:schemeClr val="dk1"/>
                </a:solidFill>
              </a:rPr>
              <a:t> Feed-through Matrix</a:t>
            </a:r>
            <a:endParaRPr dirty="0">
              <a:solidFill>
                <a:schemeClr val="dk1"/>
              </a:solidFill>
            </a:endParaRPr>
          </a:p>
          <a:p>
            <a:pPr marL="0" lvl="0" indent="0" algn="l" rtl="0">
              <a:spcBef>
                <a:spcPts val="1200"/>
              </a:spcBef>
              <a:spcAft>
                <a:spcPts val="0"/>
              </a:spcAft>
              <a:buNone/>
            </a:pPr>
            <a:endParaRPr sz="1800" dirty="0">
              <a:solidFill>
                <a:schemeClr val="dk2"/>
              </a:solidFill>
            </a:endParaRPr>
          </a:p>
        </p:txBody>
      </p:sp>
      <p:sp>
        <p:nvSpPr>
          <p:cNvPr id="2" name="Footer Placeholder 6">
            <a:extLst>
              <a:ext uri="{FF2B5EF4-FFF2-40B4-BE49-F238E27FC236}">
                <a16:creationId xmlns:a16="http://schemas.microsoft.com/office/drawing/2014/main" id="{A3B93DDD-A6E3-C267-B950-030F02509CB1}"/>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DE" sz="1050" dirty="0"/>
              <a:t>Mungalpara(4027</a:t>
            </a:r>
            <a:r>
              <a:rPr lang="de-DE" sz="1050" dirty="0"/>
              <a:t>4</a:t>
            </a:r>
            <a:r>
              <a:rPr lang="en-DE" sz="1050" dirty="0"/>
              <a:t>)</a:t>
            </a:r>
          </a:p>
        </p:txBody>
      </p:sp>
      <p:sp>
        <p:nvSpPr>
          <p:cNvPr id="3" name="Slide Number Placeholder 2">
            <a:extLst>
              <a:ext uri="{FF2B5EF4-FFF2-40B4-BE49-F238E27FC236}">
                <a16:creationId xmlns:a16="http://schemas.microsoft.com/office/drawing/2014/main" id="{11D32280-583E-B076-4331-E934F88E71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15</a:t>
            </a:fld>
            <a:endParaRPr lang="en-GB"/>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71" name="Google Shape;71;p1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fontScale="25000" lnSpcReduction="20000"/>
          </a:bodyPr>
          <a:lstStyle/>
          <a:p>
            <a:pPr marL="0" lvl="0" indent="0" algn="ctr" rtl="0">
              <a:lnSpc>
                <a:spcPct val="115000"/>
              </a:lnSpc>
              <a:spcBef>
                <a:spcPts val="1200"/>
              </a:spcBef>
              <a:spcAft>
                <a:spcPts val="0"/>
              </a:spcAft>
              <a:buClr>
                <a:schemeClr val="dk1"/>
              </a:buClr>
              <a:buSzPct val="91666"/>
              <a:buFont typeface="Arial"/>
              <a:buNone/>
            </a:pPr>
            <a:r>
              <a:rPr lang="en-GB" sz="1200" dirty="0">
                <a:solidFill>
                  <a:schemeClr val="dk1"/>
                </a:solidFill>
              </a:rPr>
              <a:t>  =   +</a:t>
            </a:r>
            <a:endParaRPr sz="1200" dirty="0">
              <a:solidFill>
                <a:schemeClr val="dk1"/>
              </a:solidFill>
            </a:endParaRPr>
          </a:p>
          <a:p>
            <a:pPr marL="0" lvl="0" indent="0" algn="ctr" rtl="0">
              <a:lnSpc>
                <a:spcPct val="115000"/>
              </a:lnSpc>
              <a:spcBef>
                <a:spcPts val="1200"/>
              </a:spcBef>
              <a:spcAft>
                <a:spcPts val="0"/>
              </a:spcAft>
              <a:buClr>
                <a:schemeClr val="dk1"/>
              </a:buClr>
              <a:buSzPct val="91666"/>
              <a:buFont typeface="Arial"/>
              <a:buNone/>
            </a:pPr>
            <a:r>
              <a:rPr lang="en-GB" sz="1200" dirty="0">
                <a:solidFill>
                  <a:schemeClr val="dk1"/>
                </a:solidFill>
              </a:rPr>
              <a:t>y(t) =  + 0</a:t>
            </a:r>
            <a:r>
              <a:rPr lang="en-GB" sz="1100" dirty="0">
                <a:solidFill>
                  <a:schemeClr val="dk1"/>
                </a:solidFill>
                <a:latin typeface="Calibri"/>
                <a:ea typeface="Calibri"/>
                <a:cs typeface="Calibri"/>
                <a:sym typeface="Calibri"/>
              </a:rPr>
              <a:t> </a:t>
            </a:r>
            <a:r>
              <a:rPr lang="en-GB" sz="1200" dirty="0">
                <a:solidFill>
                  <a:schemeClr val="dk1"/>
                </a:solidFill>
              </a:rPr>
              <a:t>u(t)</a:t>
            </a:r>
            <a:endParaRPr sz="1200" dirty="0">
              <a:solidFill>
                <a:schemeClr val="dk1"/>
              </a:solidFill>
            </a:endParaRPr>
          </a:p>
          <a:p>
            <a:pPr marL="0" lvl="0" indent="0" algn="ctr" rtl="0">
              <a:lnSpc>
                <a:spcPct val="115000"/>
              </a:lnSpc>
              <a:spcBef>
                <a:spcPts val="1200"/>
              </a:spcBef>
              <a:spcAft>
                <a:spcPts val="0"/>
              </a:spcAft>
              <a:buClr>
                <a:schemeClr val="dk1"/>
              </a:buClr>
              <a:buSzPct val="91666"/>
              <a:buFont typeface="Arial"/>
              <a:buNone/>
            </a:pPr>
            <a:r>
              <a:rPr lang="en-GB" sz="1200" dirty="0">
                <a:solidFill>
                  <a:schemeClr val="dk1"/>
                </a:solidFill>
              </a:rPr>
              <a:t>  </a:t>
            </a:r>
            <a:endParaRPr sz="5200" dirty="0">
              <a:solidFill>
                <a:schemeClr val="dk1"/>
              </a:solidFill>
            </a:endParaRPr>
          </a:p>
          <a:p>
            <a:pPr marL="0" lvl="0" indent="0" algn="l" rtl="0">
              <a:spcBef>
                <a:spcPts val="0"/>
              </a:spcBef>
              <a:spcAft>
                <a:spcPts val="0"/>
              </a:spcAft>
              <a:buNone/>
            </a:pPr>
            <a:endParaRPr sz="5200" dirty="0">
              <a:solidFill>
                <a:schemeClr val="dk1"/>
              </a:solidFill>
            </a:endParaRPr>
          </a:p>
          <a:p>
            <a:pPr marL="0" lvl="0" indent="0" algn="l" rtl="0">
              <a:spcBef>
                <a:spcPts val="0"/>
              </a:spcBef>
              <a:spcAft>
                <a:spcPts val="0"/>
              </a:spcAft>
              <a:buNone/>
            </a:pPr>
            <a:endParaRPr sz="5200" dirty="0">
              <a:solidFill>
                <a:schemeClr val="dk1"/>
              </a:solidFill>
            </a:endParaRPr>
          </a:p>
        </p:txBody>
      </p:sp>
      <p:sp>
        <p:nvSpPr>
          <p:cNvPr id="72" name="Google Shape;72;p15"/>
          <p:cNvSpPr txBox="1"/>
          <p:nvPr/>
        </p:nvSpPr>
        <p:spPr>
          <a:xfrm>
            <a:off x="436550" y="635000"/>
            <a:ext cx="8634000" cy="4764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n-GB" sz="1800" dirty="0">
                <a:solidFill>
                  <a:schemeClr val="dk1"/>
                </a:solidFill>
                <a:latin typeface="Calibri" panose="020F0502020204030204" pitchFamily="34" charset="0"/>
                <a:cs typeface="Calibri" panose="020F0502020204030204" pitchFamily="34" charset="0"/>
              </a:rPr>
              <a:t>From above equation state-space representation of linear cart pendulum system is given as:</a:t>
            </a:r>
            <a:endParaRPr sz="1800" dirty="0">
              <a:solidFill>
                <a:schemeClr val="dk1"/>
              </a:solidFill>
              <a:latin typeface="Calibri" panose="020F0502020204030204" pitchFamily="34" charset="0"/>
              <a:cs typeface="Calibri" panose="020F0502020204030204" pitchFamily="34" charset="0"/>
            </a:endParaRPr>
          </a:p>
          <a:p>
            <a:pPr marL="0" lvl="0" indent="0" algn="l" rtl="0">
              <a:spcBef>
                <a:spcPts val="1200"/>
              </a:spcBef>
              <a:spcAft>
                <a:spcPts val="0"/>
              </a:spcAft>
              <a:buNone/>
            </a:pPr>
            <a:endParaRPr sz="1800" dirty="0">
              <a:solidFill>
                <a:schemeClr val="dk2"/>
              </a:solidFill>
            </a:endParaRPr>
          </a:p>
        </p:txBody>
      </p:sp>
      <p:pic>
        <p:nvPicPr>
          <p:cNvPr id="73" name="Google Shape;73;p15"/>
          <p:cNvPicPr preferRelativeResize="0"/>
          <p:nvPr/>
        </p:nvPicPr>
        <p:blipFill>
          <a:blip r:embed="rId3">
            <a:alphaModFix/>
          </a:blip>
          <a:stretch>
            <a:fillRect/>
          </a:stretch>
        </p:blipFill>
        <p:spPr>
          <a:xfrm>
            <a:off x="1885963" y="1504950"/>
            <a:ext cx="4657725" cy="2133600"/>
          </a:xfrm>
          <a:prstGeom prst="rect">
            <a:avLst/>
          </a:prstGeom>
          <a:noFill/>
          <a:ln>
            <a:noFill/>
          </a:ln>
        </p:spPr>
      </p:pic>
      <p:sp>
        <p:nvSpPr>
          <p:cNvPr id="74" name="Google Shape;74;p15"/>
          <p:cNvSpPr txBox="1"/>
          <p:nvPr/>
        </p:nvSpPr>
        <p:spPr>
          <a:xfrm>
            <a:off x="4996325" y="4336425"/>
            <a:ext cx="4016400" cy="71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endParaRPr sz="1800">
              <a:solidFill>
                <a:schemeClr val="dk2"/>
              </a:solidFill>
            </a:endParaRPr>
          </a:p>
        </p:txBody>
      </p:sp>
      <p:sp>
        <p:nvSpPr>
          <p:cNvPr id="2" name="Slide Number Placeholder 1">
            <a:extLst>
              <a:ext uri="{FF2B5EF4-FFF2-40B4-BE49-F238E27FC236}">
                <a16:creationId xmlns:a16="http://schemas.microsoft.com/office/drawing/2014/main" id="{53052B96-9C21-7343-978C-584A5289D4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16</a:t>
            </a:fld>
            <a:endParaRPr lang="en-GB"/>
          </a:p>
        </p:txBody>
      </p:sp>
      <p:sp>
        <p:nvSpPr>
          <p:cNvPr id="3" name="Footer Placeholder 6">
            <a:extLst>
              <a:ext uri="{FF2B5EF4-FFF2-40B4-BE49-F238E27FC236}">
                <a16:creationId xmlns:a16="http://schemas.microsoft.com/office/drawing/2014/main" id="{BCD13E4C-9F8F-1801-144D-2853AEC2BD29}"/>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DE" sz="1050" dirty="0"/>
              <a:t>Mungalpara(4027</a:t>
            </a:r>
            <a:r>
              <a:rPr lang="de-DE" sz="1050" dirty="0"/>
              <a:t>4</a:t>
            </a:r>
            <a:r>
              <a:rPr lang="en-DE" sz="1050" dirty="0"/>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80" name="Google Shape;80;p1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81" name="Google Shape;81;p16"/>
          <p:cNvSpPr txBox="1">
            <a:spLocks noGrp="1"/>
          </p:cNvSpPr>
          <p:nvPr>
            <p:ph type="ctrTitle"/>
          </p:nvPr>
        </p:nvSpPr>
        <p:spPr>
          <a:xfrm>
            <a:off x="464108" y="8969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pic>
        <p:nvPicPr>
          <p:cNvPr id="82" name="Google Shape;82;p16"/>
          <p:cNvPicPr preferRelativeResize="0"/>
          <p:nvPr/>
        </p:nvPicPr>
        <p:blipFill>
          <a:blip r:embed="rId3">
            <a:alphaModFix/>
          </a:blip>
          <a:stretch>
            <a:fillRect/>
          </a:stretch>
        </p:blipFill>
        <p:spPr>
          <a:xfrm>
            <a:off x="1544263" y="1091363"/>
            <a:ext cx="6486525" cy="3381375"/>
          </a:xfrm>
          <a:prstGeom prst="rect">
            <a:avLst/>
          </a:prstGeom>
          <a:noFill/>
          <a:ln>
            <a:noFill/>
          </a:ln>
        </p:spPr>
      </p:pic>
      <p:sp>
        <p:nvSpPr>
          <p:cNvPr id="83" name="Google Shape;83;p16"/>
          <p:cNvSpPr txBox="1"/>
          <p:nvPr/>
        </p:nvSpPr>
        <p:spPr>
          <a:xfrm>
            <a:off x="525850" y="332375"/>
            <a:ext cx="8126100" cy="7590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n-GB" sz="1800" dirty="0">
                <a:solidFill>
                  <a:schemeClr val="dk1"/>
                </a:solidFill>
                <a:latin typeface="Calibri" panose="020F0502020204030204" pitchFamily="34" charset="0"/>
                <a:cs typeface="Calibri" panose="020F0502020204030204" pitchFamily="34" charset="0"/>
              </a:rPr>
              <a:t>From above equation state-space representation of linear cart pendulum system is given as:</a:t>
            </a:r>
            <a:endParaRPr sz="1800" dirty="0">
              <a:solidFill>
                <a:schemeClr val="dk1"/>
              </a:solidFill>
              <a:latin typeface="Calibri" panose="020F0502020204030204" pitchFamily="34" charset="0"/>
              <a:cs typeface="Calibri" panose="020F0502020204030204" pitchFamily="34" charset="0"/>
            </a:endParaRPr>
          </a:p>
          <a:p>
            <a:pPr marL="0" lvl="0" indent="0" algn="l" rtl="0">
              <a:spcBef>
                <a:spcPts val="1200"/>
              </a:spcBef>
              <a:spcAft>
                <a:spcPts val="0"/>
              </a:spcAft>
              <a:buNone/>
            </a:pPr>
            <a:endParaRPr sz="1800" dirty="0">
              <a:solidFill>
                <a:schemeClr val="dk2"/>
              </a:solidFill>
            </a:endParaRPr>
          </a:p>
        </p:txBody>
      </p:sp>
      <p:sp>
        <p:nvSpPr>
          <p:cNvPr id="84" name="Google Shape;84;p16"/>
          <p:cNvSpPr txBox="1"/>
          <p:nvPr/>
        </p:nvSpPr>
        <p:spPr>
          <a:xfrm>
            <a:off x="5285900" y="4397325"/>
            <a:ext cx="3726900" cy="65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2"/>
                </a:solidFill>
              </a:rPr>
              <a:t> </a:t>
            </a:r>
            <a:endParaRPr sz="1800">
              <a:solidFill>
                <a:schemeClr val="dk2"/>
              </a:solidFill>
            </a:endParaRPr>
          </a:p>
        </p:txBody>
      </p:sp>
      <p:sp>
        <p:nvSpPr>
          <p:cNvPr id="2" name="Slide Number Placeholder 1">
            <a:extLst>
              <a:ext uri="{FF2B5EF4-FFF2-40B4-BE49-F238E27FC236}">
                <a16:creationId xmlns:a16="http://schemas.microsoft.com/office/drawing/2014/main" id="{A5A57D7A-1323-362B-18B7-21FEAB6CDE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17</a:t>
            </a:fld>
            <a:endParaRPr lang="en-GB"/>
          </a:p>
        </p:txBody>
      </p:sp>
      <p:sp>
        <p:nvSpPr>
          <p:cNvPr id="3" name="Footer Placeholder 6">
            <a:extLst>
              <a:ext uri="{FF2B5EF4-FFF2-40B4-BE49-F238E27FC236}">
                <a16:creationId xmlns:a16="http://schemas.microsoft.com/office/drawing/2014/main" id="{95AE2EFB-CAA3-D893-9B9D-BEED7D48F99E}"/>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DE" sz="1050" dirty="0"/>
              <a:t>Mungalpara(4027</a:t>
            </a:r>
            <a:r>
              <a:rPr lang="de-DE" sz="1050" dirty="0"/>
              <a:t>4</a:t>
            </a:r>
            <a:r>
              <a:rPr lang="en-DE" sz="1050" dirty="0"/>
              <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7"/>
          <p:cNvSpPr txBox="1">
            <a:spLocks noGrp="1"/>
          </p:cNvSpPr>
          <p:nvPr>
            <p:ph type="subTitle" idx="1"/>
          </p:nvPr>
        </p:nvSpPr>
        <p:spPr>
          <a:xfrm>
            <a:off x="5293125" y="3330150"/>
            <a:ext cx="1398900" cy="1061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0"/>
              </a:spcAft>
              <a:buNone/>
            </a:pPr>
            <a:endParaRPr dirty="0"/>
          </a:p>
          <a:p>
            <a:pPr marL="0" lvl="0" indent="0" algn="l" rtl="0">
              <a:lnSpc>
                <a:spcPct val="115000"/>
              </a:lnSpc>
              <a:spcBef>
                <a:spcPts val="1200"/>
              </a:spcBef>
              <a:spcAft>
                <a:spcPts val="0"/>
              </a:spcAft>
              <a:buClr>
                <a:schemeClr val="dk1"/>
              </a:buClr>
              <a:buSzPts val="275"/>
              <a:buFont typeface="Arial"/>
              <a:buNone/>
            </a:pPr>
            <a:r>
              <a:rPr lang="en-GB" sz="1800" dirty="0">
                <a:solidFill>
                  <a:schemeClr val="dk1"/>
                </a:solidFill>
              </a:rPr>
              <a:t>D = 0</a:t>
            </a:r>
            <a:endParaRPr sz="1800" dirty="0">
              <a:solidFill>
                <a:schemeClr val="dk1"/>
              </a:solidFill>
            </a:endParaRPr>
          </a:p>
          <a:p>
            <a:pPr marL="0" lvl="0" indent="0" algn="ctr" rtl="0">
              <a:spcBef>
                <a:spcPts val="1200"/>
              </a:spcBef>
              <a:spcAft>
                <a:spcPts val="0"/>
              </a:spcAft>
              <a:buNone/>
            </a:pP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p:txBody>
      </p:sp>
      <p:sp>
        <p:nvSpPr>
          <p:cNvPr id="90" name="Google Shape;90;p17"/>
          <p:cNvSpPr txBox="1"/>
          <p:nvPr/>
        </p:nvSpPr>
        <p:spPr>
          <a:xfrm>
            <a:off x="153800" y="99225"/>
            <a:ext cx="8870100" cy="144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GB" sz="1800">
                <a:solidFill>
                  <a:schemeClr val="dk1"/>
                </a:solidFill>
              </a:rPr>
              <a:t>The measured physical parameters of the system on test stand as follows:</a:t>
            </a:r>
            <a:endParaRPr sz="18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GB" sz="1800">
                <a:solidFill>
                  <a:schemeClr val="dk1"/>
                </a:solidFill>
                <a:latin typeface="Times New Roman"/>
                <a:ea typeface="Times New Roman"/>
                <a:cs typeface="Times New Roman"/>
                <a:sym typeface="Times New Roman"/>
              </a:rPr>
              <a:t>𝑀</a:t>
            </a:r>
            <a:r>
              <a:rPr lang="en-GB" sz="1800">
                <a:solidFill>
                  <a:schemeClr val="dk1"/>
                </a:solidFill>
              </a:rPr>
              <a:t>= 4.676 Kg,   </a:t>
            </a:r>
            <a:r>
              <a:rPr lang="en-GB" sz="1800">
                <a:solidFill>
                  <a:schemeClr val="dk1"/>
                </a:solidFill>
                <a:latin typeface="Times New Roman"/>
                <a:ea typeface="Times New Roman"/>
                <a:cs typeface="Times New Roman"/>
                <a:sym typeface="Times New Roman"/>
              </a:rPr>
              <a:t>𝑚</a:t>
            </a:r>
            <a:r>
              <a:rPr lang="en-GB" sz="1800">
                <a:solidFill>
                  <a:schemeClr val="dk1"/>
                </a:solidFill>
              </a:rPr>
              <a:t> = 0.098 Kg</a:t>
            </a:r>
            <a:endParaRPr sz="18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GB" sz="1800">
                <a:solidFill>
                  <a:schemeClr val="dk1"/>
                </a:solidFill>
              </a:rPr>
              <a:t>d = 0.285 m,   </a:t>
            </a:r>
            <a:r>
              <a:rPr lang="en-GB" sz="1800">
                <a:solidFill>
                  <a:schemeClr val="dk1"/>
                </a:solidFill>
                <a:latin typeface="Times New Roman"/>
                <a:ea typeface="Times New Roman"/>
                <a:cs typeface="Times New Roman"/>
                <a:sym typeface="Times New Roman"/>
              </a:rPr>
              <a:t>𝑔</a:t>
            </a:r>
            <a:r>
              <a:rPr lang="en-GB" sz="1800">
                <a:solidFill>
                  <a:schemeClr val="dk1"/>
                </a:solidFill>
              </a:rPr>
              <a:t> = 9.8,   c = 5;</a:t>
            </a:r>
            <a:endParaRPr sz="1800">
              <a:solidFill>
                <a:schemeClr val="dk1"/>
              </a:solidFill>
            </a:endParaRPr>
          </a:p>
          <a:p>
            <a:pPr marL="0" lvl="0" indent="0" algn="l" rtl="0">
              <a:spcBef>
                <a:spcPts val="1200"/>
              </a:spcBef>
              <a:spcAft>
                <a:spcPts val="0"/>
              </a:spcAft>
              <a:buNone/>
            </a:pPr>
            <a:endParaRPr sz="1800">
              <a:solidFill>
                <a:schemeClr val="dk2"/>
              </a:solidFill>
            </a:endParaRPr>
          </a:p>
        </p:txBody>
      </p:sp>
      <p:pic>
        <p:nvPicPr>
          <p:cNvPr id="91" name="Google Shape;91;p17"/>
          <p:cNvPicPr preferRelativeResize="0"/>
          <p:nvPr/>
        </p:nvPicPr>
        <p:blipFill>
          <a:blip r:embed="rId3">
            <a:alphaModFix/>
          </a:blip>
          <a:stretch>
            <a:fillRect/>
          </a:stretch>
        </p:blipFill>
        <p:spPr>
          <a:xfrm>
            <a:off x="153800" y="2118175"/>
            <a:ext cx="4449022" cy="1211975"/>
          </a:xfrm>
          <a:prstGeom prst="rect">
            <a:avLst/>
          </a:prstGeom>
          <a:noFill/>
          <a:ln>
            <a:noFill/>
          </a:ln>
        </p:spPr>
      </p:pic>
      <p:pic>
        <p:nvPicPr>
          <p:cNvPr id="92" name="Google Shape;92;p17"/>
          <p:cNvPicPr preferRelativeResize="0"/>
          <p:nvPr/>
        </p:nvPicPr>
        <p:blipFill>
          <a:blip r:embed="rId4">
            <a:alphaModFix/>
          </a:blip>
          <a:stretch>
            <a:fillRect/>
          </a:stretch>
        </p:blipFill>
        <p:spPr>
          <a:xfrm>
            <a:off x="494725" y="3508750"/>
            <a:ext cx="2153712" cy="1211975"/>
          </a:xfrm>
          <a:prstGeom prst="rect">
            <a:avLst/>
          </a:prstGeom>
          <a:noFill/>
          <a:ln>
            <a:noFill/>
          </a:ln>
        </p:spPr>
      </p:pic>
      <p:pic>
        <p:nvPicPr>
          <p:cNvPr id="93" name="Google Shape;93;p17"/>
          <p:cNvPicPr preferRelativeResize="0"/>
          <p:nvPr/>
        </p:nvPicPr>
        <p:blipFill>
          <a:blip r:embed="rId5">
            <a:alphaModFix/>
          </a:blip>
          <a:stretch>
            <a:fillRect/>
          </a:stretch>
        </p:blipFill>
        <p:spPr>
          <a:xfrm>
            <a:off x="5226712" y="2118175"/>
            <a:ext cx="2124891" cy="1211975"/>
          </a:xfrm>
          <a:prstGeom prst="rect">
            <a:avLst/>
          </a:prstGeom>
          <a:noFill/>
          <a:ln>
            <a:noFill/>
          </a:ln>
        </p:spPr>
      </p:pic>
      <p:sp>
        <p:nvSpPr>
          <p:cNvPr id="94" name="Google Shape;94;p17"/>
          <p:cNvSpPr txBox="1"/>
          <p:nvPr/>
        </p:nvSpPr>
        <p:spPr>
          <a:xfrm>
            <a:off x="257975" y="1532925"/>
            <a:ext cx="7709400" cy="297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GB" sz="1500">
                <a:solidFill>
                  <a:schemeClr val="dk1"/>
                </a:solidFill>
              </a:rPr>
              <a:t>The linear cart pendulum system is fully represented by the matrices A, B, C, and D.</a:t>
            </a:r>
            <a:endParaRPr sz="1500">
              <a:solidFill>
                <a:schemeClr val="dk1"/>
              </a:solidFill>
            </a:endParaRPr>
          </a:p>
          <a:p>
            <a:pPr marL="0" lvl="0" indent="0" algn="l" rtl="0">
              <a:spcBef>
                <a:spcPts val="1200"/>
              </a:spcBef>
              <a:spcAft>
                <a:spcPts val="0"/>
              </a:spcAft>
              <a:buNone/>
            </a:pPr>
            <a:endParaRPr sz="1800">
              <a:solidFill>
                <a:schemeClr val="dk2"/>
              </a:solidFill>
            </a:endParaRPr>
          </a:p>
        </p:txBody>
      </p:sp>
      <p:sp>
        <p:nvSpPr>
          <p:cNvPr id="2" name="Slide Number Placeholder 1">
            <a:extLst>
              <a:ext uri="{FF2B5EF4-FFF2-40B4-BE49-F238E27FC236}">
                <a16:creationId xmlns:a16="http://schemas.microsoft.com/office/drawing/2014/main" id="{A7A91C1D-68A7-6A62-6084-CCCB94D6B6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18</a:t>
            </a:fld>
            <a:endParaRPr lang="en-GB"/>
          </a:p>
        </p:txBody>
      </p:sp>
      <p:sp>
        <p:nvSpPr>
          <p:cNvPr id="3" name="Footer Placeholder 6">
            <a:extLst>
              <a:ext uri="{FF2B5EF4-FFF2-40B4-BE49-F238E27FC236}">
                <a16:creationId xmlns:a16="http://schemas.microsoft.com/office/drawing/2014/main" id="{FD8AC896-7DE1-7585-72C2-4398737418EA}"/>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DE" sz="1050" dirty="0"/>
              <a:t>Mungalpara(4027</a:t>
            </a:r>
            <a:r>
              <a:rPr lang="de-DE" sz="1050" dirty="0"/>
              <a:t>4</a:t>
            </a:r>
            <a:r>
              <a:rPr lang="en-DE" sz="1050" dirty="0"/>
              <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8"/>
          <p:cNvSpPr txBox="1">
            <a:spLocks noGrp="1"/>
          </p:cNvSpPr>
          <p:nvPr>
            <p:ph type="ctrTitle"/>
          </p:nvPr>
        </p:nvSpPr>
        <p:spPr>
          <a:xfrm>
            <a:off x="349250" y="99225"/>
            <a:ext cx="8304450" cy="11205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GB" sz="3200" b="1" dirty="0">
                <a:latin typeface="Calibri" panose="020F0502020204030204" pitchFamily="34" charset="0"/>
                <a:cs typeface="Calibri" panose="020F0502020204030204" pitchFamily="34" charset="0"/>
              </a:rPr>
              <a:t>MATLAB Modelling and Simulation of Cart Pendulum System</a:t>
            </a:r>
            <a:endParaRPr sz="3200" b="1" dirty="0">
              <a:latin typeface="Calibri" panose="020F0502020204030204" pitchFamily="34" charset="0"/>
              <a:cs typeface="Calibri" panose="020F0502020204030204" pitchFamily="34" charset="0"/>
            </a:endParaRPr>
          </a:p>
        </p:txBody>
      </p:sp>
      <p:sp>
        <p:nvSpPr>
          <p:cNvPr id="100" name="Google Shape;100;p18"/>
          <p:cNvSpPr txBox="1">
            <a:spLocks noGrp="1"/>
          </p:cNvSpPr>
          <p:nvPr>
            <p:ph type="subTitle" idx="1"/>
          </p:nvPr>
        </p:nvSpPr>
        <p:spPr>
          <a:xfrm>
            <a:off x="421675" y="1219725"/>
            <a:ext cx="5896200" cy="660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500" b="1" dirty="0">
                <a:solidFill>
                  <a:schemeClr val="tx1"/>
                </a:solidFill>
                <a:latin typeface="Calibri" panose="020F0502020204030204" pitchFamily="34" charset="0"/>
                <a:cs typeface="Calibri" panose="020F0502020204030204" pitchFamily="34" charset="0"/>
              </a:rPr>
              <a:t>1. </a:t>
            </a:r>
            <a:r>
              <a:rPr lang="en-GB" sz="2500" b="1" dirty="0">
                <a:solidFill>
                  <a:schemeClr val="tx1"/>
                </a:solidFill>
                <a:latin typeface="Calibri" panose="020F0502020204030204" pitchFamily="34" charset="0"/>
                <a:ea typeface="Calibri"/>
                <a:cs typeface="Calibri" panose="020F0502020204030204" pitchFamily="34" charset="0"/>
                <a:sym typeface="Calibri"/>
              </a:rPr>
              <a:t>Nonlinear Model:-</a:t>
            </a:r>
            <a:endParaRPr sz="2500" b="1" dirty="0">
              <a:solidFill>
                <a:schemeClr val="tx1"/>
              </a:solidFill>
              <a:latin typeface="Calibri" panose="020F0502020204030204" pitchFamily="34" charset="0"/>
              <a:cs typeface="Calibri" panose="020F0502020204030204" pitchFamily="34" charset="0"/>
            </a:endParaRPr>
          </a:p>
        </p:txBody>
      </p:sp>
      <p:pic>
        <p:nvPicPr>
          <p:cNvPr id="101" name="Google Shape;101;p18"/>
          <p:cNvPicPr preferRelativeResize="0"/>
          <p:nvPr/>
        </p:nvPicPr>
        <p:blipFill>
          <a:blip r:embed="rId3">
            <a:alphaModFix/>
          </a:blip>
          <a:stretch>
            <a:fillRect/>
          </a:stretch>
        </p:blipFill>
        <p:spPr>
          <a:xfrm>
            <a:off x="808650" y="2571750"/>
            <a:ext cx="5447100" cy="1838525"/>
          </a:xfrm>
          <a:prstGeom prst="rect">
            <a:avLst/>
          </a:prstGeom>
          <a:noFill/>
          <a:ln>
            <a:noFill/>
          </a:ln>
        </p:spPr>
      </p:pic>
      <p:sp>
        <p:nvSpPr>
          <p:cNvPr id="102" name="Google Shape;102;p18"/>
          <p:cNvSpPr txBox="1"/>
          <p:nvPr/>
        </p:nvSpPr>
        <p:spPr>
          <a:xfrm>
            <a:off x="709950" y="1880225"/>
            <a:ext cx="2842500" cy="41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solidFill>
                  <a:schemeClr val="tx1"/>
                </a:solidFill>
                <a:latin typeface="Calibri" panose="020F0502020204030204" pitchFamily="34" charset="0"/>
                <a:cs typeface="Calibri" panose="020F0502020204030204" pitchFamily="34" charset="0"/>
              </a:rPr>
              <a:t>MATLAB CODE:-</a:t>
            </a:r>
            <a:endParaRPr sz="1800" b="1" dirty="0">
              <a:solidFill>
                <a:schemeClr val="tx1"/>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5BD54093-D27D-F36A-E647-D4E2F90896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19</a:t>
            </a:fld>
            <a:endParaRPr lang="en-GB"/>
          </a:p>
        </p:txBody>
      </p:sp>
      <p:sp>
        <p:nvSpPr>
          <p:cNvPr id="3" name="Footer Placeholder 6">
            <a:extLst>
              <a:ext uri="{FF2B5EF4-FFF2-40B4-BE49-F238E27FC236}">
                <a16:creationId xmlns:a16="http://schemas.microsoft.com/office/drawing/2014/main" id="{74A773C1-E7CF-DFEB-40EA-072E0D526371}"/>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DE" sz="1050" dirty="0"/>
              <a:t>Mungalpara(4027</a:t>
            </a:r>
            <a:r>
              <a:rPr lang="de-DE" sz="1050" dirty="0"/>
              <a:t>4</a:t>
            </a:r>
            <a:r>
              <a:rPr lang="en-DE" sz="1050" dirty="0"/>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72960-D08F-9EE8-CD8B-D30232043751}"/>
              </a:ext>
            </a:extLst>
          </p:cNvPr>
          <p:cNvSpPr>
            <a:spLocks noGrp="1"/>
          </p:cNvSpPr>
          <p:nvPr>
            <p:ph type="title"/>
          </p:nvPr>
        </p:nvSpPr>
        <p:spPr>
          <a:xfrm>
            <a:off x="259492" y="150669"/>
            <a:ext cx="8129609" cy="996548"/>
          </a:xfrm>
        </p:spPr>
        <p:txBody>
          <a:bodyPr spcFirstLastPara="1" vert="horz" wrap="square" lIns="68580" tIns="34290" rIns="68580" bIns="34290" rtlCol="0" anchor="b" anchorCtr="0">
            <a:normAutofit/>
          </a:bodyPr>
          <a:lstStyle/>
          <a:p>
            <a:r>
              <a:rPr lang="en-US" sz="3600" b="1" kern="1200" dirty="0">
                <a:solidFill>
                  <a:schemeClr val="tx1"/>
                </a:solidFill>
                <a:latin typeface="Calibri" panose="020F0502020204030204" pitchFamily="34" charset="0"/>
                <a:ea typeface="+mj-ea"/>
                <a:cs typeface="Calibri" panose="020F0502020204030204" pitchFamily="34" charset="0"/>
              </a:rPr>
              <a:t>Introduction</a:t>
            </a:r>
          </a:p>
        </p:txBody>
      </p:sp>
      <p:pic>
        <p:nvPicPr>
          <p:cNvPr id="3" name="Picture 2" descr="A large crane on a dock&#10;&#10;Description automatically generated">
            <a:extLst>
              <a:ext uri="{FF2B5EF4-FFF2-40B4-BE49-F238E27FC236}">
                <a16:creationId xmlns:a16="http://schemas.microsoft.com/office/drawing/2014/main" id="{151F8F82-260B-9A8D-28E5-E69A07BA87F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927" r="-2" b="8275"/>
          <a:stretch/>
        </p:blipFill>
        <p:spPr>
          <a:xfrm>
            <a:off x="149059" y="1326105"/>
            <a:ext cx="4352492" cy="2917768"/>
          </a:xfrm>
          <a:prstGeom prst="rect">
            <a:avLst/>
          </a:prstGeom>
        </p:spPr>
      </p:pic>
      <p:pic>
        <p:nvPicPr>
          <p:cNvPr id="4" name="Picture 3" descr="A machine on a table&#10;&#10;Description automatically generated">
            <a:extLst>
              <a:ext uri="{FF2B5EF4-FFF2-40B4-BE49-F238E27FC236}">
                <a16:creationId xmlns:a16="http://schemas.microsoft.com/office/drawing/2014/main" id="{D314FC35-A7CA-9E7F-CD62-A79DA634AA9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0618" r="-2" b="-2"/>
          <a:stretch/>
        </p:blipFill>
        <p:spPr bwMode="auto">
          <a:xfrm>
            <a:off x="4642452" y="1326105"/>
            <a:ext cx="4352492" cy="2917768"/>
          </a:xfrm>
          <a:prstGeom prst="rect">
            <a:avLst/>
          </a:prstGeom>
          <a:noFill/>
          <a:extLst>
            <a:ext uri="{53640926-AAD7-44D8-BBD7-CCE9431645EC}">
              <a14:shadowObscured xmlns:a14="http://schemas.microsoft.com/office/drawing/2010/main"/>
            </a:ext>
          </a:extLst>
        </p:spPr>
      </p:pic>
      <p:sp>
        <p:nvSpPr>
          <p:cNvPr id="5" name="TextBox 7">
            <a:extLst>
              <a:ext uri="{FF2B5EF4-FFF2-40B4-BE49-F238E27FC236}">
                <a16:creationId xmlns:a16="http://schemas.microsoft.com/office/drawing/2014/main" id="{AC812A3E-2CB3-551D-E11D-362972C0CD47}"/>
              </a:ext>
            </a:extLst>
          </p:cNvPr>
          <p:cNvSpPr txBox="1"/>
          <p:nvPr/>
        </p:nvSpPr>
        <p:spPr>
          <a:xfrm>
            <a:off x="3296995" y="4249636"/>
            <a:ext cx="3119045" cy="27699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i="1" dirty="0">
                <a:latin typeface="Calibri" charset="0"/>
                <a:ea typeface="Times New Roman" panose="02020603050405020304" pitchFamily="18" charset="0"/>
                <a:cs typeface="Calibri" charset="0"/>
              </a:rPr>
              <a:t>Figure: Typical Overhead cranes</a:t>
            </a:r>
            <a:endParaRPr lang="en-IN" sz="1200" i="1" dirty="0"/>
          </a:p>
        </p:txBody>
      </p:sp>
      <p:sp>
        <p:nvSpPr>
          <p:cNvPr id="8" name="Footer Placeholder 6">
            <a:extLst>
              <a:ext uri="{FF2B5EF4-FFF2-40B4-BE49-F238E27FC236}">
                <a16:creationId xmlns:a16="http://schemas.microsoft.com/office/drawing/2014/main" id="{AE1C6C0D-D537-55B2-9228-2B759000FC78}"/>
              </a:ext>
            </a:extLst>
          </p:cNvPr>
          <p:cNvSpPr txBox="1">
            <a:spLocks/>
          </p:cNvSpPr>
          <p:nvPr/>
        </p:nvSpPr>
        <p:spPr>
          <a:xfrm>
            <a:off x="259492" y="4723095"/>
            <a:ext cx="1257301"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DE" sz="1050" dirty="0"/>
              <a:t>Polara(40273)</a:t>
            </a:r>
          </a:p>
        </p:txBody>
      </p:sp>
      <p:sp>
        <p:nvSpPr>
          <p:cNvPr id="10" name="Slide Number Placeholder 9">
            <a:extLst>
              <a:ext uri="{FF2B5EF4-FFF2-40B4-BE49-F238E27FC236}">
                <a16:creationId xmlns:a16="http://schemas.microsoft.com/office/drawing/2014/main" id="{F2C194FB-4347-0AC4-E711-C56331E0D3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a:t>
            </a:fld>
            <a:endParaRPr lang="en-GB"/>
          </a:p>
        </p:txBody>
      </p:sp>
    </p:spTree>
    <p:extLst>
      <p:ext uri="{BB962C8B-B14F-4D97-AF65-F5344CB8AC3E}">
        <p14:creationId xmlns:p14="http://schemas.microsoft.com/office/powerpoint/2010/main" val="669888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9"/>
          <p:cNvSpPr txBox="1">
            <a:spLocks noGrp="1"/>
          </p:cNvSpPr>
          <p:nvPr>
            <p:ph type="ctrTitle"/>
          </p:nvPr>
        </p:nvSpPr>
        <p:spPr>
          <a:xfrm>
            <a:off x="207533" y="3363950"/>
            <a:ext cx="8520600" cy="20526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08" name="Google Shape;108;p19"/>
          <p:cNvSpPr txBox="1">
            <a:spLocks noGrp="1"/>
          </p:cNvSpPr>
          <p:nvPr>
            <p:ph type="subTitle" idx="1"/>
          </p:nvPr>
        </p:nvSpPr>
        <p:spPr>
          <a:xfrm>
            <a:off x="207525" y="110575"/>
            <a:ext cx="85206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400" b="1" dirty="0">
                <a:solidFill>
                  <a:schemeClr val="tx1"/>
                </a:solidFill>
                <a:latin typeface="Calibri" panose="020F0502020204030204" pitchFamily="34" charset="0"/>
                <a:cs typeface="Calibri" panose="020F0502020204030204" pitchFamily="34" charset="0"/>
              </a:rPr>
              <a:t> Simulink Model:-</a:t>
            </a:r>
            <a:endParaRPr sz="2400" b="1" dirty="0">
              <a:solidFill>
                <a:schemeClr val="tx1"/>
              </a:solidFill>
              <a:latin typeface="Calibri" panose="020F0502020204030204" pitchFamily="34" charset="0"/>
              <a:cs typeface="Calibri" panose="020F0502020204030204" pitchFamily="34" charset="0"/>
            </a:endParaRPr>
          </a:p>
        </p:txBody>
      </p:sp>
      <p:pic>
        <p:nvPicPr>
          <p:cNvPr id="109" name="Google Shape;109;p19"/>
          <p:cNvPicPr preferRelativeResize="0"/>
          <p:nvPr/>
        </p:nvPicPr>
        <p:blipFill>
          <a:blip r:embed="rId3">
            <a:alphaModFix/>
          </a:blip>
          <a:stretch>
            <a:fillRect/>
          </a:stretch>
        </p:blipFill>
        <p:spPr>
          <a:xfrm rot="5400000">
            <a:off x="2305200" y="-1101875"/>
            <a:ext cx="4092776" cy="7813475"/>
          </a:xfrm>
          <a:prstGeom prst="rect">
            <a:avLst/>
          </a:prstGeom>
          <a:noFill/>
          <a:ln>
            <a:noFill/>
          </a:ln>
        </p:spPr>
      </p:pic>
      <p:sp>
        <p:nvSpPr>
          <p:cNvPr id="2" name="Slide Number Placeholder 1">
            <a:extLst>
              <a:ext uri="{FF2B5EF4-FFF2-40B4-BE49-F238E27FC236}">
                <a16:creationId xmlns:a16="http://schemas.microsoft.com/office/drawing/2014/main" id="{3EB2DAD7-B453-50D6-20E6-8E34078CC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20</a:t>
            </a:fld>
            <a:endParaRPr lang="en-GB"/>
          </a:p>
        </p:txBody>
      </p:sp>
      <p:sp>
        <p:nvSpPr>
          <p:cNvPr id="3" name="Footer Placeholder 6">
            <a:extLst>
              <a:ext uri="{FF2B5EF4-FFF2-40B4-BE49-F238E27FC236}">
                <a16:creationId xmlns:a16="http://schemas.microsoft.com/office/drawing/2014/main" id="{5D047CFB-167F-F9A1-C9F9-A8F680EC00F7}"/>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DE" sz="1050" dirty="0"/>
              <a:t>Mungalpara(4027</a:t>
            </a:r>
            <a:r>
              <a:rPr lang="de-DE" sz="1050" dirty="0"/>
              <a:t>4</a:t>
            </a:r>
            <a:r>
              <a:rPr lang="en-DE" sz="1050" dirty="0"/>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15" name="Google Shape;115;p2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16" name="Google Shape;116;p20"/>
          <p:cNvPicPr preferRelativeResize="0"/>
          <p:nvPr/>
        </p:nvPicPr>
        <p:blipFill>
          <a:blip r:embed="rId3">
            <a:alphaModFix/>
          </a:blip>
          <a:stretch>
            <a:fillRect/>
          </a:stretch>
        </p:blipFill>
        <p:spPr>
          <a:xfrm>
            <a:off x="215500" y="190800"/>
            <a:ext cx="8928500" cy="4649674"/>
          </a:xfrm>
          <a:prstGeom prst="rect">
            <a:avLst/>
          </a:prstGeom>
          <a:noFill/>
          <a:ln>
            <a:noFill/>
          </a:ln>
        </p:spPr>
      </p:pic>
      <p:sp>
        <p:nvSpPr>
          <p:cNvPr id="2" name="Slide Number Placeholder 1">
            <a:extLst>
              <a:ext uri="{FF2B5EF4-FFF2-40B4-BE49-F238E27FC236}">
                <a16:creationId xmlns:a16="http://schemas.microsoft.com/office/drawing/2014/main" id="{FCA9E544-B543-4E56-7F8C-403DB07825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21</a:t>
            </a:fld>
            <a:endParaRPr lang="en-GB"/>
          </a:p>
        </p:txBody>
      </p:sp>
      <p:sp>
        <p:nvSpPr>
          <p:cNvPr id="3" name="Footer Placeholder 6">
            <a:extLst>
              <a:ext uri="{FF2B5EF4-FFF2-40B4-BE49-F238E27FC236}">
                <a16:creationId xmlns:a16="http://schemas.microsoft.com/office/drawing/2014/main" id="{5D4ADC07-2DFD-1FC2-F8EB-CDA99CD29313}"/>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DE" sz="1050" dirty="0"/>
              <a:t>Mungalpara(4027</a:t>
            </a:r>
            <a:r>
              <a:rPr lang="de-DE" sz="1050" dirty="0"/>
              <a:t>4</a:t>
            </a:r>
            <a:r>
              <a:rPr lang="en-DE" sz="1050" dirty="0"/>
              <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1"/>
          <p:cNvSpPr txBox="1">
            <a:spLocks noGrp="1"/>
          </p:cNvSpPr>
          <p:nvPr>
            <p:ph type="ctrTitle"/>
          </p:nvPr>
        </p:nvSpPr>
        <p:spPr>
          <a:xfrm>
            <a:off x="311700" y="126275"/>
            <a:ext cx="8520600" cy="7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n-GB" sz="3200" b="1" dirty="0">
                <a:latin typeface="Calibri" panose="020F0502020204030204" pitchFamily="34" charset="0"/>
                <a:cs typeface="Calibri" panose="020F0502020204030204" pitchFamily="34" charset="0"/>
              </a:rPr>
              <a:t>Output Graphs For Non-Linear Model</a:t>
            </a:r>
            <a:endParaRPr sz="3200" b="1" dirty="0">
              <a:latin typeface="Calibri" panose="020F0502020204030204" pitchFamily="34" charset="0"/>
              <a:cs typeface="Calibri" panose="020F0502020204030204" pitchFamily="34" charset="0"/>
            </a:endParaRPr>
          </a:p>
        </p:txBody>
      </p:sp>
      <p:sp>
        <p:nvSpPr>
          <p:cNvPr id="122" name="Google Shape;122;p2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a:p>
            <a:pPr marL="0" lvl="0" indent="0" algn="ctr" rtl="0">
              <a:spcBef>
                <a:spcPts val="0"/>
              </a:spcBef>
              <a:spcAft>
                <a:spcPts val="0"/>
              </a:spcAft>
              <a:buNone/>
            </a:pPr>
            <a:endParaRPr/>
          </a:p>
        </p:txBody>
      </p:sp>
      <p:pic>
        <p:nvPicPr>
          <p:cNvPr id="123" name="Google Shape;123;p21"/>
          <p:cNvPicPr preferRelativeResize="0"/>
          <p:nvPr/>
        </p:nvPicPr>
        <p:blipFill>
          <a:blip r:embed="rId3">
            <a:alphaModFix/>
          </a:blip>
          <a:stretch>
            <a:fillRect/>
          </a:stretch>
        </p:blipFill>
        <p:spPr>
          <a:xfrm>
            <a:off x="311700" y="1205175"/>
            <a:ext cx="4049525" cy="2733150"/>
          </a:xfrm>
          <a:prstGeom prst="rect">
            <a:avLst/>
          </a:prstGeom>
          <a:noFill/>
          <a:ln>
            <a:noFill/>
          </a:ln>
        </p:spPr>
      </p:pic>
      <p:pic>
        <p:nvPicPr>
          <p:cNvPr id="124" name="Google Shape;124;p21"/>
          <p:cNvPicPr preferRelativeResize="0"/>
          <p:nvPr/>
        </p:nvPicPr>
        <p:blipFill>
          <a:blip r:embed="rId4">
            <a:alphaModFix/>
          </a:blip>
          <a:stretch>
            <a:fillRect/>
          </a:stretch>
        </p:blipFill>
        <p:spPr>
          <a:xfrm>
            <a:off x="4572003" y="1207413"/>
            <a:ext cx="4049526" cy="2728685"/>
          </a:xfrm>
          <a:prstGeom prst="rect">
            <a:avLst/>
          </a:prstGeom>
          <a:noFill/>
          <a:ln>
            <a:noFill/>
          </a:ln>
        </p:spPr>
      </p:pic>
      <p:sp>
        <p:nvSpPr>
          <p:cNvPr id="2" name="Slide Number Placeholder 1">
            <a:extLst>
              <a:ext uri="{FF2B5EF4-FFF2-40B4-BE49-F238E27FC236}">
                <a16:creationId xmlns:a16="http://schemas.microsoft.com/office/drawing/2014/main" id="{3505AFE6-F4E9-FB47-BB87-700171B5C40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22</a:t>
            </a:fld>
            <a:endParaRPr lang="en-GB"/>
          </a:p>
        </p:txBody>
      </p:sp>
      <p:sp>
        <p:nvSpPr>
          <p:cNvPr id="3" name="Footer Placeholder 6">
            <a:extLst>
              <a:ext uri="{FF2B5EF4-FFF2-40B4-BE49-F238E27FC236}">
                <a16:creationId xmlns:a16="http://schemas.microsoft.com/office/drawing/2014/main" id="{2576D8B6-4724-1C42-CAB5-0FC2FF9F2BA5}"/>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DE" sz="1050" dirty="0"/>
              <a:t>Mungalpara(4027</a:t>
            </a:r>
            <a:r>
              <a:rPr lang="de-DE" sz="1050" dirty="0"/>
              <a:t>4</a:t>
            </a:r>
            <a:r>
              <a:rPr lang="en-DE" sz="1050" dirty="0"/>
              <a: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130" name="Google Shape;130;p2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a:p>
            <a:pPr marL="0" lvl="0" indent="0" algn="ctr" rtl="0">
              <a:spcBef>
                <a:spcPts val="0"/>
              </a:spcBef>
              <a:spcAft>
                <a:spcPts val="0"/>
              </a:spcAft>
              <a:buNone/>
            </a:pPr>
            <a:endParaRPr/>
          </a:p>
        </p:txBody>
      </p:sp>
      <p:pic>
        <p:nvPicPr>
          <p:cNvPr id="131" name="Google Shape;131;p22"/>
          <p:cNvPicPr preferRelativeResize="0"/>
          <p:nvPr/>
        </p:nvPicPr>
        <p:blipFill>
          <a:blip r:embed="rId3">
            <a:alphaModFix/>
          </a:blip>
          <a:stretch>
            <a:fillRect/>
          </a:stretch>
        </p:blipFill>
        <p:spPr>
          <a:xfrm>
            <a:off x="178025" y="610900"/>
            <a:ext cx="4172300" cy="2921149"/>
          </a:xfrm>
          <a:prstGeom prst="rect">
            <a:avLst/>
          </a:prstGeom>
          <a:noFill/>
          <a:ln>
            <a:noFill/>
          </a:ln>
        </p:spPr>
      </p:pic>
      <p:pic>
        <p:nvPicPr>
          <p:cNvPr id="132" name="Google Shape;132;p22"/>
          <p:cNvPicPr preferRelativeResize="0"/>
          <p:nvPr/>
        </p:nvPicPr>
        <p:blipFill>
          <a:blip r:embed="rId4">
            <a:alphaModFix/>
          </a:blip>
          <a:stretch>
            <a:fillRect/>
          </a:stretch>
        </p:blipFill>
        <p:spPr>
          <a:xfrm>
            <a:off x="4803623" y="610900"/>
            <a:ext cx="4165903" cy="2921151"/>
          </a:xfrm>
          <a:prstGeom prst="rect">
            <a:avLst/>
          </a:prstGeom>
          <a:noFill/>
          <a:ln>
            <a:noFill/>
          </a:ln>
        </p:spPr>
      </p:pic>
      <p:sp>
        <p:nvSpPr>
          <p:cNvPr id="2" name="Slide Number Placeholder 1">
            <a:extLst>
              <a:ext uri="{FF2B5EF4-FFF2-40B4-BE49-F238E27FC236}">
                <a16:creationId xmlns:a16="http://schemas.microsoft.com/office/drawing/2014/main" id="{6D3F84D5-FFD5-75D3-6792-064B7CE5FD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23</a:t>
            </a:fld>
            <a:endParaRPr lang="en-GB"/>
          </a:p>
        </p:txBody>
      </p:sp>
      <p:sp>
        <p:nvSpPr>
          <p:cNvPr id="3" name="Footer Placeholder 6">
            <a:extLst>
              <a:ext uri="{FF2B5EF4-FFF2-40B4-BE49-F238E27FC236}">
                <a16:creationId xmlns:a16="http://schemas.microsoft.com/office/drawing/2014/main" id="{8EAABDD4-C6A0-56F2-BB9C-2B471647CCEB}"/>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DE" sz="1050" dirty="0"/>
              <a:t>Mungalpara(4027</a:t>
            </a:r>
            <a:r>
              <a:rPr lang="de-DE" sz="1050" dirty="0"/>
              <a:t>4</a:t>
            </a:r>
            <a:r>
              <a:rPr lang="en-DE" sz="1050" dirty="0"/>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3"/>
          <p:cNvSpPr txBox="1">
            <a:spLocks noGrp="1"/>
          </p:cNvSpPr>
          <p:nvPr>
            <p:ph type="ctrTitle"/>
          </p:nvPr>
        </p:nvSpPr>
        <p:spPr>
          <a:xfrm>
            <a:off x="311700" y="744575"/>
            <a:ext cx="8520600" cy="7926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Clr>
                <a:schemeClr val="dk1"/>
              </a:buClr>
              <a:buSzPct val="44000"/>
              <a:buFont typeface="Arial"/>
              <a:buNone/>
            </a:pPr>
            <a:r>
              <a:rPr lang="en-GB" sz="3200" b="1" dirty="0">
                <a:solidFill>
                  <a:schemeClr val="tx1"/>
                </a:solidFill>
                <a:latin typeface="Calibri" panose="020F0502020204030204" pitchFamily="34" charset="0"/>
                <a:cs typeface="Calibri" panose="020F0502020204030204" pitchFamily="34" charset="0"/>
              </a:rPr>
              <a:t>2. </a:t>
            </a:r>
            <a:r>
              <a:rPr lang="en-GB" sz="3200" b="1" dirty="0">
                <a:solidFill>
                  <a:schemeClr val="tx1"/>
                </a:solidFill>
                <a:latin typeface="Calibri" panose="020F0502020204030204" pitchFamily="34" charset="0"/>
                <a:ea typeface="Calibri"/>
                <a:cs typeface="Calibri" panose="020F0502020204030204" pitchFamily="34" charset="0"/>
                <a:sym typeface="Calibri"/>
              </a:rPr>
              <a:t>Linear Model:-</a:t>
            </a:r>
            <a:endParaRPr sz="3200" b="1" dirty="0">
              <a:solidFill>
                <a:schemeClr val="tx1"/>
              </a:solidFill>
              <a:latin typeface="Calibri" panose="020F0502020204030204" pitchFamily="34" charset="0"/>
              <a:cs typeface="Calibri" panose="020F0502020204030204" pitchFamily="34" charset="0"/>
            </a:endParaRPr>
          </a:p>
          <a:p>
            <a:pPr marL="0" lvl="0" indent="0" algn="ctr" rtl="0">
              <a:spcBef>
                <a:spcPts val="0"/>
              </a:spcBef>
              <a:spcAft>
                <a:spcPts val="0"/>
              </a:spcAft>
              <a:buNone/>
            </a:pPr>
            <a:endParaRPr dirty="0"/>
          </a:p>
        </p:txBody>
      </p:sp>
      <p:sp>
        <p:nvSpPr>
          <p:cNvPr id="138" name="Google Shape;138;p23"/>
          <p:cNvSpPr txBox="1">
            <a:spLocks noGrp="1"/>
          </p:cNvSpPr>
          <p:nvPr>
            <p:ph type="subTitle" idx="1"/>
          </p:nvPr>
        </p:nvSpPr>
        <p:spPr>
          <a:xfrm>
            <a:off x="696025" y="931925"/>
            <a:ext cx="22005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GB" sz="1800" b="1" dirty="0">
                <a:solidFill>
                  <a:schemeClr val="tx1"/>
                </a:solidFill>
                <a:latin typeface="Calibri" panose="020F0502020204030204" pitchFamily="34" charset="0"/>
                <a:cs typeface="Calibri" panose="020F0502020204030204" pitchFamily="34" charset="0"/>
              </a:rPr>
              <a:t>MATLAB CODE:-</a:t>
            </a:r>
            <a:endParaRPr sz="1800" b="1" dirty="0">
              <a:solidFill>
                <a:schemeClr val="tx1"/>
              </a:solidFill>
              <a:latin typeface="Calibri" panose="020F0502020204030204" pitchFamily="34" charset="0"/>
              <a:cs typeface="Calibri" panose="020F0502020204030204" pitchFamily="34" charset="0"/>
            </a:endParaRPr>
          </a:p>
          <a:p>
            <a:pPr marL="0" lvl="0" indent="0" algn="ctr" rtl="0">
              <a:spcBef>
                <a:spcPts val="0"/>
              </a:spcBef>
              <a:spcAft>
                <a:spcPts val="0"/>
              </a:spcAft>
              <a:buNone/>
            </a:pPr>
            <a:endParaRPr dirty="0"/>
          </a:p>
        </p:txBody>
      </p:sp>
      <p:pic>
        <p:nvPicPr>
          <p:cNvPr id="139" name="Google Shape;139;p23"/>
          <p:cNvPicPr preferRelativeResize="0"/>
          <p:nvPr/>
        </p:nvPicPr>
        <p:blipFill>
          <a:blip r:embed="rId3">
            <a:alphaModFix/>
          </a:blip>
          <a:stretch>
            <a:fillRect/>
          </a:stretch>
        </p:blipFill>
        <p:spPr>
          <a:xfrm>
            <a:off x="868125" y="1455800"/>
            <a:ext cx="6686550" cy="2590800"/>
          </a:xfrm>
          <a:prstGeom prst="rect">
            <a:avLst/>
          </a:prstGeom>
          <a:noFill/>
          <a:ln>
            <a:noFill/>
          </a:ln>
        </p:spPr>
      </p:pic>
      <p:sp>
        <p:nvSpPr>
          <p:cNvPr id="2" name="Slide Number Placeholder 1">
            <a:extLst>
              <a:ext uri="{FF2B5EF4-FFF2-40B4-BE49-F238E27FC236}">
                <a16:creationId xmlns:a16="http://schemas.microsoft.com/office/drawing/2014/main" id="{CEBA0A82-29F4-33B2-744C-5CC138AD34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24</a:t>
            </a:fld>
            <a:endParaRPr lang="en-GB"/>
          </a:p>
        </p:txBody>
      </p:sp>
      <p:sp>
        <p:nvSpPr>
          <p:cNvPr id="3" name="Footer Placeholder 6">
            <a:extLst>
              <a:ext uri="{FF2B5EF4-FFF2-40B4-BE49-F238E27FC236}">
                <a16:creationId xmlns:a16="http://schemas.microsoft.com/office/drawing/2014/main" id="{994B211C-7CCE-4512-DFDB-8B416B62F487}"/>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DE" sz="1050" dirty="0"/>
              <a:t>Mungalpara(4027</a:t>
            </a:r>
            <a:r>
              <a:rPr lang="de-DE" sz="1050" dirty="0"/>
              <a:t>4</a:t>
            </a:r>
            <a:r>
              <a:rPr lang="en-DE" sz="1050" dirty="0"/>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4"/>
          <p:cNvSpPr txBox="1">
            <a:spLocks noGrp="1"/>
          </p:cNvSpPr>
          <p:nvPr>
            <p:ph type="ctrTitle"/>
          </p:nvPr>
        </p:nvSpPr>
        <p:spPr>
          <a:xfrm>
            <a:off x="311708" y="2749850"/>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dirty="0"/>
          </a:p>
          <a:p>
            <a:pPr marL="0" lvl="0" indent="0" algn="ctr" rtl="0">
              <a:spcBef>
                <a:spcPts val="0"/>
              </a:spcBef>
              <a:spcAft>
                <a:spcPts val="0"/>
              </a:spcAft>
              <a:buNone/>
            </a:pPr>
            <a:endParaRPr dirty="0"/>
          </a:p>
          <a:p>
            <a:pPr marL="0" lvl="0" indent="0" algn="l" rtl="0">
              <a:spcBef>
                <a:spcPts val="0"/>
              </a:spcBef>
              <a:spcAft>
                <a:spcPts val="0"/>
              </a:spcAft>
              <a:buNone/>
            </a:pPr>
            <a:endParaRPr dirty="0"/>
          </a:p>
        </p:txBody>
      </p:sp>
      <p:sp>
        <p:nvSpPr>
          <p:cNvPr id="145" name="Google Shape;145;p24"/>
          <p:cNvSpPr txBox="1">
            <a:spLocks noGrp="1"/>
          </p:cNvSpPr>
          <p:nvPr>
            <p:ph type="subTitle" idx="1"/>
          </p:nvPr>
        </p:nvSpPr>
        <p:spPr>
          <a:xfrm>
            <a:off x="393699" y="160425"/>
            <a:ext cx="8304925"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GB" sz="2400" b="1" dirty="0">
                <a:solidFill>
                  <a:schemeClr val="tx1"/>
                </a:solidFill>
                <a:latin typeface="Calibri" panose="020F0502020204030204" pitchFamily="34" charset="0"/>
                <a:cs typeface="Calibri" panose="020F0502020204030204" pitchFamily="34" charset="0"/>
              </a:rPr>
              <a:t> Simulink Model:-</a:t>
            </a:r>
            <a:endParaRPr sz="2400" b="1" dirty="0">
              <a:solidFill>
                <a:schemeClr val="tx1"/>
              </a:solidFill>
              <a:latin typeface="Calibri" panose="020F0502020204030204" pitchFamily="34" charset="0"/>
              <a:cs typeface="Calibri" panose="020F0502020204030204" pitchFamily="34" charset="0"/>
            </a:endParaRPr>
          </a:p>
          <a:p>
            <a:pPr marL="0" lvl="0" indent="0" algn="ctr" rtl="0">
              <a:spcBef>
                <a:spcPts val="0"/>
              </a:spcBef>
              <a:spcAft>
                <a:spcPts val="0"/>
              </a:spcAft>
              <a:buNone/>
            </a:pPr>
            <a:endParaRPr dirty="0"/>
          </a:p>
        </p:txBody>
      </p:sp>
      <p:sp>
        <p:nvSpPr>
          <p:cNvPr id="146" name="Google Shape;146;p24"/>
          <p:cNvSpPr txBox="1"/>
          <p:nvPr/>
        </p:nvSpPr>
        <p:spPr>
          <a:xfrm>
            <a:off x="444575" y="573725"/>
            <a:ext cx="7987500" cy="1875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sz="1500" dirty="0">
                <a:solidFill>
                  <a:schemeClr val="dk1"/>
                </a:solidFill>
                <a:latin typeface="Calibri" panose="020F0502020204030204" pitchFamily="34" charset="0"/>
                <a:ea typeface="Calibri"/>
                <a:cs typeface="Calibri" panose="020F0502020204030204" pitchFamily="34" charset="0"/>
                <a:sym typeface="Calibri"/>
              </a:rPr>
              <a:t>Figure illustrates the linear model of cart pendulum system. The linear system is modelled using state-space block in Simulink. Input to the system is force </a:t>
            </a:r>
            <a:r>
              <a:rPr lang="en-GB" sz="1500" dirty="0">
                <a:solidFill>
                  <a:schemeClr val="dk1"/>
                </a:solidFill>
                <a:latin typeface="Calibri" panose="020F0502020204030204" pitchFamily="34" charset="0"/>
                <a:ea typeface="Times New Roman"/>
                <a:cs typeface="Calibri" panose="020F0502020204030204" pitchFamily="34" charset="0"/>
                <a:sym typeface="Times New Roman"/>
              </a:rPr>
              <a:t>𝐹</a:t>
            </a:r>
            <a:r>
              <a:rPr lang="en-GB" sz="1500" dirty="0">
                <a:solidFill>
                  <a:schemeClr val="dk1"/>
                </a:solidFill>
                <a:latin typeface="Calibri" panose="020F0502020204030204" pitchFamily="34" charset="0"/>
                <a:ea typeface="Calibri"/>
                <a:cs typeface="Calibri" panose="020F0502020204030204" pitchFamily="34" charset="0"/>
                <a:sym typeface="Calibri"/>
              </a:rPr>
              <a:t>. The initial condition is set to </a:t>
            </a:r>
            <a:r>
              <a:rPr lang="en-GB" sz="1500" dirty="0">
                <a:solidFill>
                  <a:schemeClr val="dk1"/>
                </a:solidFill>
                <a:latin typeface="Calibri" panose="020F0502020204030204" pitchFamily="34" charset="0"/>
                <a:ea typeface="Times New Roman"/>
                <a:cs typeface="Calibri" panose="020F0502020204030204" pitchFamily="34" charset="0"/>
                <a:sym typeface="Times New Roman"/>
              </a:rPr>
              <a:t>𝑥</a:t>
            </a:r>
            <a:r>
              <a:rPr lang="en-GB" sz="1500" dirty="0">
                <a:solidFill>
                  <a:schemeClr val="dk1"/>
                </a:solidFill>
                <a:latin typeface="Calibri" panose="020F0502020204030204" pitchFamily="34" charset="0"/>
                <a:ea typeface="Calibri"/>
                <a:cs typeface="Calibri" panose="020F0502020204030204" pitchFamily="34" charset="0"/>
                <a:sym typeface="Calibri"/>
              </a:rPr>
              <a:t>=0, </a:t>
            </a:r>
            <a:r>
              <a:rPr lang="en-GB" sz="1500" dirty="0">
                <a:solidFill>
                  <a:schemeClr val="dk1"/>
                </a:solidFill>
                <a:latin typeface="Calibri" panose="020F0502020204030204" pitchFamily="34" charset="0"/>
                <a:ea typeface="Times New Roman"/>
                <a:cs typeface="Calibri" panose="020F0502020204030204" pitchFamily="34" charset="0"/>
                <a:sym typeface="Times New Roman"/>
              </a:rPr>
              <a:t>𝑥</a:t>
            </a:r>
            <a:r>
              <a:rPr lang="en-GB" sz="1500" dirty="0">
                <a:solidFill>
                  <a:schemeClr val="dk1"/>
                </a:solidFill>
                <a:latin typeface="Calibri" panose="020F0502020204030204" pitchFamily="34" charset="0"/>
                <a:ea typeface="Calibri"/>
                <a:cs typeface="Calibri" panose="020F0502020204030204" pitchFamily="34" charset="0"/>
                <a:sym typeface="Calibri"/>
              </a:rPr>
              <a:t>̇=0, </a:t>
            </a:r>
            <a:r>
              <a:rPr lang="en-GB" sz="1500" dirty="0">
                <a:solidFill>
                  <a:schemeClr val="dk1"/>
                </a:solidFill>
                <a:latin typeface="Calibri" panose="020F0502020204030204" pitchFamily="34" charset="0"/>
                <a:ea typeface="Times New Roman"/>
                <a:cs typeface="Calibri" panose="020F0502020204030204" pitchFamily="34" charset="0"/>
                <a:sym typeface="Times New Roman"/>
              </a:rPr>
              <a:t>𝛼</a:t>
            </a:r>
            <a:r>
              <a:rPr lang="en-GB" sz="1500" dirty="0">
                <a:solidFill>
                  <a:schemeClr val="dk1"/>
                </a:solidFill>
                <a:latin typeface="Calibri" panose="020F0502020204030204" pitchFamily="34" charset="0"/>
                <a:ea typeface="Calibri"/>
                <a:cs typeface="Calibri" panose="020F0502020204030204" pitchFamily="34" charset="0"/>
                <a:sym typeface="Calibri"/>
              </a:rPr>
              <a:t>̇=0, </a:t>
            </a:r>
            <a:r>
              <a:rPr lang="en-GB" sz="1500" dirty="0">
                <a:solidFill>
                  <a:schemeClr val="dk1"/>
                </a:solidFill>
                <a:latin typeface="Calibri" panose="020F0502020204030204" pitchFamily="34" charset="0"/>
                <a:ea typeface="Times New Roman"/>
                <a:cs typeface="Calibri" panose="020F0502020204030204" pitchFamily="34" charset="0"/>
                <a:sym typeface="Times New Roman"/>
              </a:rPr>
              <a:t>𝛼</a:t>
            </a:r>
            <a:r>
              <a:rPr lang="en-GB" sz="1500" dirty="0">
                <a:solidFill>
                  <a:schemeClr val="dk1"/>
                </a:solidFill>
                <a:latin typeface="Calibri" panose="020F0502020204030204" pitchFamily="34" charset="0"/>
                <a:ea typeface="Calibri"/>
                <a:cs typeface="Calibri" panose="020F0502020204030204" pitchFamily="34" charset="0"/>
                <a:sym typeface="Calibri"/>
              </a:rPr>
              <a:t>=0 i.e., the state of rest. The outputs of the system observed are cart displacement, cart velocity, pendulum angular displacement and pendulum angular velocity.</a:t>
            </a:r>
            <a:endParaRPr sz="1500" dirty="0">
              <a:solidFill>
                <a:schemeClr val="dk2"/>
              </a:solidFill>
              <a:latin typeface="Calibri" panose="020F0502020204030204" pitchFamily="34" charset="0"/>
              <a:cs typeface="Calibri" panose="020F0502020204030204" pitchFamily="34" charset="0"/>
            </a:endParaRPr>
          </a:p>
        </p:txBody>
      </p:sp>
      <p:pic>
        <p:nvPicPr>
          <p:cNvPr id="147" name="Google Shape;147;p24"/>
          <p:cNvPicPr preferRelativeResize="0"/>
          <p:nvPr/>
        </p:nvPicPr>
        <p:blipFill>
          <a:blip r:embed="rId3">
            <a:alphaModFix/>
          </a:blip>
          <a:stretch>
            <a:fillRect/>
          </a:stretch>
        </p:blipFill>
        <p:spPr>
          <a:xfrm>
            <a:off x="1156787" y="1733950"/>
            <a:ext cx="6563079" cy="3409550"/>
          </a:xfrm>
          <a:prstGeom prst="rect">
            <a:avLst/>
          </a:prstGeom>
          <a:noFill/>
          <a:ln>
            <a:noFill/>
          </a:ln>
        </p:spPr>
      </p:pic>
      <p:sp>
        <p:nvSpPr>
          <p:cNvPr id="2" name="Slide Number Placeholder 1">
            <a:extLst>
              <a:ext uri="{FF2B5EF4-FFF2-40B4-BE49-F238E27FC236}">
                <a16:creationId xmlns:a16="http://schemas.microsoft.com/office/drawing/2014/main" id="{8C394293-1DA6-48F2-0845-694F29C1F8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25</a:t>
            </a:fld>
            <a:endParaRPr lang="en-GB"/>
          </a:p>
        </p:txBody>
      </p:sp>
      <p:sp>
        <p:nvSpPr>
          <p:cNvPr id="3" name="Footer Placeholder 6">
            <a:extLst>
              <a:ext uri="{FF2B5EF4-FFF2-40B4-BE49-F238E27FC236}">
                <a16:creationId xmlns:a16="http://schemas.microsoft.com/office/drawing/2014/main" id="{9FB37D0B-09EC-FE6B-583E-DA78333F699A}"/>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DE" sz="1050" dirty="0"/>
              <a:t>Mungalpara(4027</a:t>
            </a:r>
            <a:r>
              <a:rPr lang="de-DE" sz="1050" dirty="0"/>
              <a:t>4</a:t>
            </a:r>
            <a:r>
              <a:rPr lang="en-DE" sz="1050" dirty="0"/>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ctrTitle"/>
          </p:nvPr>
        </p:nvSpPr>
        <p:spPr>
          <a:xfrm>
            <a:off x="311700" y="836345"/>
            <a:ext cx="8266500" cy="7926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Clr>
                <a:schemeClr val="dk1"/>
              </a:buClr>
              <a:buSzPct val="27653"/>
              <a:buFont typeface="Arial"/>
              <a:buNone/>
            </a:pPr>
            <a:r>
              <a:rPr lang="en-GB" sz="3200" b="1" dirty="0">
                <a:latin typeface="Calibri" panose="020F0502020204030204" pitchFamily="34" charset="0"/>
                <a:cs typeface="Calibri" panose="020F0502020204030204" pitchFamily="34" charset="0"/>
              </a:rPr>
              <a:t>Output Graphs For Linear Model</a:t>
            </a:r>
            <a:endParaRPr sz="3200" b="1" dirty="0">
              <a:latin typeface="Calibri" panose="020F0502020204030204" pitchFamily="34" charset="0"/>
              <a:cs typeface="Calibri" panose="020F0502020204030204" pitchFamily="34" charset="0"/>
            </a:endParaRPr>
          </a:p>
          <a:p>
            <a:pPr marL="0" lvl="0" indent="0" algn="ctr" rtl="0">
              <a:spcBef>
                <a:spcPts val="0"/>
              </a:spcBef>
              <a:spcAft>
                <a:spcPts val="0"/>
              </a:spcAft>
              <a:buNone/>
            </a:pPr>
            <a:endParaRPr dirty="0"/>
          </a:p>
        </p:txBody>
      </p:sp>
      <p:sp>
        <p:nvSpPr>
          <p:cNvPr id="153" name="Google Shape;153;p2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a:p>
            <a:pPr marL="0" lvl="0" indent="0" algn="ctr" rtl="0">
              <a:spcBef>
                <a:spcPts val="0"/>
              </a:spcBef>
              <a:spcAft>
                <a:spcPts val="0"/>
              </a:spcAft>
              <a:buNone/>
            </a:pPr>
            <a:endParaRPr/>
          </a:p>
        </p:txBody>
      </p:sp>
      <p:pic>
        <p:nvPicPr>
          <p:cNvPr id="154" name="Google Shape;154;p25"/>
          <p:cNvPicPr preferRelativeResize="0"/>
          <p:nvPr/>
        </p:nvPicPr>
        <p:blipFill>
          <a:blip r:embed="rId3">
            <a:alphaModFix/>
          </a:blip>
          <a:stretch>
            <a:fillRect/>
          </a:stretch>
        </p:blipFill>
        <p:spPr>
          <a:xfrm>
            <a:off x="175900" y="1063058"/>
            <a:ext cx="4505050" cy="3185700"/>
          </a:xfrm>
          <a:prstGeom prst="rect">
            <a:avLst/>
          </a:prstGeom>
          <a:noFill/>
          <a:ln>
            <a:noFill/>
          </a:ln>
        </p:spPr>
      </p:pic>
      <p:pic>
        <p:nvPicPr>
          <p:cNvPr id="155" name="Google Shape;155;p25"/>
          <p:cNvPicPr preferRelativeResize="0"/>
          <p:nvPr/>
        </p:nvPicPr>
        <p:blipFill>
          <a:blip r:embed="rId4">
            <a:alphaModFix/>
          </a:blip>
          <a:stretch>
            <a:fillRect/>
          </a:stretch>
        </p:blipFill>
        <p:spPr>
          <a:xfrm>
            <a:off x="4806925" y="1232645"/>
            <a:ext cx="4025374" cy="2846525"/>
          </a:xfrm>
          <a:prstGeom prst="rect">
            <a:avLst/>
          </a:prstGeom>
          <a:noFill/>
          <a:ln>
            <a:noFill/>
          </a:ln>
        </p:spPr>
      </p:pic>
      <p:sp>
        <p:nvSpPr>
          <p:cNvPr id="4" name="Slide Number Placeholder 3">
            <a:extLst>
              <a:ext uri="{FF2B5EF4-FFF2-40B4-BE49-F238E27FC236}">
                <a16:creationId xmlns:a16="http://schemas.microsoft.com/office/drawing/2014/main" id="{D96F133B-4B15-2527-6358-D407C61115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26</a:t>
            </a:fld>
            <a:endParaRPr lang="en-GB"/>
          </a:p>
        </p:txBody>
      </p:sp>
      <p:sp>
        <p:nvSpPr>
          <p:cNvPr id="5" name="Footer Placeholder 6">
            <a:extLst>
              <a:ext uri="{FF2B5EF4-FFF2-40B4-BE49-F238E27FC236}">
                <a16:creationId xmlns:a16="http://schemas.microsoft.com/office/drawing/2014/main" id="{49FBDDEA-DA3A-55F0-180E-5A9FD66EADE0}"/>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DE" sz="1050" dirty="0"/>
              <a:t>Mungalpara(4027</a:t>
            </a:r>
            <a:r>
              <a:rPr lang="de-DE" sz="1050" dirty="0"/>
              <a:t>4</a:t>
            </a:r>
            <a:r>
              <a:rPr lang="en-DE" sz="1050" dirty="0"/>
              <a: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161" name="Google Shape;161;p2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pic>
        <p:nvPicPr>
          <p:cNvPr id="162" name="Google Shape;162;p26"/>
          <p:cNvPicPr preferRelativeResize="0"/>
          <p:nvPr/>
        </p:nvPicPr>
        <p:blipFill rotWithShape="1">
          <a:blip r:embed="rId3">
            <a:alphaModFix/>
          </a:blip>
          <a:srcRect r="-4460" b="-4460"/>
          <a:stretch/>
        </p:blipFill>
        <p:spPr>
          <a:xfrm>
            <a:off x="230925" y="516687"/>
            <a:ext cx="4453174" cy="3149025"/>
          </a:xfrm>
          <a:prstGeom prst="rect">
            <a:avLst/>
          </a:prstGeom>
          <a:noFill/>
          <a:ln>
            <a:noFill/>
          </a:ln>
        </p:spPr>
      </p:pic>
      <p:pic>
        <p:nvPicPr>
          <p:cNvPr id="163" name="Google Shape;163;p26"/>
          <p:cNvPicPr preferRelativeResize="0"/>
          <p:nvPr/>
        </p:nvPicPr>
        <p:blipFill>
          <a:blip r:embed="rId4">
            <a:alphaModFix/>
          </a:blip>
          <a:stretch>
            <a:fillRect/>
          </a:stretch>
        </p:blipFill>
        <p:spPr>
          <a:xfrm>
            <a:off x="4684101" y="555675"/>
            <a:ext cx="4342907" cy="3071051"/>
          </a:xfrm>
          <a:prstGeom prst="rect">
            <a:avLst/>
          </a:prstGeom>
          <a:noFill/>
          <a:ln>
            <a:noFill/>
          </a:ln>
        </p:spPr>
      </p:pic>
      <p:sp>
        <p:nvSpPr>
          <p:cNvPr id="2" name="Slide Number Placeholder 1">
            <a:extLst>
              <a:ext uri="{FF2B5EF4-FFF2-40B4-BE49-F238E27FC236}">
                <a16:creationId xmlns:a16="http://schemas.microsoft.com/office/drawing/2014/main" id="{99120CC1-1EA6-BE9A-2FF7-D749C792539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27</a:t>
            </a:fld>
            <a:endParaRPr lang="en-GB"/>
          </a:p>
        </p:txBody>
      </p:sp>
      <p:sp>
        <p:nvSpPr>
          <p:cNvPr id="3" name="Footer Placeholder 6">
            <a:extLst>
              <a:ext uri="{FF2B5EF4-FFF2-40B4-BE49-F238E27FC236}">
                <a16:creationId xmlns:a16="http://schemas.microsoft.com/office/drawing/2014/main" id="{748551DE-1A8A-E1CB-D420-458E503AC6EA}"/>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DE" sz="1050" dirty="0"/>
              <a:t>Mungalpara(4027</a:t>
            </a:r>
            <a:r>
              <a:rPr lang="de-DE" sz="1050" dirty="0"/>
              <a:t>4</a:t>
            </a:r>
            <a:r>
              <a:rPr lang="en-DE" sz="1050" dirty="0"/>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7"/>
          <p:cNvSpPr txBox="1">
            <a:spLocks noGrp="1"/>
          </p:cNvSpPr>
          <p:nvPr>
            <p:ph type="ctrTitle"/>
          </p:nvPr>
        </p:nvSpPr>
        <p:spPr>
          <a:xfrm>
            <a:off x="516750" y="145700"/>
            <a:ext cx="5598850" cy="697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sz="3200" b="1" dirty="0">
                <a:latin typeface="Calibri" panose="020F0502020204030204" pitchFamily="34" charset="0"/>
                <a:cs typeface="Calibri" panose="020F0502020204030204" pitchFamily="34" charset="0"/>
              </a:rPr>
              <a:t>Cart Position Controller</a:t>
            </a:r>
            <a:endParaRPr sz="3200" b="1" dirty="0">
              <a:latin typeface="Calibri" panose="020F0502020204030204" pitchFamily="34" charset="0"/>
              <a:cs typeface="Calibri" panose="020F0502020204030204" pitchFamily="34" charset="0"/>
            </a:endParaRPr>
          </a:p>
        </p:txBody>
      </p:sp>
      <p:sp>
        <p:nvSpPr>
          <p:cNvPr id="169" name="Google Shape;169;p27"/>
          <p:cNvSpPr txBox="1">
            <a:spLocks noGrp="1"/>
          </p:cNvSpPr>
          <p:nvPr>
            <p:ph type="subTitle" idx="1"/>
          </p:nvPr>
        </p:nvSpPr>
        <p:spPr>
          <a:xfrm>
            <a:off x="516750" y="843200"/>
            <a:ext cx="85206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400" b="1" dirty="0">
                <a:solidFill>
                  <a:schemeClr val="tx1"/>
                </a:solidFill>
                <a:latin typeface="Calibri" panose="020F0502020204030204" pitchFamily="34" charset="0"/>
                <a:cs typeface="Calibri" panose="020F0502020204030204" pitchFamily="34" charset="0"/>
              </a:rPr>
              <a:t>State Feedback System</a:t>
            </a:r>
            <a:endParaRPr sz="2400" b="1" dirty="0">
              <a:solidFill>
                <a:schemeClr val="tx1"/>
              </a:solidFill>
              <a:latin typeface="Calibri" panose="020F0502020204030204" pitchFamily="34" charset="0"/>
              <a:cs typeface="Calibri" panose="020F0502020204030204" pitchFamily="34" charset="0"/>
            </a:endParaRPr>
          </a:p>
        </p:txBody>
      </p:sp>
      <p:sp>
        <p:nvSpPr>
          <p:cNvPr id="170" name="Google Shape;170;p27"/>
          <p:cNvSpPr txBox="1"/>
          <p:nvPr/>
        </p:nvSpPr>
        <p:spPr>
          <a:xfrm>
            <a:off x="516750" y="1397000"/>
            <a:ext cx="7765200" cy="18726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sz="1600" dirty="0">
                <a:solidFill>
                  <a:schemeClr val="dk1"/>
                </a:solidFill>
                <a:latin typeface="Calibri"/>
                <a:ea typeface="Calibri"/>
                <a:cs typeface="Calibri"/>
                <a:sym typeface="Calibri"/>
              </a:rPr>
              <a:t>The state-feedback controller would utilize these matrices along with the desired control objectives to design a controller that can manipulate the system's states to achieve the desired behaviour or performance.</a:t>
            </a:r>
            <a:endParaRPr sz="2000" dirty="0">
              <a:solidFill>
                <a:schemeClr val="dk2"/>
              </a:solidFill>
            </a:endParaRPr>
          </a:p>
        </p:txBody>
      </p:sp>
      <p:pic>
        <p:nvPicPr>
          <p:cNvPr id="171" name="Google Shape;171;p27"/>
          <p:cNvPicPr preferRelativeResize="0"/>
          <p:nvPr/>
        </p:nvPicPr>
        <p:blipFill>
          <a:blip r:embed="rId3">
            <a:alphaModFix/>
          </a:blip>
          <a:stretch>
            <a:fillRect/>
          </a:stretch>
        </p:blipFill>
        <p:spPr>
          <a:xfrm>
            <a:off x="2154250" y="2681525"/>
            <a:ext cx="3872875" cy="1772325"/>
          </a:xfrm>
          <a:prstGeom prst="rect">
            <a:avLst/>
          </a:prstGeom>
          <a:noFill/>
          <a:ln>
            <a:noFill/>
          </a:ln>
        </p:spPr>
      </p:pic>
      <p:sp>
        <p:nvSpPr>
          <p:cNvPr id="2" name="Slide Number Placeholder 1">
            <a:extLst>
              <a:ext uri="{FF2B5EF4-FFF2-40B4-BE49-F238E27FC236}">
                <a16:creationId xmlns:a16="http://schemas.microsoft.com/office/drawing/2014/main" id="{0E97F3E4-F69E-7C0B-AD76-F201CF3479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28</a:t>
            </a:fld>
            <a:endParaRPr lang="en-GB"/>
          </a:p>
        </p:txBody>
      </p:sp>
      <p:sp>
        <p:nvSpPr>
          <p:cNvPr id="3" name="Footer Placeholder 6">
            <a:extLst>
              <a:ext uri="{FF2B5EF4-FFF2-40B4-BE49-F238E27FC236}">
                <a16:creationId xmlns:a16="http://schemas.microsoft.com/office/drawing/2014/main" id="{F3B04427-E5B1-05F7-442D-58A4ADEAC5A7}"/>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DE" sz="1050" dirty="0"/>
              <a:t>Mungalpara(4027</a:t>
            </a:r>
            <a:r>
              <a:rPr lang="de-DE" sz="1050" dirty="0"/>
              <a:t>4</a:t>
            </a:r>
            <a:r>
              <a:rPr lang="en-DE" sz="1050" dirty="0"/>
              <a: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177" name="Google Shape;177;p28"/>
          <p:cNvSpPr txBox="1">
            <a:spLocks noGrp="1"/>
          </p:cNvSpPr>
          <p:nvPr>
            <p:ph type="subTitle" idx="1"/>
          </p:nvPr>
        </p:nvSpPr>
        <p:spPr>
          <a:xfrm>
            <a:off x="182550" y="154225"/>
            <a:ext cx="8520600" cy="792600"/>
          </a:xfrm>
          <a:prstGeom prst="rect">
            <a:avLst/>
          </a:prstGeom>
        </p:spPr>
        <p:txBody>
          <a:bodyPr spcFirstLastPara="1" wrap="square" lIns="91425" tIns="91425" rIns="91425" bIns="91425" anchor="t" anchorCtr="0">
            <a:noAutofit/>
          </a:bodyPr>
          <a:lstStyle/>
          <a:p>
            <a:pPr marL="0" lvl="0" indent="0" algn="just" rtl="0">
              <a:lnSpc>
                <a:spcPct val="95000"/>
              </a:lnSpc>
              <a:spcBef>
                <a:spcPts val="1200"/>
              </a:spcBef>
              <a:spcAft>
                <a:spcPts val="0"/>
              </a:spcAft>
              <a:buClr>
                <a:schemeClr val="dk1"/>
              </a:buClr>
              <a:buSzPts val="935"/>
              <a:buFont typeface="Arial"/>
              <a:buNone/>
            </a:pPr>
            <a:r>
              <a:rPr lang="en-GB" sz="1600" dirty="0">
                <a:solidFill>
                  <a:schemeClr val="dk1"/>
                </a:solidFill>
                <a:latin typeface="Calibri" panose="020F0502020204030204" pitchFamily="34" charset="0"/>
                <a:cs typeface="Calibri" panose="020F0502020204030204" pitchFamily="34" charset="0"/>
              </a:rPr>
              <a:t>The state space equations for the closed loop system are given as:</a:t>
            </a:r>
            <a:endParaRPr sz="1600" dirty="0">
              <a:solidFill>
                <a:schemeClr val="dk1"/>
              </a:solidFill>
              <a:latin typeface="Calibri" panose="020F0502020204030204" pitchFamily="34" charset="0"/>
              <a:cs typeface="Calibri" panose="020F0502020204030204" pitchFamily="34" charset="0"/>
            </a:endParaRPr>
          </a:p>
          <a:p>
            <a:pPr marL="0" lvl="0" indent="0" algn="ctr" rtl="0">
              <a:lnSpc>
                <a:spcPct val="80000"/>
              </a:lnSpc>
              <a:spcBef>
                <a:spcPts val="1200"/>
              </a:spcBef>
              <a:spcAft>
                <a:spcPts val="0"/>
              </a:spcAft>
              <a:buSzPts val="935"/>
              <a:buNone/>
            </a:pPr>
            <a:endParaRPr sz="2380" dirty="0"/>
          </a:p>
        </p:txBody>
      </p:sp>
      <p:pic>
        <p:nvPicPr>
          <p:cNvPr id="178" name="Google Shape;178;p28"/>
          <p:cNvPicPr preferRelativeResize="0"/>
          <p:nvPr/>
        </p:nvPicPr>
        <p:blipFill>
          <a:blip r:embed="rId3">
            <a:alphaModFix/>
          </a:blip>
          <a:stretch>
            <a:fillRect/>
          </a:stretch>
        </p:blipFill>
        <p:spPr>
          <a:xfrm>
            <a:off x="1088775" y="631575"/>
            <a:ext cx="3872825" cy="1182875"/>
          </a:xfrm>
          <a:prstGeom prst="rect">
            <a:avLst/>
          </a:prstGeom>
          <a:noFill/>
          <a:ln>
            <a:noFill/>
          </a:ln>
        </p:spPr>
      </p:pic>
      <p:sp>
        <p:nvSpPr>
          <p:cNvPr id="179" name="Google Shape;179;p28"/>
          <p:cNvSpPr txBox="1"/>
          <p:nvPr/>
        </p:nvSpPr>
        <p:spPr>
          <a:xfrm>
            <a:off x="182550" y="1911300"/>
            <a:ext cx="8197200" cy="11829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sz="1600" dirty="0">
                <a:solidFill>
                  <a:schemeClr val="tx1"/>
                </a:solidFill>
                <a:latin typeface="Calibri" panose="020F0502020204030204" pitchFamily="34" charset="0"/>
                <a:cs typeface="Calibri" panose="020F0502020204030204" pitchFamily="34" charset="0"/>
              </a:rPr>
              <a:t>State feedback allows to place every single pole at any desired location in the left half of the 𝑠-plane while preserving the stability of the system. The placement of poles is done using Ackermann's formula.</a:t>
            </a:r>
            <a:endParaRPr sz="1600" dirty="0">
              <a:solidFill>
                <a:schemeClr val="tx1"/>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62636BD0-CBF4-CA9B-86C8-7F04F9595D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29</a:t>
            </a:fld>
            <a:endParaRPr lang="en-GB"/>
          </a:p>
        </p:txBody>
      </p:sp>
      <p:sp>
        <p:nvSpPr>
          <p:cNvPr id="3" name="Footer Placeholder 6">
            <a:extLst>
              <a:ext uri="{FF2B5EF4-FFF2-40B4-BE49-F238E27FC236}">
                <a16:creationId xmlns:a16="http://schemas.microsoft.com/office/drawing/2014/main" id="{EF6AF839-D2FE-981A-EAAD-4ED296BE4FC2}"/>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DE" sz="1050" dirty="0"/>
              <a:t>Mungalpara(4027</a:t>
            </a:r>
            <a:r>
              <a:rPr lang="de-DE" sz="1050" dirty="0"/>
              <a:t>4</a:t>
            </a:r>
            <a:r>
              <a:rPr lang="en-DE" sz="1050" dirty="0"/>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8F3CA56B-EEFC-9B11-E54E-D22ACADB3FD7}"/>
              </a:ext>
            </a:extLst>
          </p:cNvPr>
          <p:cNvSpPr>
            <a:spLocks noChangeArrowheads="1"/>
          </p:cNvSpPr>
          <p:nvPr/>
        </p:nvSpPr>
        <p:spPr bwMode="auto">
          <a:xfrm>
            <a:off x="266700" y="525207"/>
            <a:ext cx="8491438" cy="275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228528" rIns="68580" bIns="34290" numCol="1" anchor="ctr" anchorCtr="0" compatLnSpc="1">
            <a:prstTxWarp prst="textNoShape">
              <a:avLst/>
            </a:prstTxWarp>
            <a:spAutoFit/>
          </a:bodyPr>
          <a:lstStyle/>
          <a:p>
            <a:pPr marL="285750" indent="-285750" algn="just" defTabSz="685800" eaLnBrk="0" fontAlgn="base" hangingPunct="0">
              <a:spcBef>
                <a:spcPct val="0"/>
              </a:spcBef>
              <a:spcAft>
                <a:spcPct val="0"/>
              </a:spcAft>
              <a:buClrTx/>
              <a:buFont typeface="Arial" panose="020B0604020202020204" pitchFamily="34" charset="0"/>
              <a:buChar char="•"/>
            </a:pPr>
            <a:r>
              <a:rPr lang="en-GB" sz="1800" dirty="0">
                <a:solidFill>
                  <a:srgbClr val="202124"/>
                </a:solidFill>
                <a:latin typeface="Calibri" panose="020F0502020204030204" pitchFamily="34" charset="0"/>
                <a:cs typeface="Calibri" panose="020F0502020204030204" pitchFamily="34" charset="0"/>
              </a:rPr>
              <a:t>Mathematical modelling is a method that represents and explains real systems and occurrences </a:t>
            </a:r>
            <a:r>
              <a:rPr lang="en-GB" sz="1800" dirty="0">
                <a:solidFill>
                  <a:srgbClr val="040C28"/>
                </a:solidFill>
                <a:latin typeface="Calibri" panose="020F0502020204030204" pitchFamily="34" charset="0"/>
                <a:cs typeface="Calibri" panose="020F0502020204030204" pitchFamily="34" charset="0"/>
              </a:rPr>
              <a:t>to examine, analyse and predict behaviour and events</a:t>
            </a:r>
            <a:r>
              <a:rPr lang="en-GB" sz="1800" dirty="0">
                <a:solidFill>
                  <a:srgbClr val="202124"/>
                </a:solidFill>
                <a:latin typeface="Calibri" panose="020F0502020204030204" pitchFamily="34" charset="0"/>
                <a:cs typeface="Calibri" panose="020F0502020204030204" pitchFamily="34" charset="0"/>
              </a:rPr>
              <a:t>. </a:t>
            </a:r>
          </a:p>
          <a:p>
            <a:pPr marL="285750" indent="-285750" algn="just" defTabSz="685800" eaLnBrk="0" fontAlgn="base" hangingPunct="0">
              <a:spcBef>
                <a:spcPct val="0"/>
              </a:spcBef>
              <a:spcAft>
                <a:spcPct val="0"/>
              </a:spcAft>
              <a:buClrTx/>
              <a:buFont typeface="Arial" panose="020B0604020202020204" pitchFamily="34" charset="0"/>
              <a:buChar char="•"/>
            </a:pPr>
            <a:endParaRPr lang="en-GB" sz="1800" dirty="0">
              <a:solidFill>
                <a:srgbClr val="202124"/>
              </a:solidFill>
              <a:latin typeface="Calibri" panose="020F0502020204030204" pitchFamily="34" charset="0"/>
              <a:cs typeface="Calibri" panose="020F0502020204030204" pitchFamily="34" charset="0"/>
            </a:endParaRPr>
          </a:p>
          <a:p>
            <a:pPr marL="285750" indent="-285750" algn="just" defTabSz="685800" eaLnBrk="0" fontAlgn="base" hangingPunct="0">
              <a:spcBef>
                <a:spcPct val="0"/>
              </a:spcBef>
              <a:spcAft>
                <a:spcPct val="0"/>
              </a:spcAft>
              <a:buClrTx/>
              <a:buFont typeface="Arial" panose="020B0604020202020204" pitchFamily="34" charset="0"/>
              <a:buChar char="•"/>
            </a:pPr>
            <a:r>
              <a:rPr lang="en-GB" altLang="en-DE" sz="1800" dirty="0">
                <a:solidFill>
                  <a:schemeClr val="tx1"/>
                </a:solidFill>
                <a:latin typeface="Calibri" panose="020F0502020204030204" pitchFamily="34" charset="0"/>
                <a:ea typeface="Calibri" panose="020F0502020204030204" pitchFamily="34" charset="0"/>
                <a:cs typeface="Calibri" panose="020F0502020204030204" pitchFamily="34" charset="0"/>
              </a:rPr>
              <a:t>The Cart Pendulum System is mathematically characterized by differential equations, with the Lagrange equation serving as the primary framework for its description. </a:t>
            </a:r>
          </a:p>
          <a:p>
            <a:pPr marL="285750" indent="-285750" algn="just" defTabSz="685800" eaLnBrk="0" fontAlgn="base" hangingPunct="0">
              <a:spcBef>
                <a:spcPct val="0"/>
              </a:spcBef>
              <a:spcAft>
                <a:spcPct val="0"/>
              </a:spcAft>
              <a:buClrTx/>
              <a:buFont typeface="Arial" panose="020B0604020202020204" pitchFamily="34" charset="0"/>
              <a:buChar char="•"/>
            </a:pPr>
            <a:endParaRPr lang="en-GB" altLang="en-DE" sz="1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285750" indent="-285750" algn="just" defTabSz="685800" eaLnBrk="0" fontAlgn="base" hangingPunct="0">
              <a:spcBef>
                <a:spcPct val="0"/>
              </a:spcBef>
              <a:spcAft>
                <a:spcPct val="0"/>
              </a:spcAft>
              <a:buClrTx/>
              <a:buFont typeface="Arial" panose="020B0604020202020204" pitchFamily="34" charset="0"/>
              <a:buChar char="•"/>
            </a:pPr>
            <a:r>
              <a:rPr lang="en-GB" altLang="en-DE" sz="1800" dirty="0">
                <a:solidFill>
                  <a:schemeClr val="tx1"/>
                </a:solidFill>
                <a:latin typeface="Calibri" panose="020F0502020204030204" pitchFamily="34" charset="0"/>
                <a:ea typeface="Calibri" panose="020F0502020204030204" pitchFamily="34" charset="0"/>
                <a:cs typeface="Calibri" panose="020F0502020204030204" pitchFamily="34" charset="0"/>
              </a:rPr>
              <a:t>Initially, a set of nonlinear equations is formulated to represent the system's dynamics. To facilitate control using diverse algorithms, the system undergoes linearization that simplify the system.</a:t>
            </a:r>
            <a:endParaRPr lang="en-GB" altLang="en-DE" sz="3000" dirty="0">
              <a:solidFill>
                <a:schemeClr val="tx1"/>
              </a:solidFill>
              <a:latin typeface="Calibri" panose="020F0502020204030204" pitchFamily="34" charset="0"/>
              <a:cs typeface="Calibri" panose="020F0502020204030204" pitchFamily="34" charset="0"/>
            </a:endParaRPr>
          </a:p>
        </p:txBody>
      </p:sp>
      <p:sp>
        <p:nvSpPr>
          <p:cNvPr id="6" name="Footer Placeholder 6">
            <a:extLst>
              <a:ext uri="{FF2B5EF4-FFF2-40B4-BE49-F238E27FC236}">
                <a16:creationId xmlns:a16="http://schemas.microsoft.com/office/drawing/2014/main" id="{BFCF6973-DE15-1B13-220C-363097CCA2B2}"/>
              </a:ext>
            </a:extLst>
          </p:cNvPr>
          <p:cNvSpPr txBox="1">
            <a:spLocks/>
          </p:cNvSpPr>
          <p:nvPr/>
        </p:nvSpPr>
        <p:spPr>
          <a:xfrm>
            <a:off x="259492" y="4723095"/>
            <a:ext cx="1257301"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DE" sz="1050" dirty="0"/>
              <a:t>Polara(40273)</a:t>
            </a:r>
          </a:p>
        </p:txBody>
      </p:sp>
      <p:sp>
        <p:nvSpPr>
          <p:cNvPr id="7" name="Slide Number Placeholder 6">
            <a:extLst>
              <a:ext uri="{FF2B5EF4-FFF2-40B4-BE49-F238E27FC236}">
                <a16:creationId xmlns:a16="http://schemas.microsoft.com/office/drawing/2014/main" id="{7BF163B0-0D67-F921-B83B-5A8593C311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a:t>
            </a:fld>
            <a:endParaRPr lang="en-GB"/>
          </a:p>
        </p:txBody>
      </p:sp>
    </p:spTree>
    <p:extLst>
      <p:ext uri="{BB962C8B-B14F-4D97-AF65-F5344CB8AC3E}">
        <p14:creationId xmlns:p14="http://schemas.microsoft.com/office/powerpoint/2010/main" val="3835083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ctrTitle"/>
          </p:nvPr>
        </p:nvSpPr>
        <p:spPr>
          <a:xfrm>
            <a:off x="311708" y="18423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185" name="Google Shape;185;p29"/>
          <p:cNvSpPr txBox="1">
            <a:spLocks noGrp="1"/>
          </p:cNvSpPr>
          <p:nvPr>
            <p:ph type="subTitle" idx="1"/>
          </p:nvPr>
        </p:nvSpPr>
        <p:spPr>
          <a:xfrm>
            <a:off x="311700" y="1673600"/>
            <a:ext cx="8520600" cy="1953000"/>
          </a:xfrm>
          <a:prstGeom prst="rect">
            <a:avLst/>
          </a:prstGeom>
        </p:spPr>
        <p:txBody>
          <a:bodyPr spcFirstLastPara="1" wrap="square" lIns="91425" tIns="91425" rIns="91425" bIns="91425" anchor="t" anchorCtr="0">
            <a:normAutofit/>
          </a:bodyPr>
          <a:lstStyle/>
          <a:p>
            <a:pPr marL="0" lvl="0" indent="0" algn="l" rtl="0">
              <a:lnSpc>
                <a:spcPct val="80000"/>
              </a:lnSpc>
              <a:spcBef>
                <a:spcPts val="0"/>
              </a:spcBef>
              <a:spcAft>
                <a:spcPts val="0"/>
              </a:spcAft>
              <a:buClr>
                <a:schemeClr val="dk1"/>
              </a:buClr>
              <a:buSzPts val="935"/>
              <a:buFont typeface="Arial"/>
              <a:buNone/>
            </a:pPr>
            <a:r>
              <a:rPr lang="en-GB" sz="1600" dirty="0">
                <a:solidFill>
                  <a:schemeClr val="tx1"/>
                </a:solidFill>
                <a:latin typeface="Calibri" panose="020F0502020204030204" pitchFamily="34" charset="0"/>
                <a:cs typeface="Calibri" panose="020F0502020204030204" pitchFamily="34" charset="0"/>
              </a:rPr>
              <a:t>where,</a:t>
            </a:r>
            <a:endParaRPr sz="1600" dirty="0">
              <a:solidFill>
                <a:schemeClr val="tx1"/>
              </a:solidFill>
              <a:latin typeface="Calibri" panose="020F0502020204030204" pitchFamily="34" charset="0"/>
              <a:cs typeface="Calibri" panose="020F0502020204030204" pitchFamily="34" charset="0"/>
            </a:endParaRPr>
          </a:p>
          <a:p>
            <a:pPr marL="0" lvl="0" indent="0" algn="l" rtl="0">
              <a:lnSpc>
                <a:spcPct val="80000"/>
              </a:lnSpc>
              <a:spcBef>
                <a:spcPts val="0"/>
              </a:spcBef>
              <a:spcAft>
                <a:spcPts val="0"/>
              </a:spcAft>
              <a:buClr>
                <a:schemeClr val="dk1"/>
              </a:buClr>
              <a:buSzPts val="935"/>
              <a:buFont typeface="Arial"/>
              <a:buNone/>
            </a:pPr>
            <a:r>
              <a:rPr lang="en-GB" sz="1600" dirty="0">
                <a:solidFill>
                  <a:schemeClr val="tx1"/>
                </a:solidFill>
                <a:latin typeface="Calibri" panose="020F0502020204030204" pitchFamily="34" charset="0"/>
                <a:cs typeface="Calibri" panose="020F0502020204030204" pitchFamily="34" charset="0"/>
              </a:rPr>
              <a:t>𝐾 : State-feedback vector</a:t>
            </a:r>
            <a:endParaRPr sz="1600" dirty="0">
              <a:solidFill>
                <a:schemeClr val="tx1"/>
              </a:solidFill>
              <a:latin typeface="Calibri" panose="020F0502020204030204" pitchFamily="34" charset="0"/>
              <a:cs typeface="Calibri" panose="020F0502020204030204" pitchFamily="34" charset="0"/>
            </a:endParaRPr>
          </a:p>
          <a:p>
            <a:pPr marL="0" lvl="0" indent="0" algn="l" rtl="0">
              <a:lnSpc>
                <a:spcPct val="80000"/>
              </a:lnSpc>
              <a:spcBef>
                <a:spcPts val="0"/>
              </a:spcBef>
              <a:spcAft>
                <a:spcPts val="0"/>
              </a:spcAft>
              <a:buClr>
                <a:schemeClr val="dk1"/>
              </a:buClr>
              <a:buSzPts val="935"/>
              <a:buFont typeface="Arial"/>
              <a:buNone/>
            </a:pPr>
            <a:r>
              <a:rPr lang="en-GB" sz="1600" dirty="0">
                <a:solidFill>
                  <a:schemeClr val="tx1"/>
                </a:solidFill>
                <a:latin typeface="Calibri" panose="020F0502020204030204" pitchFamily="34" charset="0"/>
                <a:cs typeface="Calibri" panose="020F0502020204030204" pitchFamily="34" charset="0"/>
              </a:rPr>
              <a:t>𝑞𝑡 : Last row of the inverse of controllability matrix</a:t>
            </a:r>
            <a:endParaRPr sz="1600" dirty="0">
              <a:solidFill>
                <a:schemeClr val="tx1"/>
              </a:solidFill>
              <a:latin typeface="Calibri" panose="020F0502020204030204" pitchFamily="34" charset="0"/>
              <a:cs typeface="Calibri" panose="020F0502020204030204" pitchFamily="34" charset="0"/>
            </a:endParaRPr>
          </a:p>
          <a:p>
            <a:pPr marL="0" lvl="0" indent="0" algn="l" rtl="0">
              <a:lnSpc>
                <a:spcPct val="80000"/>
              </a:lnSpc>
              <a:spcBef>
                <a:spcPts val="0"/>
              </a:spcBef>
              <a:spcAft>
                <a:spcPts val="0"/>
              </a:spcAft>
              <a:buClr>
                <a:schemeClr val="dk1"/>
              </a:buClr>
              <a:buSzPts val="935"/>
              <a:buFont typeface="Arial"/>
              <a:buNone/>
            </a:pPr>
            <a:r>
              <a:rPr lang="en-GB" sz="1600" dirty="0">
                <a:solidFill>
                  <a:schemeClr val="tx1"/>
                </a:solidFill>
                <a:latin typeface="Calibri" panose="020F0502020204030204" pitchFamily="34" charset="0"/>
                <a:cs typeface="Calibri" panose="020F0502020204030204" pitchFamily="34" charset="0"/>
              </a:rPr>
              <a:t>𝛼 : Coefficients of the desired polynomial obtained by pole placement</a:t>
            </a:r>
            <a:endParaRPr sz="1600" dirty="0">
              <a:solidFill>
                <a:schemeClr val="tx1"/>
              </a:solidFill>
              <a:latin typeface="Calibri" panose="020F0502020204030204" pitchFamily="34" charset="0"/>
              <a:cs typeface="Calibri" panose="020F0502020204030204" pitchFamily="34" charset="0"/>
            </a:endParaRPr>
          </a:p>
          <a:p>
            <a:pPr marL="0" lvl="0" indent="0" algn="ctr" rtl="0">
              <a:lnSpc>
                <a:spcPct val="80000"/>
              </a:lnSpc>
              <a:spcBef>
                <a:spcPts val="0"/>
              </a:spcBef>
              <a:spcAft>
                <a:spcPts val="0"/>
              </a:spcAft>
              <a:buSzPts val="935"/>
              <a:buNone/>
            </a:pPr>
            <a:endParaRPr sz="2180" dirty="0"/>
          </a:p>
        </p:txBody>
      </p:sp>
      <p:pic>
        <p:nvPicPr>
          <p:cNvPr id="186" name="Google Shape;186;p29"/>
          <p:cNvPicPr preferRelativeResize="0"/>
          <p:nvPr/>
        </p:nvPicPr>
        <p:blipFill>
          <a:blip r:embed="rId3">
            <a:alphaModFix/>
          </a:blip>
          <a:stretch>
            <a:fillRect/>
          </a:stretch>
        </p:blipFill>
        <p:spPr>
          <a:xfrm>
            <a:off x="311700" y="214125"/>
            <a:ext cx="6914747" cy="1182900"/>
          </a:xfrm>
          <a:prstGeom prst="rect">
            <a:avLst/>
          </a:prstGeom>
          <a:noFill/>
          <a:ln>
            <a:noFill/>
          </a:ln>
        </p:spPr>
      </p:pic>
      <p:sp>
        <p:nvSpPr>
          <p:cNvPr id="2" name="Slide Number Placeholder 1">
            <a:extLst>
              <a:ext uri="{FF2B5EF4-FFF2-40B4-BE49-F238E27FC236}">
                <a16:creationId xmlns:a16="http://schemas.microsoft.com/office/drawing/2014/main" id="{AB63D0CA-271B-38D7-ED41-11C7D3E2F6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30</a:t>
            </a:fld>
            <a:endParaRPr lang="en-GB"/>
          </a:p>
        </p:txBody>
      </p:sp>
      <p:sp>
        <p:nvSpPr>
          <p:cNvPr id="3" name="Footer Placeholder 6">
            <a:extLst>
              <a:ext uri="{FF2B5EF4-FFF2-40B4-BE49-F238E27FC236}">
                <a16:creationId xmlns:a16="http://schemas.microsoft.com/office/drawing/2014/main" id="{B1CF149A-D99F-BC8E-1871-CC3A582C82E6}"/>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DE" sz="1050" dirty="0"/>
              <a:t>Mungalpara(4027</a:t>
            </a:r>
            <a:r>
              <a:rPr lang="de-DE" sz="1050" dirty="0"/>
              <a:t>4</a:t>
            </a:r>
            <a:r>
              <a:rPr lang="en-DE" sz="1050" dirty="0"/>
              <a: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0"/>
          <p:cNvSpPr txBox="1">
            <a:spLocks noGrp="1"/>
          </p:cNvSpPr>
          <p:nvPr>
            <p:ph type="ctrTitle"/>
          </p:nvPr>
        </p:nvSpPr>
        <p:spPr>
          <a:xfrm>
            <a:off x="425173" y="112325"/>
            <a:ext cx="8287501" cy="6852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sz="3200" b="1" dirty="0">
                <a:latin typeface="Calibri" panose="020F0502020204030204" pitchFamily="34" charset="0"/>
                <a:cs typeface="Calibri" panose="020F0502020204030204" pitchFamily="34" charset="0"/>
              </a:rPr>
              <a:t>Proportional Controller</a:t>
            </a:r>
            <a:endParaRPr sz="3200" b="1" dirty="0">
              <a:latin typeface="Calibri" panose="020F0502020204030204" pitchFamily="34" charset="0"/>
              <a:cs typeface="Calibri" panose="020F0502020204030204" pitchFamily="34" charset="0"/>
            </a:endParaRPr>
          </a:p>
        </p:txBody>
      </p:sp>
      <p:sp>
        <p:nvSpPr>
          <p:cNvPr id="192" name="Google Shape;192;p30"/>
          <p:cNvSpPr txBox="1">
            <a:spLocks noGrp="1"/>
          </p:cNvSpPr>
          <p:nvPr>
            <p:ph type="subTitle" idx="1"/>
          </p:nvPr>
        </p:nvSpPr>
        <p:spPr>
          <a:xfrm>
            <a:off x="192075" y="869000"/>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193" name="Google Shape;193;p30"/>
          <p:cNvSpPr txBox="1"/>
          <p:nvPr/>
        </p:nvSpPr>
        <p:spPr>
          <a:xfrm>
            <a:off x="376700" y="850250"/>
            <a:ext cx="7571700" cy="224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rgbClr val="ECECEC"/>
              </a:solidFill>
              <a:highlight>
                <a:schemeClr val="accent2"/>
              </a:highlight>
              <a:latin typeface="Roboto"/>
              <a:ea typeface="Roboto"/>
              <a:cs typeface="Roboto"/>
              <a:sym typeface="Roboto"/>
            </a:endParaRPr>
          </a:p>
        </p:txBody>
      </p:sp>
      <p:sp>
        <p:nvSpPr>
          <p:cNvPr id="194" name="Google Shape;194;p30"/>
          <p:cNvSpPr txBox="1"/>
          <p:nvPr/>
        </p:nvSpPr>
        <p:spPr>
          <a:xfrm>
            <a:off x="308625" y="704975"/>
            <a:ext cx="8287500" cy="151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800">
              <a:solidFill>
                <a:schemeClr val="dk2"/>
              </a:solidFill>
            </a:endParaRPr>
          </a:p>
          <a:p>
            <a:pPr marL="0" lvl="0" indent="0" algn="l" rtl="0">
              <a:spcBef>
                <a:spcPts val="0"/>
              </a:spcBef>
              <a:spcAft>
                <a:spcPts val="0"/>
              </a:spcAft>
              <a:buClr>
                <a:schemeClr val="dk1"/>
              </a:buClr>
              <a:buSzPts val="1100"/>
              <a:buFont typeface="Arial"/>
              <a:buNone/>
            </a:pPr>
            <a:endParaRPr sz="1800">
              <a:solidFill>
                <a:schemeClr val="dk2"/>
              </a:solidFill>
            </a:endParaRPr>
          </a:p>
          <a:p>
            <a:pPr marL="0" lvl="0" indent="0" algn="l" rtl="0">
              <a:spcBef>
                <a:spcPts val="0"/>
              </a:spcBef>
              <a:spcAft>
                <a:spcPts val="0"/>
              </a:spcAft>
              <a:buClr>
                <a:schemeClr val="dk1"/>
              </a:buClr>
              <a:buSzPts val="1100"/>
              <a:buFont typeface="Arial"/>
              <a:buNone/>
            </a:pPr>
            <a:endParaRPr sz="1800">
              <a:solidFill>
                <a:schemeClr val="dk2"/>
              </a:solidFill>
            </a:endParaRPr>
          </a:p>
          <a:p>
            <a:pPr marL="0" lvl="0" indent="0" algn="l" rtl="0">
              <a:spcBef>
                <a:spcPts val="0"/>
              </a:spcBef>
              <a:spcAft>
                <a:spcPts val="0"/>
              </a:spcAft>
              <a:buClr>
                <a:schemeClr val="dk1"/>
              </a:buClr>
              <a:buSzPts val="1100"/>
              <a:buFont typeface="Arial"/>
              <a:buNone/>
            </a:pPr>
            <a:endParaRPr sz="1800">
              <a:solidFill>
                <a:schemeClr val="dk2"/>
              </a:solidFill>
            </a:endParaRPr>
          </a:p>
          <a:p>
            <a:pPr marL="0" lvl="0" indent="0" algn="l" rtl="0">
              <a:spcBef>
                <a:spcPts val="0"/>
              </a:spcBef>
              <a:spcAft>
                <a:spcPts val="0"/>
              </a:spcAft>
              <a:buClr>
                <a:schemeClr val="dk1"/>
              </a:buClr>
              <a:buSzPts val="1100"/>
              <a:buFont typeface="Arial"/>
              <a:buNone/>
            </a:pPr>
            <a:endParaRPr sz="1800">
              <a:solidFill>
                <a:schemeClr val="dk2"/>
              </a:solidFill>
            </a:endParaRPr>
          </a:p>
          <a:p>
            <a:pPr marL="0" lvl="0" indent="0" algn="l" rtl="0">
              <a:spcBef>
                <a:spcPts val="0"/>
              </a:spcBef>
              <a:spcAft>
                <a:spcPts val="0"/>
              </a:spcAft>
              <a:buNone/>
            </a:pPr>
            <a:endParaRPr sz="1800">
              <a:solidFill>
                <a:schemeClr val="dk2"/>
              </a:solidFill>
            </a:endParaRPr>
          </a:p>
        </p:txBody>
      </p:sp>
      <p:pic>
        <p:nvPicPr>
          <p:cNvPr id="195" name="Google Shape;195;p30"/>
          <p:cNvPicPr preferRelativeResize="0"/>
          <p:nvPr/>
        </p:nvPicPr>
        <p:blipFill>
          <a:blip r:embed="rId3">
            <a:alphaModFix/>
          </a:blip>
          <a:stretch>
            <a:fillRect/>
          </a:stretch>
        </p:blipFill>
        <p:spPr>
          <a:xfrm>
            <a:off x="2339363" y="2807875"/>
            <a:ext cx="3819525" cy="990600"/>
          </a:xfrm>
          <a:prstGeom prst="rect">
            <a:avLst/>
          </a:prstGeom>
          <a:noFill/>
          <a:ln>
            <a:noFill/>
          </a:ln>
        </p:spPr>
      </p:pic>
      <p:sp>
        <p:nvSpPr>
          <p:cNvPr id="196" name="Google Shape;196;p30"/>
          <p:cNvSpPr txBox="1"/>
          <p:nvPr/>
        </p:nvSpPr>
        <p:spPr>
          <a:xfrm>
            <a:off x="473550" y="866400"/>
            <a:ext cx="7862100" cy="18726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GB" sz="1600" dirty="0">
                <a:solidFill>
                  <a:schemeClr val="tx1"/>
                </a:solidFill>
                <a:latin typeface="Calibri" panose="020F0502020204030204" pitchFamily="34" charset="0"/>
                <a:cs typeface="Calibri" panose="020F0502020204030204" pitchFamily="34" charset="0"/>
              </a:rPr>
              <a:t>Output feedback in a control system restores steady-state accuracy despite step disturbances by amplifying the error between the reference and output values with a proportional gain 𝑃 and feeding it back to the system. This feedback affects the closed-loop poles, requiring modification of the state-feedback gain vector to compensate for the pole shift.</a:t>
            </a:r>
            <a:endParaRPr sz="1600" dirty="0">
              <a:solidFill>
                <a:schemeClr val="tx1"/>
              </a:solidFill>
              <a:latin typeface="Calibri" panose="020F0502020204030204" pitchFamily="34" charset="0"/>
              <a:cs typeface="Calibri" panose="020F0502020204030204" pitchFamily="34" charset="0"/>
            </a:endParaRPr>
          </a:p>
          <a:p>
            <a:pPr marL="0" lvl="0" indent="0" algn="l" rtl="0">
              <a:spcBef>
                <a:spcPts val="0"/>
              </a:spcBef>
              <a:spcAft>
                <a:spcPts val="0"/>
              </a:spcAft>
              <a:buClr>
                <a:schemeClr val="dk1"/>
              </a:buClr>
              <a:buSzPts val="1100"/>
              <a:buFont typeface="Arial"/>
              <a:buNone/>
            </a:pPr>
            <a:endParaRPr sz="1700" dirty="0">
              <a:solidFill>
                <a:schemeClr val="dk2"/>
              </a:solidFill>
            </a:endParaRPr>
          </a:p>
          <a:p>
            <a:pPr marL="0" lvl="0" indent="0" algn="l" rtl="0">
              <a:spcBef>
                <a:spcPts val="0"/>
              </a:spcBef>
              <a:spcAft>
                <a:spcPts val="0"/>
              </a:spcAft>
              <a:buClr>
                <a:schemeClr val="dk1"/>
              </a:buClr>
              <a:buSzPts val="1100"/>
              <a:buFont typeface="Arial"/>
              <a:buNone/>
            </a:pPr>
            <a:endParaRPr sz="1800" dirty="0">
              <a:solidFill>
                <a:schemeClr val="dk2"/>
              </a:solidFill>
            </a:endParaRPr>
          </a:p>
          <a:p>
            <a:pPr marL="0" lvl="0" indent="0" algn="l" rtl="0">
              <a:spcBef>
                <a:spcPts val="0"/>
              </a:spcBef>
              <a:spcAft>
                <a:spcPts val="0"/>
              </a:spcAft>
              <a:buClr>
                <a:schemeClr val="dk1"/>
              </a:buClr>
              <a:buSzPts val="1100"/>
              <a:buFont typeface="Arial"/>
              <a:buNone/>
            </a:pPr>
            <a:endParaRPr sz="1800" dirty="0">
              <a:solidFill>
                <a:schemeClr val="dk2"/>
              </a:solidFill>
            </a:endParaRPr>
          </a:p>
          <a:p>
            <a:pPr marL="0" lvl="0" indent="0" algn="l" rtl="0">
              <a:spcBef>
                <a:spcPts val="0"/>
              </a:spcBef>
              <a:spcAft>
                <a:spcPts val="0"/>
              </a:spcAft>
              <a:buClr>
                <a:schemeClr val="dk1"/>
              </a:buClr>
              <a:buSzPts val="1100"/>
              <a:buFont typeface="Arial"/>
              <a:buNone/>
            </a:pPr>
            <a:endParaRPr sz="1800" dirty="0">
              <a:solidFill>
                <a:schemeClr val="dk2"/>
              </a:solidFill>
            </a:endParaRPr>
          </a:p>
          <a:p>
            <a:pPr marL="0" lvl="0" indent="0" algn="l" rtl="0">
              <a:spcBef>
                <a:spcPts val="0"/>
              </a:spcBef>
              <a:spcAft>
                <a:spcPts val="0"/>
              </a:spcAft>
              <a:buNone/>
            </a:pPr>
            <a:endParaRPr sz="1800" dirty="0">
              <a:solidFill>
                <a:schemeClr val="dk2"/>
              </a:solidFill>
            </a:endParaRPr>
          </a:p>
        </p:txBody>
      </p:sp>
      <p:sp>
        <p:nvSpPr>
          <p:cNvPr id="197" name="Google Shape;197;p30"/>
          <p:cNvSpPr txBox="1"/>
          <p:nvPr/>
        </p:nvSpPr>
        <p:spPr>
          <a:xfrm>
            <a:off x="577850" y="3885350"/>
            <a:ext cx="6175750" cy="532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n-GB" sz="1600" dirty="0">
                <a:solidFill>
                  <a:schemeClr val="dk1"/>
                </a:solidFill>
              </a:rPr>
              <a:t>This is called </a:t>
            </a:r>
            <a:r>
              <a:rPr lang="en-GB" sz="1600" dirty="0">
                <a:solidFill>
                  <a:schemeClr val="dk1"/>
                </a:solidFill>
                <a:latin typeface="Times New Roman"/>
                <a:ea typeface="Times New Roman"/>
                <a:cs typeface="Times New Roman"/>
                <a:sym typeface="Times New Roman"/>
              </a:rPr>
              <a:t>𝑃</a:t>
            </a:r>
            <a:r>
              <a:rPr lang="en-GB" sz="1600" dirty="0">
                <a:solidFill>
                  <a:schemeClr val="dk1"/>
                </a:solidFill>
              </a:rPr>
              <a:t> controller or proportional controller.</a:t>
            </a:r>
            <a:endParaRPr sz="1600" dirty="0">
              <a:solidFill>
                <a:schemeClr val="dk1"/>
              </a:solidFill>
            </a:endParaRPr>
          </a:p>
          <a:p>
            <a:pPr marL="0" lvl="0" indent="0" algn="l" rtl="0">
              <a:spcBef>
                <a:spcPts val="1200"/>
              </a:spcBef>
              <a:spcAft>
                <a:spcPts val="0"/>
              </a:spcAft>
              <a:buNone/>
            </a:pPr>
            <a:endParaRPr sz="1800" dirty="0">
              <a:solidFill>
                <a:schemeClr val="dk2"/>
              </a:solidFill>
            </a:endParaRPr>
          </a:p>
        </p:txBody>
      </p:sp>
      <p:sp>
        <p:nvSpPr>
          <p:cNvPr id="2" name="Slide Number Placeholder 1">
            <a:extLst>
              <a:ext uri="{FF2B5EF4-FFF2-40B4-BE49-F238E27FC236}">
                <a16:creationId xmlns:a16="http://schemas.microsoft.com/office/drawing/2014/main" id="{7153805E-6C41-6866-D43A-CC43BFB36C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31</a:t>
            </a:fld>
            <a:endParaRPr lang="en-GB"/>
          </a:p>
        </p:txBody>
      </p:sp>
      <p:sp>
        <p:nvSpPr>
          <p:cNvPr id="3" name="Footer Placeholder 6">
            <a:extLst>
              <a:ext uri="{FF2B5EF4-FFF2-40B4-BE49-F238E27FC236}">
                <a16:creationId xmlns:a16="http://schemas.microsoft.com/office/drawing/2014/main" id="{67A5C63F-57C7-2028-536B-A6176C84716D}"/>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DE" sz="1050" dirty="0"/>
              <a:t>Mungalpara(4027</a:t>
            </a:r>
            <a:r>
              <a:rPr lang="de-DE" sz="1050" dirty="0"/>
              <a:t>4</a:t>
            </a:r>
            <a:r>
              <a:rPr lang="en-DE" sz="1050" dirty="0"/>
              <a: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dirty="0"/>
          </a:p>
          <a:p>
            <a:pPr marL="0" lvl="0" indent="0" algn="ctr" rtl="0">
              <a:spcBef>
                <a:spcPts val="0"/>
              </a:spcBef>
              <a:spcAft>
                <a:spcPts val="0"/>
              </a:spcAft>
              <a:buNone/>
            </a:pPr>
            <a:endParaRPr dirty="0"/>
          </a:p>
        </p:txBody>
      </p:sp>
      <p:sp>
        <p:nvSpPr>
          <p:cNvPr id="203" name="Google Shape;203;p3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a:p>
            <a:pPr marL="0" lvl="0" indent="0" algn="ctr" rtl="0">
              <a:spcBef>
                <a:spcPts val="0"/>
              </a:spcBef>
              <a:spcAft>
                <a:spcPts val="0"/>
              </a:spcAft>
              <a:buNone/>
            </a:pPr>
            <a:endParaRPr/>
          </a:p>
        </p:txBody>
      </p:sp>
      <p:pic>
        <p:nvPicPr>
          <p:cNvPr id="204" name="Google Shape;204;p31"/>
          <p:cNvPicPr preferRelativeResize="0"/>
          <p:nvPr/>
        </p:nvPicPr>
        <p:blipFill>
          <a:blip r:embed="rId3">
            <a:alphaModFix/>
          </a:blip>
          <a:stretch>
            <a:fillRect/>
          </a:stretch>
        </p:blipFill>
        <p:spPr>
          <a:xfrm>
            <a:off x="250875" y="744575"/>
            <a:ext cx="6708725" cy="3713125"/>
          </a:xfrm>
          <a:prstGeom prst="rect">
            <a:avLst/>
          </a:prstGeom>
          <a:noFill/>
          <a:ln>
            <a:noFill/>
          </a:ln>
        </p:spPr>
      </p:pic>
      <p:sp>
        <p:nvSpPr>
          <p:cNvPr id="205" name="Google Shape;205;p31"/>
          <p:cNvSpPr txBox="1"/>
          <p:nvPr/>
        </p:nvSpPr>
        <p:spPr>
          <a:xfrm>
            <a:off x="155625" y="184425"/>
            <a:ext cx="8369500" cy="615523"/>
          </a:xfrm>
          <a:prstGeom prst="rect">
            <a:avLst/>
          </a:prstGeom>
          <a:noFill/>
          <a:ln>
            <a:noFill/>
          </a:ln>
        </p:spPr>
        <p:txBody>
          <a:bodyPr spcFirstLastPara="1" wrap="square" lIns="91425" tIns="91425" rIns="91425" bIns="91425" anchor="t" anchorCtr="0">
            <a:spAutoFit/>
          </a:bodyPr>
          <a:lstStyle/>
          <a:p>
            <a:pPr lvl="0" algn="l" rtl="0">
              <a:spcBef>
                <a:spcPts val="0"/>
              </a:spcBef>
              <a:spcAft>
                <a:spcPts val="0"/>
              </a:spcAft>
              <a:buClr>
                <a:schemeClr val="dk1"/>
              </a:buClr>
              <a:buSzPts val="2200"/>
            </a:pPr>
            <a:r>
              <a:rPr lang="en-GB" sz="2800" b="1" dirty="0">
                <a:solidFill>
                  <a:schemeClr val="dk1"/>
                </a:solidFill>
                <a:latin typeface="Calibri"/>
                <a:ea typeface="Calibri"/>
                <a:cs typeface="Calibri"/>
                <a:sym typeface="Calibri"/>
              </a:rPr>
              <a:t>MATLAB script for proportional controller</a:t>
            </a:r>
            <a:endParaRPr sz="2800" b="1" dirty="0">
              <a:solidFill>
                <a:schemeClr val="dk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52D0071-0FB6-FFFD-C1CB-FC01702D3C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32</a:t>
            </a:fld>
            <a:endParaRPr lang="en-GB"/>
          </a:p>
        </p:txBody>
      </p:sp>
      <p:sp>
        <p:nvSpPr>
          <p:cNvPr id="4" name="Footer Placeholder 6">
            <a:extLst>
              <a:ext uri="{FF2B5EF4-FFF2-40B4-BE49-F238E27FC236}">
                <a16:creationId xmlns:a16="http://schemas.microsoft.com/office/drawing/2014/main" id="{625DC066-046B-9A11-6CF3-FE39108A1B10}"/>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DE" sz="1050" dirty="0"/>
              <a:t>Mungalpara(4027</a:t>
            </a:r>
            <a:r>
              <a:rPr lang="de-DE" sz="1050" dirty="0"/>
              <a:t>4</a:t>
            </a:r>
            <a:r>
              <a:rPr lang="en-DE" sz="1050" dirty="0"/>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2"/>
          <p:cNvSpPr txBox="1">
            <a:spLocks noGrp="1"/>
          </p:cNvSpPr>
          <p:nvPr>
            <p:ph type="ctrTitle"/>
          </p:nvPr>
        </p:nvSpPr>
        <p:spPr>
          <a:xfrm>
            <a:off x="311708" y="7629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211" name="Google Shape;211;p3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a:p>
            <a:pPr marL="0" lvl="0" indent="0" algn="ctr" rtl="0">
              <a:spcBef>
                <a:spcPts val="0"/>
              </a:spcBef>
              <a:spcAft>
                <a:spcPts val="0"/>
              </a:spcAft>
              <a:buNone/>
            </a:pPr>
            <a:endParaRPr/>
          </a:p>
        </p:txBody>
      </p:sp>
      <p:pic>
        <p:nvPicPr>
          <p:cNvPr id="212" name="Google Shape;212;p32"/>
          <p:cNvPicPr preferRelativeResize="0"/>
          <p:nvPr/>
        </p:nvPicPr>
        <p:blipFill>
          <a:blip r:embed="rId3">
            <a:alphaModFix/>
          </a:blip>
          <a:stretch>
            <a:fillRect/>
          </a:stretch>
        </p:blipFill>
        <p:spPr>
          <a:xfrm>
            <a:off x="395725" y="874925"/>
            <a:ext cx="8352549" cy="3835675"/>
          </a:xfrm>
          <a:prstGeom prst="rect">
            <a:avLst/>
          </a:prstGeom>
          <a:noFill/>
          <a:ln>
            <a:noFill/>
          </a:ln>
        </p:spPr>
      </p:pic>
      <p:sp>
        <p:nvSpPr>
          <p:cNvPr id="213" name="Google Shape;213;p32"/>
          <p:cNvSpPr txBox="1"/>
          <p:nvPr/>
        </p:nvSpPr>
        <p:spPr>
          <a:xfrm>
            <a:off x="311699" y="216450"/>
            <a:ext cx="4260425" cy="528000"/>
          </a:xfrm>
          <a:prstGeom prst="rect">
            <a:avLst/>
          </a:prstGeom>
          <a:noFill/>
          <a:ln>
            <a:noFill/>
          </a:ln>
        </p:spPr>
        <p:txBody>
          <a:bodyPr spcFirstLastPara="1" wrap="square" lIns="91425" tIns="91425" rIns="91425" bIns="91425" anchor="t" anchorCtr="0">
            <a:noAutofit/>
          </a:bodyPr>
          <a:lstStyle/>
          <a:p>
            <a:pPr lvl="0" algn="l" rtl="0">
              <a:spcBef>
                <a:spcPts val="0"/>
              </a:spcBef>
              <a:spcAft>
                <a:spcPts val="0"/>
              </a:spcAft>
              <a:buClr>
                <a:schemeClr val="dk1"/>
              </a:buClr>
              <a:buSzPts val="2400"/>
            </a:pPr>
            <a:r>
              <a:rPr lang="en-GB" sz="2800" b="1" dirty="0">
                <a:solidFill>
                  <a:schemeClr val="dk1"/>
                </a:solidFill>
                <a:latin typeface="Calibri"/>
                <a:ea typeface="Calibri"/>
                <a:cs typeface="Calibri"/>
                <a:sym typeface="Calibri"/>
              </a:rPr>
              <a:t>Simulation </a:t>
            </a:r>
            <a:endParaRPr sz="2000" dirty="0">
              <a:solidFill>
                <a:schemeClr val="dk2"/>
              </a:solidFill>
            </a:endParaRPr>
          </a:p>
        </p:txBody>
      </p:sp>
      <p:sp>
        <p:nvSpPr>
          <p:cNvPr id="2" name="Slide Number Placeholder 1">
            <a:extLst>
              <a:ext uri="{FF2B5EF4-FFF2-40B4-BE49-F238E27FC236}">
                <a16:creationId xmlns:a16="http://schemas.microsoft.com/office/drawing/2014/main" id="{58554B46-18E6-B6D2-5235-5CB1406039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33</a:t>
            </a:fld>
            <a:endParaRPr lang="en-GB"/>
          </a:p>
        </p:txBody>
      </p:sp>
      <p:sp>
        <p:nvSpPr>
          <p:cNvPr id="3" name="Footer Placeholder 6">
            <a:extLst>
              <a:ext uri="{FF2B5EF4-FFF2-40B4-BE49-F238E27FC236}">
                <a16:creationId xmlns:a16="http://schemas.microsoft.com/office/drawing/2014/main" id="{E65F90BE-F669-964B-2E4F-2DB8EAFF84DE}"/>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DE" sz="1050" dirty="0"/>
              <a:t>Mungalpara(4027</a:t>
            </a:r>
            <a:r>
              <a:rPr lang="de-DE" sz="1050" dirty="0"/>
              <a:t>4</a:t>
            </a:r>
            <a:r>
              <a:rPr lang="en-DE" sz="1050" dirty="0"/>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3"/>
          <p:cNvSpPr txBox="1">
            <a:spLocks noGrp="1"/>
          </p:cNvSpPr>
          <p:nvPr>
            <p:ph type="ctrTitle"/>
          </p:nvPr>
        </p:nvSpPr>
        <p:spPr>
          <a:xfrm>
            <a:off x="623408" y="283412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219" name="Google Shape;219;p33"/>
          <p:cNvSpPr txBox="1">
            <a:spLocks noGrp="1"/>
          </p:cNvSpPr>
          <p:nvPr>
            <p:ph type="subTitle" idx="1"/>
          </p:nvPr>
        </p:nvSpPr>
        <p:spPr>
          <a:xfrm>
            <a:off x="209175" y="256774"/>
            <a:ext cx="8520600" cy="670025"/>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ct val="100000"/>
            </a:pPr>
            <a:r>
              <a:rPr lang="en-GB" b="1" dirty="0">
                <a:solidFill>
                  <a:schemeClr val="tx1"/>
                </a:solidFill>
                <a:latin typeface="Calibri"/>
                <a:ea typeface="Calibri"/>
                <a:cs typeface="Calibri"/>
                <a:sym typeface="Calibri"/>
              </a:rPr>
              <a:t>Simulation  Result</a:t>
            </a:r>
            <a:endParaRPr b="1" dirty="0">
              <a:solidFill>
                <a:schemeClr val="tx1"/>
              </a:solidFill>
              <a:latin typeface="Calibri"/>
              <a:ea typeface="Calibri"/>
              <a:cs typeface="Calibri"/>
              <a:sym typeface="Calibri"/>
            </a:endParaRPr>
          </a:p>
        </p:txBody>
      </p:sp>
      <p:pic>
        <p:nvPicPr>
          <p:cNvPr id="220" name="Google Shape;220;p33"/>
          <p:cNvPicPr preferRelativeResize="0"/>
          <p:nvPr/>
        </p:nvPicPr>
        <p:blipFill>
          <a:blip r:embed="rId3">
            <a:alphaModFix/>
          </a:blip>
          <a:stretch>
            <a:fillRect/>
          </a:stretch>
        </p:blipFill>
        <p:spPr>
          <a:xfrm>
            <a:off x="1365650" y="926800"/>
            <a:ext cx="5476275" cy="3807524"/>
          </a:xfrm>
          <a:prstGeom prst="rect">
            <a:avLst/>
          </a:prstGeom>
          <a:noFill/>
          <a:ln>
            <a:noFill/>
          </a:ln>
        </p:spPr>
      </p:pic>
      <p:sp>
        <p:nvSpPr>
          <p:cNvPr id="2" name="Slide Number Placeholder 1">
            <a:extLst>
              <a:ext uri="{FF2B5EF4-FFF2-40B4-BE49-F238E27FC236}">
                <a16:creationId xmlns:a16="http://schemas.microsoft.com/office/drawing/2014/main" id="{B2978B73-2B56-8E37-CB42-61675601B2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34</a:t>
            </a:fld>
            <a:endParaRPr lang="en-GB"/>
          </a:p>
        </p:txBody>
      </p:sp>
      <p:sp>
        <p:nvSpPr>
          <p:cNvPr id="3" name="Footer Placeholder 6">
            <a:extLst>
              <a:ext uri="{FF2B5EF4-FFF2-40B4-BE49-F238E27FC236}">
                <a16:creationId xmlns:a16="http://schemas.microsoft.com/office/drawing/2014/main" id="{E6472679-B8A2-4DD7-2FF5-9FAD306C8D03}"/>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DE" sz="1050" dirty="0"/>
              <a:t>Mungalpara(4027</a:t>
            </a:r>
            <a:r>
              <a:rPr lang="de-DE" sz="1050" dirty="0"/>
              <a:t>4</a:t>
            </a:r>
            <a:r>
              <a:rPr lang="en-DE" sz="1050" dirty="0"/>
              <a: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6818FB8-5DD0-5C2B-3F53-9889E2262A6D}"/>
              </a:ext>
            </a:extLst>
          </p:cNvPr>
          <p:cNvSpPr>
            <a:spLocks noGrp="1"/>
          </p:cNvSpPr>
          <p:nvPr>
            <p:ph idx="1"/>
          </p:nvPr>
        </p:nvSpPr>
        <p:spPr>
          <a:xfrm>
            <a:off x="411771" y="863550"/>
            <a:ext cx="8520600" cy="3416400"/>
          </a:xfrm>
        </p:spPr>
        <p:txBody>
          <a:bodyPr>
            <a:normAutofit/>
          </a:bodyPr>
          <a:lstStyle/>
          <a:p>
            <a:pPr marL="114300" indent="0" algn="ctr">
              <a:buNone/>
            </a:pPr>
            <a:endParaRPr lang="de-DE" sz="4800" dirty="0">
              <a:solidFill>
                <a:schemeClr val="tx1"/>
              </a:solidFill>
              <a:latin typeface="Calibri" panose="020F0502020204030204" pitchFamily="34" charset="0"/>
              <a:cs typeface="Calibri" panose="020F0502020204030204" pitchFamily="34" charset="0"/>
            </a:endParaRPr>
          </a:p>
          <a:p>
            <a:pPr marL="114300" indent="0" algn="ctr">
              <a:buNone/>
            </a:pPr>
            <a:r>
              <a:rPr lang="de-DE" sz="7200" b="1" dirty="0" err="1">
                <a:solidFill>
                  <a:schemeClr val="tx1"/>
                </a:solidFill>
                <a:latin typeface="Calibri" panose="020F0502020204030204" pitchFamily="34" charset="0"/>
                <a:cs typeface="Calibri" panose="020F0502020204030204" pitchFamily="34" charset="0"/>
              </a:rPr>
              <a:t>Thank</a:t>
            </a:r>
            <a:r>
              <a:rPr lang="de-DE" sz="7200" b="1" dirty="0">
                <a:solidFill>
                  <a:schemeClr val="tx1"/>
                </a:solidFill>
                <a:latin typeface="Calibri" panose="020F0502020204030204" pitchFamily="34" charset="0"/>
                <a:cs typeface="Calibri" panose="020F0502020204030204" pitchFamily="34" charset="0"/>
              </a:rPr>
              <a:t> </a:t>
            </a:r>
            <a:r>
              <a:rPr lang="de-DE" sz="7200" b="1" dirty="0" err="1">
                <a:solidFill>
                  <a:schemeClr val="tx1"/>
                </a:solidFill>
                <a:latin typeface="Calibri" panose="020F0502020204030204" pitchFamily="34" charset="0"/>
                <a:cs typeface="Calibri" panose="020F0502020204030204" pitchFamily="34" charset="0"/>
              </a:rPr>
              <a:t>you</a:t>
            </a:r>
            <a:endParaRPr lang="en-US" sz="7200" b="1" dirty="0">
              <a:solidFill>
                <a:schemeClr val="tx1"/>
              </a:solidFill>
              <a:latin typeface="Calibri" panose="020F0502020204030204" pitchFamily="34" charset="0"/>
              <a:cs typeface="Calibri" panose="020F0502020204030204" pitchFamily="34" charset="0"/>
            </a:endParaRPr>
          </a:p>
        </p:txBody>
      </p:sp>
      <p:sp>
        <p:nvSpPr>
          <p:cNvPr id="7" name="Slide Number Placeholder 6">
            <a:extLst>
              <a:ext uri="{FF2B5EF4-FFF2-40B4-BE49-F238E27FC236}">
                <a16:creationId xmlns:a16="http://schemas.microsoft.com/office/drawing/2014/main" id="{F7099B89-0A45-8FD9-4547-D9935BEA143C}"/>
              </a:ext>
            </a:extLst>
          </p:cNvPr>
          <p:cNvSpPr>
            <a:spLocks noGrp="1"/>
          </p:cNvSpPr>
          <p:nvPr>
            <p:ph type="sldNum" sz="quarter" idx="12"/>
          </p:nvPr>
        </p:nvSpPr>
        <p:spPr/>
        <p:txBody>
          <a:bodyPr/>
          <a:lstStyle/>
          <a:p>
            <a:fld id="{06FBF565-AFA2-5840-9CEB-BFFA1DFB8F4B}" type="slidenum">
              <a:rPr lang="en-DE" smtClean="0"/>
              <a:t>35</a:t>
            </a:fld>
            <a:endParaRPr lang="en-DE"/>
          </a:p>
        </p:txBody>
      </p:sp>
    </p:spTree>
    <p:extLst>
      <p:ext uri="{BB962C8B-B14F-4D97-AF65-F5344CB8AC3E}">
        <p14:creationId xmlns:p14="http://schemas.microsoft.com/office/powerpoint/2010/main" val="3461816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pic>
        <p:nvPicPr>
          <p:cNvPr id="484" name="Google Shape;484;p73"/>
          <p:cNvPicPr preferRelativeResize="0"/>
          <p:nvPr/>
        </p:nvPicPr>
        <p:blipFill>
          <a:blip r:embed="rId3">
            <a:alphaModFix/>
          </a:blip>
          <a:stretch>
            <a:fillRect/>
          </a:stretch>
        </p:blipFill>
        <p:spPr>
          <a:xfrm>
            <a:off x="2782400" y="812513"/>
            <a:ext cx="5682150" cy="3905538"/>
          </a:xfrm>
          <a:prstGeom prst="rect">
            <a:avLst/>
          </a:prstGeom>
          <a:noFill/>
          <a:ln>
            <a:noFill/>
          </a:ln>
        </p:spPr>
      </p:pic>
      <p:pic>
        <p:nvPicPr>
          <p:cNvPr id="485" name="Google Shape;485;p73"/>
          <p:cNvPicPr preferRelativeResize="0"/>
          <p:nvPr/>
        </p:nvPicPr>
        <p:blipFill>
          <a:blip r:embed="rId4">
            <a:alphaModFix/>
          </a:blip>
          <a:stretch>
            <a:fillRect/>
          </a:stretch>
        </p:blipFill>
        <p:spPr>
          <a:xfrm>
            <a:off x="393025" y="1665725"/>
            <a:ext cx="2159501" cy="2159500"/>
          </a:xfrm>
          <a:prstGeom prst="rect">
            <a:avLst/>
          </a:prstGeom>
          <a:noFill/>
          <a:ln>
            <a:noFill/>
          </a:ln>
        </p:spPr>
      </p:pic>
      <p:sp>
        <p:nvSpPr>
          <p:cNvPr id="486" name="Google Shape;486;p73"/>
          <p:cNvSpPr txBox="1"/>
          <p:nvPr/>
        </p:nvSpPr>
        <p:spPr>
          <a:xfrm>
            <a:off x="159300" y="339050"/>
            <a:ext cx="7354200" cy="620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GB" sz="2400" b="1" dirty="0">
                <a:solidFill>
                  <a:schemeClr val="dk1"/>
                </a:solidFill>
                <a:latin typeface="Calibri" panose="020F0502020204030204" pitchFamily="34" charset="0"/>
                <a:cs typeface="Calibri" panose="020F0502020204030204" pitchFamily="34" charset="0"/>
              </a:rPr>
              <a:t>Why are we using PI controller ?</a:t>
            </a:r>
            <a:endParaRPr sz="2400" b="1" dirty="0">
              <a:solidFill>
                <a:schemeClr val="dk1"/>
              </a:solidFill>
              <a:latin typeface="Calibri" panose="020F0502020204030204" pitchFamily="34" charset="0"/>
              <a:cs typeface="Calibri" panose="020F0502020204030204" pitchFamily="34" charset="0"/>
            </a:endParaRPr>
          </a:p>
        </p:txBody>
      </p:sp>
      <p:sp>
        <p:nvSpPr>
          <p:cNvPr id="2" name="Footer Placeholder 6">
            <a:extLst>
              <a:ext uri="{FF2B5EF4-FFF2-40B4-BE49-F238E27FC236}">
                <a16:creationId xmlns:a16="http://schemas.microsoft.com/office/drawing/2014/main" id="{B33FAAD7-2528-B7D4-D3F1-CACF1BC24A25}"/>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Lunagariya</a:t>
            </a:r>
            <a:r>
              <a:rPr lang="en-DE" sz="1050" dirty="0"/>
              <a:t>(402</a:t>
            </a:r>
            <a:r>
              <a:rPr lang="de-DE" sz="1050" dirty="0"/>
              <a:t>45</a:t>
            </a:r>
            <a:r>
              <a:rPr lang="en-DE" sz="1050" dirty="0"/>
              <a:t>)</a:t>
            </a:r>
          </a:p>
        </p:txBody>
      </p:sp>
      <p:sp>
        <p:nvSpPr>
          <p:cNvPr id="3" name="Slide Number Placeholder 2">
            <a:extLst>
              <a:ext uri="{FF2B5EF4-FFF2-40B4-BE49-F238E27FC236}">
                <a16:creationId xmlns:a16="http://schemas.microsoft.com/office/drawing/2014/main" id="{988AEBFF-014B-FB97-5162-8A1B1B467B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36</a:t>
            </a:fld>
            <a:endParaRPr lang="en-GB"/>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74"/>
          <p:cNvSpPr txBox="1">
            <a:spLocks noGrp="1"/>
          </p:cNvSpPr>
          <p:nvPr>
            <p:ph type="ctrTitle"/>
          </p:nvPr>
        </p:nvSpPr>
        <p:spPr>
          <a:xfrm>
            <a:off x="165650" y="177450"/>
            <a:ext cx="8520600" cy="575100"/>
          </a:xfrm>
          <a:prstGeom prst="rect">
            <a:avLst/>
          </a:prstGeom>
        </p:spPr>
        <p:txBody>
          <a:bodyPr spcFirstLastPara="1" wrap="square" lIns="91425" tIns="91425" rIns="91425" bIns="91425" anchor="b" anchorCtr="0">
            <a:normAutofit/>
          </a:bodyPr>
          <a:lstStyle/>
          <a:p>
            <a:pPr marL="457200" lvl="0" indent="-330200" algn="l" rtl="0">
              <a:spcBef>
                <a:spcPts val="0"/>
              </a:spcBef>
              <a:spcAft>
                <a:spcPts val="0"/>
              </a:spcAft>
              <a:buClr>
                <a:srgbClr val="404040"/>
              </a:buClr>
              <a:buSzPts val="1600"/>
              <a:buChar char="❖"/>
            </a:pPr>
            <a:r>
              <a:rPr lang="en-GB" sz="2400" b="1" dirty="0">
                <a:solidFill>
                  <a:srgbClr val="404040"/>
                </a:solidFill>
                <a:latin typeface="Calibri" panose="020F0502020204030204" pitchFamily="34" charset="0"/>
                <a:cs typeface="Calibri" panose="020F0502020204030204" pitchFamily="34" charset="0"/>
              </a:rPr>
              <a:t>Method to find integral gain of PI controller</a:t>
            </a:r>
            <a:endParaRPr sz="6000" dirty="0">
              <a:latin typeface="Calibri" panose="020F0502020204030204" pitchFamily="34" charset="0"/>
              <a:cs typeface="Calibri" panose="020F0502020204030204" pitchFamily="34" charset="0"/>
            </a:endParaRPr>
          </a:p>
        </p:txBody>
      </p:sp>
      <p:pic>
        <p:nvPicPr>
          <p:cNvPr id="492" name="Google Shape;492;p74"/>
          <p:cNvPicPr preferRelativeResize="0"/>
          <p:nvPr/>
        </p:nvPicPr>
        <p:blipFill>
          <a:blip r:embed="rId3">
            <a:alphaModFix/>
          </a:blip>
          <a:stretch>
            <a:fillRect/>
          </a:stretch>
        </p:blipFill>
        <p:spPr>
          <a:xfrm>
            <a:off x="583000" y="1091800"/>
            <a:ext cx="6922700" cy="3600850"/>
          </a:xfrm>
          <a:prstGeom prst="rect">
            <a:avLst/>
          </a:prstGeom>
          <a:noFill/>
          <a:ln>
            <a:noFill/>
          </a:ln>
        </p:spPr>
      </p:pic>
      <p:sp>
        <p:nvSpPr>
          <p:cNvPr id="493" name="Google Shape;493;p74"/>
          <p:cNvSpPr txBox="1"/>
          <p:nvPr/>
        </p:nvSpPr>
        <p:spPr>
          <a:xfrm>
            <a:off x="186600" y="730325"/>
            <a:ext cx="2903400" cy="383700"/>
          </a:xfrm>
          <a:prstGeom prst="rect">
            <a:avLst/>
          </a:prstGeom>
          <a:noFill/>
          <a:ln>
            <a:noFill/>
          </a:ln>
        </p:spPr>
        <p:txBody>
          <a:bodyPr spcFirstLastPara="1" wrap="square" lIns="91425" tIns="91425" rIns="91425" bIns="91425" anchor="t" anchorCtr="0">
            <a:noAutofit/>
          </a:bodyPr>
          <a:lstStyle/>
          <a:p>
            <a:pPr marL="425450" lvl="0" indent="-285750" algn="l" rtl="0">
              <a:spcBef>
                <a:spcPts val="0"/>
              </a:spcBef>
              <a:spcAft>
                <a:spcPts val="0"/>
              </a:spcAft>
              <a:buClr>
                <a:schemeClr val="dk1"/>
              </a:buClr>
              <a:buSzPts val="1400"/>
              <a:buFont typeface="Arial" panose="020B0604020202020204" pitchFamily="34" charset="0"/>
              <a:buChar char="•"/>
            </a:pPr>
            <a:r>
              <a:rPr lang="en-GB" b="1" dirty="0" err="1">
                <a:solidFill>
                  <a:schemeClr val="dk1"/>
                </a:solidFill>
                <a:latin typeface="Calibri" panose="020F0502020204030204" pitchFamily="34" charset="0"/>
                <a:cs typeface="Calibri" panose="020F0502020204030204" pitchFamily="34" charset="0"/>
              </a:rPr>
              <a:t>Matlab</a:t>
            </a:r>
            <a:r>
              <a:rPr lang="en-GB" b="1" dirty="0">
                <a:solidFill>
                  <a:schemeClr val="dk1"/>
                </a:solidFill>
                <a:latin typeface="Calibri" panose="020F0502020204030204" pitchFamily="34" charset="0"/>
                <a:cs typeface="Calibri" panose="020F0502020204030204" pitchFamily="34" charset="0"/>
              </a:rPr>
              <a:t> code</a:t>
            </a:r>
            <a:endParaRPr b="1" dirty="0">
              <a:solidFill>
                <a:schemeClr val="dk1"/>
              </a:solidFill>
              <a:latin typeface="Calibri" panose="020F0502020204030204" pitchFamily="34" charset="0"/>
              <a:cs typeface="Calibri" panose="020F0502020204030204" pitchFamily="34" charset="0"/>
            </a:endParaRPr>
          </a:p>
        </p:txBody>
      </p:sp>
      <p:sp>
        <p:nvSpPr>
          <p:cNvPr id="2" name="Footer Placeholder 6">
            <a:extLst>
              <a:ext uri="{FF2B5EF4-FFF2-40B4-BE49-F238E27FC236}">
                <a16:creationId xmlns:a16="http://schemas.microsoft.com/office/drawing/2014/main" id="{2D988710-9D1F-32E9-1F55-30C9B15438B8}"/>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Lunagariya</a:t>
            </a:r>
            <a:r>
              <a:rPr lang="en-DE" sz="1050" dirty="0"/>
              <a:t>(402</a:t>
            </a:r>
            <a:r>
              <a:rPr lang="de-DE" sz="1050" dirty="0"/>
              <a:t>45</a:t>
            </a:r>
            <a:r>
              <a:rPr lang="en-DE" sz="1050" dirty="0"/>
              <a:t>)</a:t>
            </a:r>
          </a:p>
        </p:txBody>
      </p:sp>
      <p:sp>
        <p:nvSpPr>
          <p:cNvPr id="3" name="Slide Number Placeholder 2">
            <a:extLst>
              <a:ext uri="{FF2B5EF4-FFF2-40B4-BE49-F238E27FC236}">
                <a16:creationId xmlns:a16="http://schemas.microsoft.com/office/drawing/2014/main" id="{361561B0-2DCA-A0EE-754D-1E516FCF99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37</a:t>
            </a:fld>
            <a:endParaRPr lang="en-GB"/>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7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499" name="Google Shape;499;p7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500" name="Google Shape;500;p75"/>
          <p:cNvSpPr txBox="1"/>
          <p:nvPr/>
        </p:nvSpPr>
        <p:spPr>
          <a:xfrm>
            <a:off x="179825" y="137100"/>
            <a:ext cx="5198700" cy="35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b="1">
              <a:solidFill>
                <a:schemeClr val="dk2"/>
              </a:solidFill>
            </a:endParaRPr>
          </a:p>
        </p:txBody>
      </p:sp>
      <p:pic>
        <p:nvPicPr>
          <p:cNvPr id="501" name="Google Shape;501;p75"/>
          <p:cNvPicPr preferRelativeResize="0"/>
          <p:nvPr/>
        </p:nvPicPr>
        <p:blipFill>
          <a:blip r:embed="rId3">
            <a:alphaModFix/>
          </a:blip>
          <a:stretch>
            <a:fillRect/>
          </a:stretch>
        </p:blipFill>
        <p:spPr>
          <a:xfrm>
            <a:off x="311700" y="602900"/>
            <a:ext cx="7505150" cy="4197700"/>
          </a:xfrm>
          <a:prstGeom prst="rect">
            <a:avLst/>
          </a:prstGeom>
          <a:noFill/>
          <a:ln>
            <a:noFill/>
          </a:ln>
        </p:spPr>
      </p:pic>
      <p:sp>
        <p:nvSpPr>
          <p:cNvPr id="502" name="Google Shape;502;p75"/>
          <p:cNvSpPr txBox="1"/>
          <p:nvPr/>
        </p:nvSpPr>
        <p:spPr>
          <a:xfrm>
            <a:off x="179825" y="175963"/>
            <a:ext cx="2723100" cy="3561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Font typeface="Calibri"/>
              <a:buChar char="❖"/>
            </a:pPr>
            <a:r>
              <a:rPr lang="en-GB" sz="2400" b="1" dirty="0">
                <a:solidFill>
                  <a:schemeClr val="dk1"/>
                </a:solidFill>
                <a:latin typeface="Calibri"/>
                <a:ea typeface="Calibri"/>
                <a:cs typeface="Calibri"/>
                <a:sym typeface="Calibri"/>
              </a:rPr>
              <a:t>Simulink Model</a:t>
            </a:r>
            <a:endParaRPr sz="2800" dirty="0">
              <a:solidFill>
                <a:schemeClr val="dk2"/>
              </a:solidFill>
            </a:endParaRPr>
          </a:p>
        </p:txBody>
      </p:sp>
      <p:sp>
        <p:nvSpPr>
          <p:cNvPr id="2" name="Footer Placeholder 6">
            <a:extLst>
              <a:ext uri="{FF2B5EF4-FFF2-40B4-BE49-F238E27FC236}">
                <a16:creationId xmlns:a16="http://schemas.microsoft.com/office/drawing/2014/main" id="{D0D82032-2545-4CD0-484D-6E7E73CCB4C6}"/>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Lunagariya</a:t>
            </a:r>
            <a:r>
              <a:rPr lang="en-DE" sz="1050" dirty="0"/>
              <a:t>(402</a:t>
            </a:r>
            <a:r>
              <a:rPr lang="de-DE" sz="1050" dirty="0"/>
              <a:t>45</a:t>
            </a:r>
            <a:r>
              <a:rPr lang="en-DE" sz="1050" dirty="0"/>
              <a:t>)</a:t>
            </a:r>
          </a:p>
        </p:txBody>
      </p:sp>
      <p:sp>
        <p:nvSpPr>
          <p:cNvPr id="3" name="Slide Number Placeholder 2">
            <a:extLst>
              <a:ext uri="{FF2B5EF4-FFF2-40B4-BE49-F238E27FC236}">
                <a16:creationId xmlns:a16="http://schemas.microsoft.com/office/drawing/2014/main" id="{D09A5CB9-D09F-69FE-5F65-9353885993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38</a:t>
            </a:fld>
            <a:endParaRPr lang="en-GB"/>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76"/>
          <p:cNvSpPr txBox="1">
            <a:spLocks noGrp="1"/>
          </p:cNvSpPr>
          <p:nvPr>
            <p:ph type="ctrTitle"/>
          </p:nvPr>
        </p:nvSpPr>
        <p:spPr>
          <a:xfrm>
            <a:off x="170075" y="222450"/>
            <a:ext cx="8520600" cy="552000"/>
          </a:xfrm>
          <a:prstGeom prst="rect">
            <a:avLst/>
          </a:prstGeom>
        </p:spPr>
        <p:txBody>
          <a:bodyPr spcFirstLastPara="1" wrap="square" lIns="91425" tIns="91425" rIns="91425" bIns="91425" anchor="b" anchorCtr="0">
            <a:normAutofit/>
          </a:bodyPr>
          <a:lstStyle/>
          <a:p>
            <a:pPr marL="457200" lvl="0" indent="-336550" algn="l" rtl="0">
              <a:spcBef>
                <a:spcPts val="0"/>
              </a:spcBef>
              <a:spcAft>
                <a:spcPts val="0"/>
              </a:spcAft>
              <a:buSzPts val="1700"/>
              <a:buFont typeface="Calibri"/>
              <a:buChar char="❖"/>
            </a:pPr>
            <a:r>
              <a:rPr lang="en-GB" sz="2400" b="1" dirty="0">
                <a:latin typeface="Calibri"/>
                <a:ea typeface="Calibri"/>
                <a:cs typeface="Calibri"/>
                <a:sym typeface="Calibri"/>
              </a:rPr>
              <a:t>Output Graphs for linear </a:t>
            </a:r>
            <a:endParaRPr sz="7200" dirty="0"/>
          </a:p>
        </p:txBody>
      </p:sp>
      <p:sp>
        <p:nvSpPr>
          <p:cNvPr id="508" name="Google Shape;508;p7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a:p>
            <a:pPr marL="0" lvl="0" indent="0" algn="ctr" rtl="0">
              <a:spcBef>
                <a:spcPts val="0"/>
              </a:spcBef>
              <a:spcAft>
                <a:spcPts val="0"/>
              </a:spcAft>
              <a:buNone/>
            </a:pPr>
            <a:endParaRPr/>
          </a:p>
        </p:txBody>
      </p:sp>
      <p:pic>
        <p:nvPicPr>
          <p:cNvPr id="509" name="Google Shape;509;p76"/>
          <p:cNvPicPr preferRelativeResize="0"/>
          <p:nvPr/>
        </p:nvPicPr>
        <p:blipFill>
          <a:blip r:embed="rId3">
            <a:alphaModFix/>
          </a:blip>
          <a:stretch>
            <a:fillRect/>
          </a:stretch>
        </p:blipFill>
        <p:spPr>
          <a:xfrm>
            <a:off x="374650" y="837500"/>
            <a:ext cx="4026026" cy="3154350"/>
          </a:xfrm>
          <a:prstGeom prst="rect">
            <a:avLst/>
          </a:prstGeom>
          <a:noFill/>
          <a:ln>
            <a:noFill/>
          </a:ln>
        </p:spPr>
      </p:pic>
      <p:pic>
        <p:nvPicPr>
          <p:cNvPr id="510" name="Google Shape;510;p76"/>
          <p:cNvPicPr preferRelativeResize="0"/>
          <p:nvPr/>
        </p:nvPicPr>
        <p:blipFill>
          <a:blip r:embed="rId4">
            <a:alphaModFix/>
          </a:blip>
          <a:stretch>
            <a:fillRect/>
          </a:stretch>
        </p:blipFill>
        <p:spPr>
          <a:xfrm>
            <a:off x="4622314" y="837500"/>
            <a:ext cx="4026026" cy="3154350"/>
          </a:xfrm>
          <a:prstGeom prst="rect">
            <a:avLst/>
          </a:prstGeom>
          <a:noFill/>
          <a:ln>
            <a:noFill/>
          </a:ln>
        </p:spPr>
      </p:pic>
      <p:sp>
        <p:nvSpPr>
          <p:cNvPr id="511" name="Google Shape;511;p76"/>
          <p:cNvSpPr txBox="1"/>
          <p:nvPr/>
        </p:nvSpPr>
        <p:spPr>
          <a:xfrm>
            <a:off x="153012" y="3813950"/>
            <a:ext cx="8679288" cy="748200"/>
          </a:xfrm>
          <a:prstGeom prst="rect">
            <a:avLst/>
          </a:prstGeom>
          <a:noFill/>
          <a:ln>
            <a:noFill/>
          </a:ln>
        </p:spPr>
        <p:txBody>
          <a:bodyPr spcFirstLastPara="1" wrap="square" lIns="91425" tIns="91425" rIns="91425" bIns="91425" anchor="t" anchorCtr="0">
            <a:noAutofit/>
          </a:bodyPr>
          <a:lstStyle/>
          <a:p>
            <a:pPr marL="457200" lvl="0" indent="-304800" algn="just" rtl="0">
              <a:lnSpc>
                <a:spcPct val="115000"/>
              </a:lnSpc>
              <a:spcBef>
                <a:spcPts val="1200"/>
              </a:spcBef>
              <a:spcAft>
                <a:spcPts val="0"/>
              </a:spcAft>
              <a:buClr>
                <a:schemeClr val="dk1"/>
              </a:buClr>
              <a:buSzPts val="1200"/>
              <a:buFont typeface="Arial" panose="020B0604020202020204" pitchFamily="34" charset="0"/>
              <a:buChar char="•"/>
            </a:pPr>
            <a:r>
              <a:rPr lang="en-GB" sz="1200" dirty="0">
                <a:solidFill>
                  <a:schemeClr val="dk1"/>
                </a:solidFill>
                <a:latin typeface="Calibri" panose="020F0502020204030204" pitchFamily="34" charset="0"/>
                <a:ea typeface="Calibri"/>
                <a:cs typeface="Calibri" panose="020F0502020204030204" pitchFamily="34" charset="0"/>
                <a:sym typeface="Calibri"/>
              </a:rPr>
              <a:t>Above graphs shows pendulum angular displacement and velocity of linear model without disturbances. Reference position of 4m is applied. It is seen that pendulum swings up-to -1 degrees initially because of the applied input, and the oscillation gradually settles to zero degree due to controller effect.</a:t>
            </a:r>
            <a:endParaRPr sz="1200" dirty="0">
              <a:solidFill>
                <a:schemeClr val="dk1"/>
              </a:solidFill>
              <a:latin typeface="Calibri" panose="020F0502020204030204" pitchFamily="34" charset="0"/>
              <a:ea typeface="Calibri"/>
              <a:cs typeface="Calibri" panose="020F0502020204030204" pitchFamily="34" charset="0"/>
              <a:sym typeface="Calibri"/>
            </a:endParaRPr>
          </a:p>
          <a:p>
            <a:pPr marL="0" lvl="0" indent="0" algn="l" rtl="0">
              <a:spcBef>
                <a:spcPts val="1200"/>
              </a:spcBef>
              <a:spcAft>
                <a:spcPts val="0"/>
              </a:spcAft>
              <a:buNone/>
            </a:pPr>
            <a:endParaRPr sz="1800" dirty="0">
              <a:solidFill>
                <a:schemeClr val="dk2"/>
              </a:solidFill>
            </a:endParaRPr>
          </a:p>
        </p:txBody>
      </p:sp>
      <p:sp>
        <p:nvSpPr>
          <p:cNvPr id="2" name="Footer Placeholder 6">
            <a:extLst>
              <a:ext uri="{FF2B5EF4-FFF2-40B4-BE49-F238E27FC236}">
                <a16:creationId xmlns:a16="http://schemas.microsoft.com/office/drawing/2014/main" id="{69F23F23-3332-8232-0A81-0F36AD49E582}"/>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Lunagariya</a:t>
            </a:r>
            <a:r>
              <a:rPr lang="en-DE" sz="1050" dirty="0"/>
              <a:t>(402</a:t>
            </a:r>
            <a:r>
              <a:rPr lang="de-DE" sz="1050" dirty="0"/>
              <a:t>45</a:t>
            </a:r>
            <a:r>
              <a:rPr lang="en-DE" sz="1050" dirty="0"/>
              <a:t>)</a:t>
            </a:r>
          </a:p>
        </p:txBody>
      </p:sp>
      <p:sp>
        <p:nvSpPr>
          <p:cNvPr id="3" name="Slide Number Placeholder 2">
            <a:extLst>
              <a:ext uri="{FF2B5EF4-FFF2-40B4-BE49-F238E27FC236}">
                <a16:creationId xmlns:a16="http://schemas.microsoft.com/office/drawing/2014/main" id="{FFF76627-69FF-4762-942A-6F27312DBB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39</a:t>
            </a:fld>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0C15D198-C9F5-49FA-11D6-0D371D804D33}"/>
              </a:ext>
            </a:extLst>
          </p:cNvPr>
          <p:cNvSpPr txBox="1"/>
          <p:nvPr/>
        </p:nvSpPr>
        <p:spPr>
          <a:xfrm>
            <a:off x="417910" y="383314"/>
            <a:ext cx="8308181" cy="92333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Calibri" charset="0"/>
                <a:ea typeface="Times New Roman" panose="02020603050405020304" pitchFamily="18" charset="0"/>
                <a:cs typeface="Calibri" charset="0"/>
              </a:rPr>
              <a:t>The cart-pendulum system has two degrees of freedom (2-DoF)</a:t>
            </a:r>
          </a:p>
          <a:p>
            <a:pPr marL="342900" indent="-342900">
              <a:buFont typeface="+mj-lt"/>
              <a:buAutoNum type="arabicPeriod"/>
            </a:pPr>
            <a:r>
              <a:rPr lang="en-US" dirty="0">
                <a:latin typeface="Calibri" charset="0"/>
                <a:ea typeface="Times New Roman" panose="02020603050405020304" pitchFamily="18" charset="0"/>
                <a:cs typeface="Calibri" charset="0"/>
              </a:rPr>
              <a:t>Horizontal displacement of cart </a:t>
            </a:r>
          </a:p>
          <a:p>
            <a:pPr marL="342900" indent="-342900">
              <a:buFont typeface="+mj-lt"/>
              <a:buAutoNum type="arabicPeriod"/>
            </a:pPr>
            <a:r>
              <a:rPr lang="en-US" dirty="0">
                <a:latin typeface="Calibri" charset="0"/>
                <a:ea typeface="Times New Roman" panose="02020603050405020304" pitchFamily="18" charset="0"/>
                <a:cs typeface="Calibri" charset="0"/>
              </a:rPr>
              <a:t>Rotation of pendulum around the pivot. </a:t>
            </a:r>
            <a:endParaRPr lang="en-IN" dirty="0"/>
          </a:p>
        </p:txBody>
      </p:sp>
      <p:pic>
        <p:nvPicPr>
          <p:cNvPr id="1025" name="Picture 1" descr="A diagram of a beam&#10;&#10;Description automatically generated">
            <a:extLst>
              <a:ext uri="{FF2B5EF4-FFF2-40B4-BE49-F238E27FC236}">
                <a16:creationId xmlns:a16="http://schemas.microsoft.com/office/drawing/2014/main" id="{B2E5AFA1-1281-80D1-16D3-52561D4244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7345" y="1457326"/>
            <a:ext cx="5549310" cy="30712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7">
            <a:extLst>
              <a:ext uri="{FF2B5EF4-FFF2-40B4-BE49-F238E27FC236}">
                <a16:creationId xmlns:a16="http://schemas.microsoft.com/office/drawing/2014/main" id="{704DC279-B677-95DF-9166-9A149D85A263}"/>
              </a:ext>
            </a:extLst>
          </p:cNvPr>
          <p:cNvSpPr txBox="1"/>
          <p:nvPr/>
        </p:nvSpPr>
        <p:spPr>
          <a:xfrm>
            <a:off x="3145870" y="4483187"/>
            <a:ext cx="2302431" cy="27699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i="1" dirty="0">
                <a:latin typeface="Calibri" charset="0"/>
                <a:cs typeface="Calibri" charset="0"/>
              </a:rPr>
              <a:t>Figure: cart-pendulum system</a:t>
            </a:r>
            <a:endParaRPr lang="en-IN" sz="1200" i="1" dirty="0"/>
          </a:p>
        </p:txBody>
      </p:sp>
      <p:sp>
        <p:nvSpPr>
          <p:cNvPr id="5" name="Footer Placeholder 6">
            <a:extLst>
              <a:ext uri="{FF2B5EF4-FFF2-40B4-BE49-F238E27FC236}">
                <a16:creationId xmlns:a16="http://schemas.microsoft.com/office/drawing/2014/main" id="{5FD0071F-D00E-088A-7C83-C90F5A15AD71}"/>
              </a:ext>
            </a:extLst>
          </p:cNvPr>
          <p:cNvSpPr txBox="1">
            <a:spLocks/>
          </p:cNvSpPr>
          <p:nvPr/>
        </p:nvSpPr>
        <p:spPr>
          <a:xfrm>
            <a:off x="259492" y="4723095"/>
            <a:ext cx="1257301"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DE" sz="1050" dirty="0"/>
              <a:t>Polara(40273)</a:t>
            </a:r>
          </a:p>
        </p:txBody>
      </p:sp>
      <p:sp>
        <p:nvSpPr>
          <p:cNvPr id="7" name="Slide Number Placeholder 6">
            <a:extLst>
              <a:ext uri="{FF2B5EF4-FFF2-40B4-BE49-F238E27FC236}">
                <a16:creationId xmlns:a16="http://schemas.microsoft.com/office/drawing/2014/main" id="{0974D04F-A92A-EC5F-46CD-B0A326BE68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a:t>
            </a:fld>
            <a:endParaRPr lang="en-GB"/>
          </a:p>
        </p:txBody>
      </p:sp>
    </p:spTree>
    <p:extLst>
      <p:ext uri="{BB962C8B-B14F-4D97-AF65-F5344CB8AC3E}">
        <p14:creationId xmlns:p14="http://schemas.microsoft.com/office/powerpoint/2010/main" val="25414182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7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517" name="Google Shape;517;p7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518" name="Google Shape;518;p77"/>
          <p:cNvSpPr txBox="1"/>
          <p:nvPr/>
        </p:nvSpPr>
        <p:spPr>
          <a:xfrm>
            <a:off x="311699" y="3518300"/>
            <a:ext cx="8450301" cy="792600"/>
          </a:xfrm>
          <a:prstGeom prst="rect">
            <a:avLst/>
          </a:prstGeom>
          <a:noFill/>
          <a:ln>
            <a:noFill/>
          </a:ln>
        </p:spPr>
        <p:txBody>
          <a:bodyPr spcFirstLastPara="1" wrap="square" lIns="91425" tIns="91425" rIns="91425" bIns="91425" anchor="t" anchorCtr="0">
            <a:noAutofit/>
          </a:bodyPr>
          <a:lstStyle/>
          <a:p>
            <a:pPr marL="457200" lvl="0" indent="-304800" algn="just" rtl="0">
              <a:lnSpc>
                <a:spcPct val="115000"/>
              </a:lnSpc>
              <a:spcBef>
                <a:spcPts val="1200"/>
              </a:spcBef>
              <a:spcAft>
                <a:spcPts val="0"/>
              </a:spcAft>
              <a:buClr>
                <a:schemeClr val="dk1"/>
              </a:buClr>
              <a:buSzPts val="1200"/>
              <a:buFont typeface="Arial" panose="020B0604020202020204" pitchFamily="34" charset="0"/>
              <a:buChar char="•"/>
            </a:pPr>
            <a:r>
              <a:rPr lang="en-GB" sz="1200" dirty="0">
                <a:solidFill>
                  <a:schemeClr val="dk1"/>
                </a:solidFill>
                <a:latin typeface="Calibri" panose="020F0502020204030204" pitchFamily="34" charset="0"/>
                <a:cs typeface="Calibri" panose="020F0502020204030204" pitchFamily="34" charset="0"/>
              </a:rPr>
              <a:t>Above figure illustrates the cart displacement and velocity of linear model without disturbances. Reference position of 4m is applied as input. The cart reaches the desired steady state accuracy in 4 secs.</a:t>
            </a:r>
            <a:endParaRPr sz="1200" dirty="0">
              <a:solidFill>
                <a:schemeClr val="dk1"/>
              </a:solidFill>
              <a:latin typeface="Calibri" panose="020F0502020204030204" pitchFamily="34" charset="0"/>
              <a:cs typeface="Calibri" panose="020F0502020204030204" pitchFamily="34" charset="0"/>
            </a:endParaRPr>
          </a:p>
          <a:p>
            <a:pPr marL="0" lvl="0" indent="0" algn="l" rtl="0">
              <a:spcBef>
                <a:spcPts val="1200"/>
              </a:spcBef>
              <a:spcAft>
                <a:spcPts val="0"/>
              </a:spcAft>
              <a:buNone/>
            </a:pPr>
            <a:endParaRPr sz="1800" dirty="0">
              <a:solidFill>
                <a:schemeClr val="dk2"/>
              </a:solidFill>
            </a:endParaRPr>
          </a:p>
        </p:txBody>
      </p:sp>
      <p:pic>
        <p:nvPicPr>
          <p:cNvPr id="519" name="Google Shape;519;p77"/>
          <p:cNvPicPr preferRelativeResize="0"/>
          <p:nvPr/>
        </p:nvPicPr>
        <p:blipFill>
          <a:blip r:embed="rId3">
            <a:alphaModFix/>
          </a:blip>
          <a:stretch>
            <a:fillRect/>
          </a:stretch>
        </p:blipFill>
        <p:spPr>
          <a:xfrm>
            <a:off x="4406516" y="509449"/>
            <a:ext cx="4425776" cy="3117276"/>
          </a:xfrm>
          <a:prstGeom prst="rect">
            <a:avLst/>
          </a:prstGeom>
          <a:noFill/>
          <a:ln>
            <a:noFill/>
          </a:ln>
        </p:spPr>
      </p:pic>
      <p:pic>
        <p:nvPicPr>
          <p:cNvPr id="520" name="Google Shape;520;p77"/>
          <p:cNvPicPr preferRelativeResize="0"/>
          <p:nvPr/>
        </p:nvPicPr>
        <p:blipFill>
          <a:blip r:embed="rId4">
            <a:alphaModFix/>
          </a:blip>
          <a:stretch>
            <a:fillRect/>
          </a:stretch>
        </p:blipFill>
        <p:spPr>
          <a:xfrm>
            <a:off x="381999" y="509450"/>
            <a:ext cx="3936550" cy="3117275"/>
          </a:xfrm>
          <a:prstGeom prst="rect">
            <a:avLst/>
          </a:prstGeom>
          <a:noFill/>
          <a:ln>
            <a:noFill/>
          </a:ln>
        </p:spPr>
      </p:pic>
      <p:sp>
        <p:nvSpPr>
          <p:cNvPr id="2" name="Footer Placeholder 6">
            <a:extLst>
              <a:ext uri="{FF2B5EF4-FFF2-40B4-BE49-F238E27FC236}">
                <a16:creationId xmlns:a16="http://schemas.microsoft.com/office/drawing/2014/main" id="{EF95231D-A7F3-F1ED-ED79-7C0FB80A9B34}"/>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Lunagariya</a:t>
            </a:r>
            <a:r>
              <a:rPr lang="en-DE" sz="1050" dirty="0"/>
              <a:t>(402</a:t>
            </a:r>
            <a:r>
              <a:rPr lang="de-DE" sz="1050" dirty="0"/>
              <a:t>45</a:t>
            </a:r>
            <a:r>
              <a:rPr lang="en-DE" sz="1050" dirty="0"/>
              <a:t>)</a:t>
            </a:r>
          </a:p>
        </p:txBody>
      </p:sp>
      <p:sp>
        <p:nvSpPr>
          <p:cNvPr id="3" name="Slide Number Placeholder 2">
            <a:extLst>
              <a:ext uri="{FF2B5EF4-FFF2-40B4-BE49-F238E27FC236}">
                <a16:creationId xmlns:a16="http://schemas.microsoft.com/office/drawing/2014/main" id="{39DCEDFE-CB13-7E7D-0088-BDF30FDB03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40</a:t>
            </a:fld>
            <a:endParaRPr lang="en-GB"/>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78"/>
          <p:cNvSpPr txBox="1">
            <a:spLocks noGrp="1"/>
          </p:cNvSpPr>
          <p:nvPr>
            <p:ph type="ctrTitle"/>
          </p:nvPr>
        </p:nvSpPr>
        <p:spPr>
          <a:xfrm>
            <a:off x="175375" y="266926"/>
            <a:ext cx="8520600" cy="533700"/>
          </a:xfrm>
          <a:prstGeom prst="rect">
            <a:avLst/>
          </a:prstGeom>
        </p:spPr>
        <p:txBody>
          <a:bodyPr spcFirstLastPara="1" wrap="square" lIns="91425" tIns="91425" rIns="91425" bIns="91425" anchor="b" anchorCtr="0">
            <a:noAutofit/>
          </a:bodyPr>
          <a:lstStyle/>
          <a:p>
            <a:pPr marL="457200" lvl="0" indent="-330200" algn="l" rtl="0">
              <a:spcBef>
                <a:spcPts val="0"/>
              </a:spcBef>
              <a:spcAft>
                <a:spcPts val="0"/>
              </a:spcAft>
              <a:buSzPts val="1600"/>
              <a:buFont typeface="Calibri"/>
              <a:buChar char="❖"/>
            </a:pPr>
            <a:r>
              <a:rPr lang="en-GB" sz="2400" b="1" dirty="0">
                <a:latin typeface="Calibri"/>
                <a:ea typeface="Calibri"/>
                <a:cs typeface="Calibri"/>
                <a:sym typeface="Calibri"/>
              </a:rPr>
              <a:t>Output Graphs for non-linear</a:t>
            </a:r>
            <a:endParaRPr sz="2400" dirty="0"/>
          </a:p>
        </p:txBody>
      </p:sp>
      <p:sp>
        <p:nvSpPr>
          <p:cNvPr id="526" name="Google Shape;526;p78"/>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a:p>
            <a:pPr marL="0" lvl="0" indent="0" algn="ctr" rtl="0">
              <a:spcBef>
                <a:spcPts val="0"/>
              </a:spcBef>
              <a:spcAft>
                <a:spcPts val="0"/>
              </a:spcAft>
              <a:buNone/>
            </a:pPr>
            <a:endParaRPr/>
          </a:p>
        </p:txBody>
      </p:sp>
      <p:pic>
        <p:nvPicPr>
          <p:cNvPr id="527" name="Google Shape;527;p78"/>
          <p:cNvPicPr preferRelativeResize="0"/>
          <p:nvPr/>
        </p:nvPicPr>
        <p:blipFill>
          <a:blip r:embed="rId3">
            <a:alphaModFix/>
          </a:blip>
          <a:stretch>
            <a:fillRect/>
          </a:stretch>
        </p:blipFill>
        <p:spPr>
          <a:xfrm>
            <a:off x="495299" y="800626"/>
            <a:ext cx="4067727" cy="2605900"/>
          </a:xfrm>
          <a:prstGeom prst="rect">
            <a:avLst/>
          </a:prstGeom>
          <a:noFill/>
          <a:ln>
            <a:noFill/>
          </a:ln>
        </p:spPr>
      </p:pic>
      <p:pic>
        <p:nvPicPr>
          <p:cNvPr id="528" name="Google Shape;528;p78"/>
          <p:cNvPicPr preferRelativeResize="0"/>
          <p:nvPr/>
        </p:nvPicPr>
        <p:blipFill>
          <a:blip r:embed="rId4">
            <a:alphaModFix/>
          </a:blip>
          <a:stretch>
            <a:fillRect/>
          </a:stretch>
        </p:blipFill>
        <p:spPr>
          <a:xfrm>
            <a:off x="4702178" y="800626"/>
            <a:ext cx="4266447" cy="2605900"/>
          </a:xfrm>
          <a:prstGeom prst="rect">
            <a:avLst/>
          </a:prstGeom>
          <a:noFill/>
          <a:ln>
            <a:noFill/>
          </a:ln>
        </p:spPr>
      </p:pic>
      <p:sp>
        <p:nvSpPr>
          <p:cNvPr id="529" name="Google Shape;529;p78"/>
          <p:cNvSpPr txBox="1"/>
          <p:nvPr/>
        </p:nvSpPr>
        <p:spPr>
          <a:xfrm>
            <a:off x="175375" y="3324874"/>
            <a:ext cx="8793250" cy="1132825"/>
          </a:xfrm>
          <a:prstGeom prst="rect">
            <a:avLst/>
          </a:prstGeom>
          <a:noFill/>
          <a:ln>
            <a:noFill/>
          </a:ln>
        </p:spPr>
        <p:txBody>
          <a:bodyPr spcFirstLastPara="1" wrap="square" lIns="91425" tIns="91425" rIns="91425" bIns="91425" anchor="t" anchorCtr="0">
            <a:noAutofit/>
          </a:bodyPr>
          <a:lstStyle/>
          <a:p>
            <a:pPr marL="457200" lvl="0" indent="-304800" algn="just" rtl="0">
              <a:lnSpc>
                <a:spcPct val="115000"/>
              </a:lnSpc>
              <a:spcBef>
                <a:spcPts val="1200"/>
              </a:spcBef>
              <a:spcAft>
                <a:spcPts val="0"/>
              </a:spcAft>
              <a:buClr>
                <a:schemeClr val="dk1"/>
              </a:buClr>
              <a:buSzPts val="1200"/>
              <a:buFont typeface="Arial" panose="020B0604020202020204" pitchFamily="34" charset="0"/>
              <a:buChar char="•"/>
            </a:pPr>
            <a:r>
              <a:rPr lang="en-GB" sz="1200" dirty="0">
                <a:solidFill>
                  <a:schemeClr val="dk1"/>
                </a:solidFill>
                <a:latin typeface="Calibri"/>
                <a:ea typeface="Calibri"/>
                <a:cs typeface="Calibri"/>
                <a:sym typeface="Calibri"/>
              </a:rPr>
              <a:t>Above figures shows pendulum angular displacement and velocity of nonlinear model without disturbances. Reference position of 4m is applied. It is seen that pendulum swings up-to -1 degrees initially because of the applied input and the oscillation gradually settles to zero degree due to controller effect. In the nonlinear model it is observed that the oscillations are more when compared to linear model and oscillations settle down with some delay.</a:t>
            </a:r>
            <a:endParaRPr sz="1200" dirty="0">
              <a:solidFill>
                <a:schemeClr val="dk1"/>
              </a:solidFill>
              <a:latin typeface="Calibri"/>
              <a:ea typeface="Calibri"/>
              <a:cs typeface="Calibri"/>
              <a:sym typeface="Calibri"/>
            </a:endParaRPr>
          </a:p>
          <a:p>
            <a:pPr marL="0" lvl="0" indent="0" algn="l" rtl="0">
              <a:spcBef>
                <a:spcPts val="1200"/>
              </a:spcBef>
              <a:spcAft>
                <a:spcPts val="0"/>
              </a:spcAft>
              <a:buNone/>
            </a:pPr>
            <a:endParaRPr sz="1800" dirty="0">
              <a:solidFill>
                <a:schemeClr val="dk2"/>
              </a:solidFill>
            </a:endParaRPr>
          </a:p>
        </p:txBody>
      </p:sp>
      <p:sp>
        <p:nvSpPr>
          <p:cNvPr id="2" name="Footer Placeholder 6">
            <a:extLst>
              <a:ext uri="{FF2B5EF4-FFF2-40B4-BE49-F238E27FC236}">
                <a16:creationId xmlns:a16="http://schemas.microsoft.com/office/drawing/2014/main" id="{3795777F-9F5E-277E-16B1-1A93028C0D51}"/>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Lunagariya</a:t>
            </a:r>
            <a:r>
              <a:rPr lang="en-DE" sz="1050" dirty="0"/>
              <a:t>(402</a:t>
            </a:r>
            <a:r>
              <a:rPr lang="de-DE" sz="1050" dirty="0"/>
              <a:t>45</a:t>
            </a:r>
            <a:r>
              <a:rPr lang="en-DE" sz="1050" dirty="0"/>
              <a:t>)</a:t>
            </a:r>
          </a:p>
        </p:txBody>
      </p:sp>
      <p:sp>
        <p:nvSpPr>
          <p:cNvPr id="3" name="Slide Number Placeholder 2">
            <a:extLst>
              <a:ext uri="{FF2B5EF4-FFF2-40B4-BE49-F238E27FC236}">
                <a16:creationId xmlns:a16="http://schemas.microsoft.com/office/drawing/2014/main" id="{13BB57E3-FB6C-13E5-CB3F-99D537BE8D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41</a:t>
            </a:fld>
            <a:endParaRPr lang="en-GB"/>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79"/>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a:p>
            <a:pPr marL="0" lvl="0" indent="0" algn="ctr" rtl="0">
              <a:spcBef>
                <a:spcPts val="0"/>
              </a:spcBef>
              <a:spcAft>
                <a:spcPts val="0"/>
              </a:spcAft>
              <a:buNone/>
            </a:pPr>
            <a:endParaRPr/>
          </a:p>
        </p:txBody>
      </p:sp>
      <p:pic>
        <p:nvPicPr>
          <p:cNvPr id="536" name="Google Shape;536;p79"/>
          <p:cNvPicPr preferRelativeResize="0"/>
          <p:nvPr/>
        </p:nvPicPr>
        <p:blipFill>
          <a:blip r:embed="rId3">
            <a:alphaModFix/>
          </a:blip>
          <a:stretch>
            <a:fillRect/>
          </a:stretch>
        </p:blipFill>
        <p:spPr>
          <a:xfrm>
            <a:off x="514350" y="743450"/>
            <a:ext cx="3839958" cy="2696338"/>
          </a:xfrm>
          <a:prstGeom prst="rect">
            <a:avLst/>
          </a:prstGeom>
          <a:noFill/>
          <a:ln>
            <a:noFill/>
          </a:ln>
        </p:spPr>
      </p:pic>
      <p:pic>
        <p:nvPicPr>
          <p:cNvPr id="537" name="Google Shape;537;p79"/>
          <p:cNvPicPr preferRelativeResize="0"/>
          <p:nvPr/>
        </p:nvPicPr>
        <p:blipFill>
          <a:blip r:embed="rId4">
            <a:alphaModFix/>
          </a:blip>
          <a:stretch>
            <a:fillRect/>
          </a:stretch>
        </p:blipFill>
        <p:spPr>
          <a:xfrm>
            <a:off x="4627116" y="743452"/>
            <a:ext cx="4296125" cy="2696336"/>
          </a:xfrm>
          <a:prstGeom prst="rect">
            <a:avLst/>
          </a:prstGeom>
          <a:noFill/>
          <a:ln>
            <a:noFill/>
          </a:ln>
        </p:spPr>
      </p:pic>
      <p:sp>
        <p:nvSpPr>
          <p:cNvPr id="6" name="Google Shape;529;p78">
            <a:extLst>
              <a:ext uri="{FF2B5EF4-FFF2-40B4-BE49-F238E27FC236}">
                <a16:creationId xmlns:a16="http://schemas.microsoft.com/office/drawing/2014/main" id="{273A84E7-7451-F9E4-46E8-B6FE20D39727}"/>
              </a:ext>
            </a:extLst>
          </p:cNvPr>
          <p:cNvSpPr txBox="1"/>
          <p:nvPr/>
        </p:nvSpPr>
        <p:spPr>
          <a:xfrm>
            <a:off x="175375" y="3324875"/>
            <a:ext cx="8793250" cy="878826"/>
          </a:xfrm>
          <a:prstGeom prst="rect">
            <a:avLst/>
          </a:prstGeom>
          <a:noFill/>
          <a:ln>
            <a:noFill/>
          </a:ln>
        </p:spPr>
        <p:txBody>
          <a:bodyPr spcFirstLastPara="1" wrap="square" lIns="91425" tIns="91425" rIns="91425" bIns="91425" anchor="t" anchorCtr="0">
            <a:noAutofit/>
          </a:bodyPr>
          <a:lstStyle/>
          <a:p>
            <a:pPr marL="457200" lvl="0" indent="-304800" algn="just" rtl="0">
              <a:lnSpc>
                <a:spcPct val="115000"/>
              </a:lnSpc>
              <a:spcBef>
                <a:spcPts val="1200"/>
              </a:spcBef>
              <a:spcAft>
                <a:spcPts val="0"/>
              </a:spcAft>
              <a:buClr>
                <a:schemeClr val="dk1"/>
              </a:buClr>
              <a:buSzPts val="1200"/>
              <a:buFont typeface="Arial" panose="020B0604020202020204" pitchFamily="34" charset="0"/>
              <a:buChar char="•"/>
            </a:pPr>
            <a:r>
              <a:rPr lang="en-US" sz="1200" dirty="0">
                <a:solidFill>
                  <a:schemeClr val="dk1"/>
                </a:solidFill>
                <a:latin typeface="Calibri"/>
                <a:ea typeface="Calibri"/>
                <a:cs typeface="Calibri"/>
                <a:sym typeface="Calibri"/>
              </a:rPr>
              <a:t>Above illustrates the cart displacement and velocity of nonlinear model without disturbances. Reference position of 4m is applied. The cart reaches desired steady state accuracy in 5 secs. Its take 1 more second to stable as compare to linear system.</a:t>
            </a:r>
            <a:endParaRPr sz="1200" dirty="0">
              <a:solidFill>
                <a:schemeClr val="dk1"/>
              </a:solidFill>
              <a:latin typeface="Calibri"/>
              <a:ea typeface="Calibri"/>
              <a:cs typeface="Calibri"/>
              <a:sym typeface="Calibri"/>
            </a:endParaRPr>
          </a:p>
          <a:p>
            <a:pPr marL="0" lvl="0" indent="0" algn="l" rtl="0">
              <a:spcBef>
                <a:spcPts val="1200"/>
              </a:spcBef>
              <a:spcAft>
                <a:spcPts val="0"/>
              </a:spcAft>
              <a:buNone/>
            </a:pPr>
            <a:endParaRPr sz="1800" dirty="0">
              <a:solidFill>
                <a:schemeClr val="dk2"/>
              </a:solidFill>
            </a:endParaRPr>
          </a:p>
        </p:txBody>
      </p:sp>
      <p:sp>
        <p:nvSpPr>
          <p:cNvPr id="8" name="Footer Placeholder 6">
            <a:extLst>
              <a:ext uri="{FF2B5EF4-FFF2-40B4-BE49-F238E27FC236}">
                <a16:creationId xmlns:a16="http://schemas.microsoft.com/office/drawing/2014/main" id="{9EEDC94B-73FA-E66A-A3CD-D707718C0D73}"/>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Lunagariya</a:t>
            </a:r>
            <a:r>
              <a:rPr lang="en-DE" sz="1050" dirty="0"/>
              <a:t>(402</a:t>
            </a:r>
            <a:r>
              <a:rPr lang="de-DE" sz="1050" dirty="0"/>
              <a:t>45</a:t>
            </a:r>
            <a:r>
              <a:rPr lang="en-DE" sz="1050" dirty="0"/>
              <a:t>)</a:t>
            </a:r>
          </a:p>
        </p:txBody>
      </p:sp>
      <p:sp>
        <p:nvSpPr>
          <p:cNvPr id="9" name="Slide Number Placeholder 8">
            <a:extLst>
              <a:ext uri="{FF2B5EF4-FFF2-40B4-BE49-F238E27FC236}">
                <a16:creationId xmlns:a16="http://schemas.microsoft.com/office/drawing/2014/main" id="{CFA436C2-3EBD-AE8B-5997-6432954D86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42</a:t>
            </a:fld>
            <a:endParaRPr lang="en-GB"/>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8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dirty="0"/>
          </a:p>
          <a:p>
            <a:pPr marL="0" lvl="0" indent="0" algn="ctr" rtl="0">
              <a:spcBef>
                <a:spcPts val="0"/>
              </a:spcBef>
              <a:spcAft>
                <a:spcPts val="0"/>
              </a:spcAft>
              <a:buNone/>
            </a:pPr>
            <a:endParaRPr dirty="0"/>
          </a:p>
        </p:txBody>
      </p:sp>
      <p:sp>
        <p:nvSpPr>
          <p:cNvPr id="543" name="Google Shape;543;p80"/>
          <p:cNvSpPr txBox="1">
            <a:spLocks noGrp="1"/>
          </p:cNvSpPr>
          <p:nvPr>
            <p:ph type="subTitle" idx="1"/>
          </p:nvPr>
        </p:nvSpPr>
        <p:spPr>
          <a:xfrm>
            <a:off x="165650" y="188352"/>
            <a:ext cx="8520600" cy="478800"/>
          </a:xfrm>
          <a:prstGeom prst="rect">
            <a:avLst/>
          </a:prstGeom>
        </p:spPr>
        <p:txBody>
          <a:bodyPr spcFirstLastPara="1" wrap="square" lIns="91425" tIns="91425" rIns="91425" bIns="91425" anchor="t" anchorCtr="0">
            <a:normAutofit fontScale="25000" lnSpcReduction="20000"/>
          </a:bodyPr>
          <a:lstStyle/>
          <a:p>
            <a:pPr marL="0" lvl="0" indent="0" algn="ctr" rtl="0">
              <a:spcBef>
                <a:spcPts val="0"/>
              </a:spcBef>
              <a:spcAft>
                <a:spcPts val="0"/>
              </a:spcAft>
              <a:buNone/>
            </a:pPr>
            <a:endParaRPr dirty="0"/>
          </a:p>
          <a:p>
            <a:pPr marL="0" lvl="0" indent="0" algn="ctr" rtl="0">
              <a:spcBef>
                <a:spcPts val="0"/>
              </a:spcBef>
              <a:spcAft>
                <a:spcPts val="0"/>
              </a:spcAft>
              <a:buNone/>
            </a:pPr>
            <a:endParaRPr dirty="0"/>
          </a:p>
          <a:p>
            <a:pPr marL="457200" lvl="0" indent="-332398" algn="l" rtl="0">
              <a:spcBef>
                <a:spcPts val="0"/>
              </a:spcBef>
              <a:spcAft>
                <a:spcPts val="0"/>
              </a:spcAft>
              <a:buClr>
                <a:schemeClr val="dk1"/>
              </a:buClr>
              <a:buSzPct val="100000"/>
              <a:buFont typeface="Calibri"/>
              <a:buChar char="❖"/>
            </a:pPr>
            <a:r>
              <a:rPr lang="en-GB" sz="9600" b="1" dirty="0">
                <a:solidFill>
                  <a:schemeClr val="dk1"/>
                </a:solidFill>
                <a:latin typeface="Calibri"/>
                <a:ea typeface="Calibri"/>
                <a:cs typeface="Calibri"/>
                <a:sym typeface="Calibri"/>
              </a:rPr>
              <a:t>Disturbance Effect</a:t>
            </a:r>
            <a:endParaRPr sz="12800" b="1" dirty="0"/>
          </a:p>
        </p:txBody>
      </p:sp>
      <p:pic>
        <p:nvPicPr>
          <p:cNvPr id="544" name="Google Shape;544;p80"/>
          <p:cNvPicPr preferRelativeResize="0"/>
          <p:nvPr/>
        </p:nvPicPr>
        <p:blipFill>
          <a:blip r:embed="rId3">
            <a:alphaModFix/>
          </a:blip>
          <a:stretch>
            <a:fillRect/>
          </a:stretch>
        </p:blipFill>
        <p:spPr>
          <a:xfrm>
            <a:off x="641201" y="706950"/>
            <a:ext cx="7918600" cy="3928550"/>
          </a:xfrm>
          <a:prstGeom prst="rect">
            <a:avLst/>
          </a:prstGeom>
          <a:noFill/>
          <a:ln>
            <a:noFill/>
          </a:ln>
        </p:spPr>
      </p:pic>
      <p:sp>
        <p:nvSpPr>
          <p:cNvPr id="2" name="Footer Placeholder 6">
            <a:extLst>
              <a:ext uri="{FF2B5EF4-FFF2-40B4-BE49-F238E27FC236}">
                <a16:creationId xmlns:a16="http://schemas.microsoft.com/office/drawing/2014/main" id="{7DAC33E6-063E-E579-9EC0-DB5B5613A697}"/>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Lunagariya</a:t>
            </a:r>
            <a:r>
              <a:rPr lang="en-DE" sz="1050" dirty="0"/>
              <a:t>(402</a:t>
            </a:r>
            <a:r>
              <a:rPr lang="de-DE" sz="1050" dirty="0"/>
              <a:t>45</a:t>
            </a:r>
            <a:r>
              <a:rPr lang="en-DE" sz="1050" dirty="0"/>
              <a:t>)</a:t>
            </a:r>
          </a:p>
        </p:txBody>
      </p:sp>
      <p:sp>
        <p:nvSpPr>
          <p:cNvPr id="3" name="Slide Number Placeholder 2">
            <a:extLst>
              <a:ext uri="{FF2B5EF4-FFF2-40B4-BE49-F238E27FC236}">
                <a16:creationId xmlns:a16="http://schemas.microsoft.com/office/drawing/2014/main" id="{019DB97B-2CB7-4043-C5F2-52C604345E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43</a:t>
            </a:fld>
            <a:endParaRPr lang="en-GB"/>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81"/>
          <p:cNvSpPr txBox="1">
            <a:spLocks noGrp="1"/>
          </p:cNvSpPr>
          <p:nvPr>
            <p:ph type="ctrTitle"/>
          </p:nvPr>
        </p:nvSpPr>
        <p:spPr>
          <a:xfrm>
            <a:off x="165300" y="282425"/>
            <a:ext cx="8520600" cy="511200"/>
          </a:xfrm>
          <a:prstGeom prst="rect">
            <a:avLst/>
          </a:prstGeom>
        </p:spPr>
        <p:txBody>
          <a:bodyPr spcFirstLastPara="1" wrap="square" lIns="91425" tIns="91425" rIns="91425" bIns="91425" anchor="b" anchorCtr="0">
            <a:noAutofit/>
          </a:bodyPr>
          <a:lstStyle/>
          <a:p>
            <a:pPr marL="457200" lvl="0" indent="-334009" algn="l" rtl="0">
              <a:lnSpc>
                <a:spcPct val="115000"/>
              </a:lnSpc>
              <a:spcBef>
                <a:spcPts val="1200"/>
              </a:spcBef>
              <a:spcAft>
                <a:spcPts val="0"/>
              </a:spcAft>
              <a:buSzPct val="100000"/>
              <a:buChar char="❖"/>
            </a:pPr>
            <a:r>
              <a:rPr lang="en-GB" sz="2400" b="1" dirty="0">
                <a:latin typeface="Calibri" panose="020F0502020204030204" pitchFamily="34" charset="0"/>
                <a:cs typeface="Calibri" panose="020F0502020204030204" pitchFamily="34" charset="0"/>
              </a:rPr>
              <a:t>Output graphs for linear</a:t>
            </a:r>
            <a:endParaRPr sz="6000" dirty="0">
              <a:latin typeface="Calibri" panose="020F0502020204030204" pitchFamily="34" charset="0"/>
              <a:cs typeface="Calibri" panose="020F0502020204030204" pitchFamily="34" charset="0"/>
            </a:endParaRPr>
          </a:p>
        </p:txBody>
      </p:sp>
      <p:sp>
        <p:nvSpPr>
          <p:cNvPr id="550" name="Google Shape;550;p8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pic>
        <p:nvPicPr>
          <p:cNvPr id="551" name="Google Shape;551;p81"/>
          <p:cNvPicPr preferRelativeResize="0"/>
          <p:nvPr/>
        </p:nvPicPr>
        <p:blipFill>
          <a:blip r:embed="rId3">
            <a:alphaModFix/>
          </a:blip>
          <a:stretch>
            <a:fillRect/>
          </a:stretch>
        </p:blipFill>
        <p:spPr>
          <a:xfrm>
            <a:off x="381000" y="883600"/>
            <a:ext cx="4068725" cy="2862900"/>
          </a:xfrm>
          <a:prstGeom prst="rect">
            <a:avLst/>
          </a:prstGeom>
          <a:noFill/>
          <a:ln>
            <a:noFill/>
          </a:ln>
        </p:spPr>
      </p:pic>
      <p:pic>
        <p:nvPicPr>
          <p:cNvPr id="552" name="Google Shape;552;p81"/>
          <p:cNvPicPr preferRelativeResize="0"/>
          <p:nvPr/>
        </p:nvPicPr>
        <p:blipFill>
          <a:blip r:embed="rId4">
            <a:alphaModFix/>
          </a:blip>
          <a:stretch>
            <a:fillRect/>
          </a:stretch>
        </p:blipFill>
        <p:spPr>
          <a:xfrm>
            <a:off x="4572000" y="838612"/>
            <a:ext cx="4260300" cy="2948475"/>
          </a:xfrm>
          <a:prstGeom prst="rect">
            <a:avLst/>
          </a:prstGeom>
          <a:noFill/>
          <a:ln>
            <a:noFill/>
          </a:ln>
        </p:spPr>
      </p:pic>
      <p:sp>
        <p:nvSpPr>
          <p:cNvPr id="553" name="Google Shape;553;p81"/>
          <p:cNvSpPr txBox="1"/>
          <p:nvPr/>
        </p:nvSpPr>
        <p:spPr>
          <a:xfrm>
            <a:off x="92100" y="3736824"/>
            <a:ext cx="8667000" cy="974875"/>
          </a:xfrm>
          <a:prstGeom prst="rect">
            <a:avLst/>
          </a:prstGeom>
          <a:noFill/>
          <a:ln>
            <a:noFill/>
          </a:ln>
        </p:spPr>
        <p:txBody>
          <a:bodyPr spcFirstLastPara="1" wrap="square" lIns="91425" tIns="91425" rIns="91425" bIns="91425" anchor="t" anchorCtr="0">
            <a:noAutofit/>
          </a:bodyPr>
          <a:lstStyle/>
          <a:p>
            <a:pPr marL="457200" lvl="0" indent="-298450" algn="just" rtl="0">
              <a:lnSpc>
                <a:spcPct val="115000"/>
              </a:lnSpc>
              <a:spcBef>
                <a:spcPts val="1200"/>
              </a:spcBef>
              <a:spcAft>
                <a:spcPts val="0"/>
              </a:spcAft>
              <a:buClr>
                <a:schemeClr val="dk1"/>
              </a:buClr>
              <a:buSzPts val="1100"/>
              <a:buFont typeface="Arial" panose="020B0604020202020204" pitchFamily="34" charset="0"/>
              <a:buChar char="•"/>
            </a:pPr>
            <a:r>
              <a:rPr lang="en-GB" sz="1200" dirty="0">
                <a:solidFill>
                  <a:schemeClr val="dk1"/>
                </a:solidFill>
                <a:latin typeface="Calibri"/>
                <a:ea typeface="Calibri"/>
                <a:cs typeface="Calibri"/>
                <a:sym typeface="Calibri"/>
              </a:rPr>
              <a:t>Above Figure shows angular displacement and angular velocity of pendulum in the linear model. The disturbance of 20 second duration is applied. An external force induced with a value of 2, Even after disturbance is applied, the pendulum oscillation eventually settles down to 0 degree due to controller’s effect.</a:t>
            </a:r>
            <a:endParaRPr sz="1200" dirty="0">
              <a:solidFill>
                <a:schemeClr val="dk1"/>
              </a:solidFill>
              <a:latin typeface="Calibri"/>
              <a:ea typeface="Calibri"/>
              <a:cs typeface="Calibri"/>
              <a:sym typeface="Calibri"/>
            </a:endParaRPr>
          </a:p>
          <a:p>
            <a:pPr marL="0" lvl="0" indent="0" algn="l" rtl="0">
              <a:spcBef>
                <a:spcPts val="1200"/>
              </a:spcBef>
              <a:spcAft>
                <a:spcPts val="0"/>
              </a:spcAft>
              <a:buNone/>
            </a:pPr>
            <a:endParaRPr sz="1800" dirty="0">
              <a:solidFill>
                <a:schemeClr val="dk2"/>
              </a:solidFill>
            </a:endParaRPr>
          </a:p>
        </p:txBody>
      </p:sp>
      <p:sp>
        <p:nvSpPr>
          <p:cNvPr id="2" name="Footer Placeholder 6">
            <a:extLst>
              <a:ext uri="{FF2B5EF4-FFF2-40B4-BE49-F238E27FC236}">
                <a16:creationId xmlns:a16="http://schemas.microsoft.com/office/drawing/2014/main" id="{CFEAF1F0-E5DD-3E12-B53B-FD1698A636A8}"/>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Lunagariya</a:t>
            </a:r>
            <a:r>
              <a:rPr lang="en-DE" sz="1050" dirty="0"/>
              <a:t>(402</a:t>
            </a:r>
            <a:r>
              <a:rPr lang="de-DE" sz="1050" dirty="0"/>
              <a:t>45</a:t>
            </a:r>
            <a:r>
              <a:rPr lang="en-DE" sz="1050" dirty="0"/>
              <a:t>)</a:t>
            </a:r>
          </a:p>
        </p:txBody>
      </p:sp>
      <p:sp>
        <p:nvSpPr>
          <p:cNvPr id="3" name="Slide Number Placeholder 2">
            <a:extLst>
              <a:ext uri="{FF2B5EF4-FFF2-40B4-BE49-F238E27FC236}">
                <a16:creationId xmlns:a16="http://schemas.microsoft.com/office/drawing/2014/main" id="{BD98FB41-E908-0258-9D0D-2AA3307C48B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44</a:t>
            </a:fld>
            <a:endParaRPr lang="en-GB"/>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8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559" name="Google Shape;559;p8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pic>
        <p:nvPicPr>
          <p:cNvPr id="560" name="Google Shape;560;p82"/>
          <p:cNvPicPr preferRelativeResize="0"/>
          <p:nvPr/>
        </p:nvPicPr>
        <p:blipFill>
          <a:blip r:embed="rId3">
            <a:alphaModFix/>
          </a:blip>
          <a:stretch>
            <a:fillRect/>
          </a:stretch>
        </p:blipFill>
        <p:spPr>
          <a:xfrm>
            <a:off x="311691" y="624476"/>
            <a:ext cx="4260307" cy="3002250"/>
          </a:xfrm>
          <a:prstGeom prst="rect">
            <a:avLst/>
          </a:prstGeom>
          <a:noFill/>
          <a:ln>
            <a:noFill/>
          </a:ln>
        </p:spPr>
      </p:pic>
      <p:pic>
        <p:nvPicPr>
          <p:cNvPr id="561" name="Google Shape;561;p82"/>
          <p:cNvPicPr preferRelativeResize="0"/>
          <p:nvPr/>
        </p:nvPicPr>
        <p:blipFill>
          <a:blip r:embed="rId4">
            <a:alphaModFix/>
          </a:blip>
          <a:stretch>
            <a:fillRect/>
          </a:stretch>
        </p:blipFill>
        <p:spPr>
          <a:xfrm>
            <a:off x="4702500" y="624476"/>
            <a:ext cx="4129791" cy="2989998"/>
          </a:xfrm>
          <a:prstGeom prst="rect">
            <a:avLst/>
          </a:prstGeom>
          <a:noFill/>
          <a:ln>
            <a:noFill/>
          </a:ln>
        </p:spPr>
      </p:pic>
      <p:sp>
        <p:nvSpPr>
          <p:cNvPr id="562" name="Google Shape;562;p82"/>
          <p:cNvSpPr txBox="1"/>
          <p:nvPr/>
        </p:nvSpPr>
        <p:spPr>
          <a:xfrm>
            <a:off x="311691" y="3614475"/>
            <a:ext cx="8520600" cy="1008325"/>
          </a:xfrm>
          <a:prstGeom prst="rect">
            <a:avLst/>
          </a:prstGeom>
          <a:noFill/>
          <a:ln>
            <a:noFill/>
          </a:ln>
        </p:spPr>
        <p:txBody>
          <a:bodyPr spcFirstLastPara="1" wrap="square" lIns="91425" tIns="91425" rIns="91425" bIns="91425" anchor="t" anchorCtr="0">
            <a:noAutofit/>
          </a:bodyPr>
          <a:lstStyle/>
          <a:p>
            <a:pPr marL="171450" lvl="0" indent="-171450" algn="just" rtl="0">
              <a:lnSpc>
                <a:spcPct val="115000"/>
              </a:lnSpc>
              <a:spcBef>
                <a:spcPts val="1200"/>
              </a:spcBef>
              <a:spcAft>
                <a:spcPts val="0"/>
              </a:spcAft>
              <a:buClr>
                <a:schemeClr val="dk1"/>
              </a:buClr>
              <a:buSzPts val="1100"/>
              <a:buFont typeface="Arial" panose="020B0604020202020204" pitchFamily="34" charset="0"/>
              <a:buChar char="•"/>
            </a:pPr>
            <a:r>
              <a:rPr lang="en-GB" sz="1200" dirty="0">
                <a:solidFill>
                  <a:schemeClr val="dk1"/>
                </a:solidFill>
                <a:latin typeface="Calibri"/>
                <a:ea typeface="Calibri"/>
                <a:cs typeface="Calibri"/>
                <a:sym typeface="Calibri"/>
              </a:rPr>
              <a:t>Above Figure shows the cart displacement observed when disturbance to the pendulum is applied in the linear model. Reference input applied is 4m. The cart position oscillations around the reference position to control the pendulum oscillation and eventually settles at 4.</a:t>
            </a:r>
            <a:endParaRPr sz="1200" dirty="0">
              <a:solidFill>
                <a:schemeClr val="dk1"/>
              </a:solidFill>
              <a:latin typeface="Calibri"/>
              <a:ea typeface="Calibri"/>
              <a:cs typeface="Calibri"/>
              <a:sym typeface="Calibri"/>
            </a:endParaRPr>
          </a:p>
          <a:p>
            <a:pPr marL="0" lvl="0" indent="0" algn="l" rtl="0">
              <a:spcBef>
                <a:spcPts val="1200"/>
              </a:spcBef>
              <a:spcAft>
                <a:spcPts val="0"/>
              </a:spcAft>
              <a:buNone/>
            </a:pPr>
            <a:endParaRPr sz="1800" dirty="0">
              <a:solidFill>
                <a:schemeClr val="dk2"/>
              </a:solidFill>
            </a:endParaRPr>
          </a:p>
        </p:txBody>
      </p:sp>
      <p:sp>
        <p:nvSpPr>
          <p:cNvPr id="2" name="Footer Placeholder 6">
            <a:extLst>
              <a:ext uri="{FF2B5EF4-FFF2-40B4-BE49-F238E27FC236}">
                <a16:creationId xmlns:a16="http://schemas.microsoft.com/office/drawing/2014/main" id="{60FFB7CD-924E-F2FF-37A5-FB9F1A7A99D8}"/>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Lunagariya</a:t>
            </a:r>
            <a:r>
              <a:rPr lang="en-DE" sz="1050" dirty="0"/>
              <a:t>(402</a:t>
            </a:r>
            <a:r>
              <a:rPr lang="de-DE" sz="1050" dirty="0"/>
              <a:t>45</a:t>
            </a:r>
            <a:r>
              <a:rPr lang="en-DE" sz="1050" dirty="0"/>
              <a:t>)</a:t>
            </a:r>
          </a:p>
        </p:txBody>
      </p:sp>
      <p:sp>
        <p:nvSpPr>
          <p:cNvPr id="3" name="Slide Number Placeholder 2">
            <a:extLst>
              <a:ext uri="{FF2B5EF4-FFF2-40B4-BE49-F238E27FC236}">
                <a16:creationId xmlns:a16="http://schemas.microsoft.com/office/drawing/2014/main" id="{B39F267E-A1AA-03B1-967A-B25C5F54021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45</a:t>
            </a:fld>
            <a:endParaRPr lang="en-GB"/>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83"/>
          <p:cNvSpPr txBox="1">
            <a:spLocks noGrp="1"/>
          </p:cNvSpPr>
          <p:nvPr>
            <p:ph type="ctrTitle"/>
          </p:nvPr>
        </p:nvSpPr>
        <p:spPr>
          <a:xfrm>
            <a:off x="240625" y="341600"/>
            <a:ext cx="8520600" cy="445200"/>
          </a:xfrm>
          <a:prstGeom prst="rect">
            <a:avLst/>
          </a:prstGeom>
        </p:spPr>
        <p:txBody>
          <a:bodyPr spcFirstLastPara="1" wrap="square" lIns="91425" tIns="91425" rIns="91425" bIns="91425" anchor="b" anchorCtr="0">
            <a:noAutofit/>
          </a:bodyPr>
          <a:lstStyle/>
          <a:p>
            <a:pPr marL="457200" lvl="0" indent="-330200" algn="l" rtl="0">
              <a:spcBef>
                <a:spcPts val="0"/>
              </a:spcBef>
              <a:spcAft>
                <a:spcPts val="0"/>
              </a:spcAft>
              <a:buSzPts val="1600"/>
              <a:buChar char="❖"/>
            </a:pPr>
            <a:r>
              <a:rPr lang="en-GB" sz="2400" b="1" dirty="0">
                <a:latin typeface="Calibri" panose="020F0502020204030204" pitchFamily="34" charset="0"/>
                <a:cs typeface="Calibri" panose="020F0502020204030204" pitchFamily="34" charset="0"/>
              </a:rPr>
              <a:t>Output graph for non-linear</a:t>
            </a:r>
            <a:endParaRPr sz="2400" b="1" dirty="0">
              <a:latin typeface="Calibri" panose="020F0502020204030204" pitchFamily="34" charset="0"/>
              <a:cs typeface="Calibri" panose="020F0502020204030204" pitchFamily="34" charset="0"/>
            </a:endParaRPr>
          </a:p>
        </p:txBody>
      </p:sp>
      <p:sp>
        <p:nvSpPr>
          <p:cNvPr id="568" name="Google Shape;568;p8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pic>
        <p:nvPicPr>
          <p:cNvPr id="569" name="Google Shape;569;p83"/>
          <p:cNvPicPr preferRelativeResize="0"/>
          <p:nvPr/>
        </p:nvPicPr>
        <p:blipFill>
          <a:blip r:embed="rId3">
            <a:alphaModFix/>
          </a:blip>
          <a:stretch>
            <a:fillRect/>
          </a:stretch>
        </p:blipFill>
        <p:spPr>
          <a:xfrm>
            <a:off x="419100" y="1013075"/>
            <a:ext cx="3811999" cy="2613650"/>
          </a:xfrm>
          <a:prstGeom prst="rect">
            <a:avLst/>
          </a:prstGeom>
          <a:noFill/>
          <a:ln>
            <a:noFill/>
          </a:ln>
        </p:spPr>
      </p:pic>
      <p:pic>
        <p:nvPicPr>
          <p:cNvPr id="570" name="Google Shape;570;p83"/>
          <p:cNvPicPr preferRelativeResize="0"/>
          <p:nvPr/>
        </p:nvPicPr>
        <p:blipFill>
          <a:blip r:embed="rId4">
            <a:alphaModFix/>
          </a:blip>
          <a:stretch>
            <a:fillRect/>
          </a:stretch>
        </p:blipFill>
        <p:spPr>
          <a:xfrm>
            <a:off x="4572000" y="1013076"/>
            <a:ext cx="4260300" cy="2613650"/>
          </a:xfrm>
          <a:prstGeom prst="rect">
            <a:avLst/>
          </a:prstGeom>
          <a:noFill/>
          <a:ln>
            <a:noFill/>
          </a:ln>
        </p:spPr>
      </p:pic>
      <p:sp>
        <p:nvSpPr>
          <p:cNvPr id="571" name="Google Shape;571;p83"/>
          <p:cNvSpPr txBox="1"/>
          <p:nvPr/>
        </p:nvSpPr>
        <p:spPr>
          <a:xfrm>
            <a:off x="205075" y="3552825"/>
            <a:ext cx="8591700" cy="939900"/>
          </a:xfrm>
          <a:prstGeom prst="rect">
            <a:avLst/>
          </a:prstGeom>
          <a:noFill/>
          <a:ln>
            <a:noFill/>
          </a:ln>
        </p:spPr>
        <p:txBody>
          <a:bodyPr spcFirstLastPara="1" wrap="square" lIns="91425" tIns="91425" rIns="91425" bIns="91425" anchor="t" anchorCtr="0">
            <a:noAutofit/>
          </a:bodyPr>
          <a:lstStyle/>
          <a:p>
            <a:pPr marL="323850" lvl="0" indent="-171450" algn="just" rtl="0">
              <a:lnSpc>
                <a:spcPct val="115000"/>
              </a:lnSpc>
              <a:spcBef>
                <a:spcPts val="1200"/>
              </a:spcBef>
              <a:spcAft>
                <a:spcPts val="0"/>
              </a:spcAft>
              <a:buClr>
                <a:schemeClr val="dk1"/>
              </a:buClr>
              <a:buSzPts val="1200"/>
              <a:buFont typeface="Arial" panose="020B0604020202020204" pitchFamily="34" charset="0"/>
              <a:buChar char="•"/>
            </a:pPr>
            <a:r>
              <a:rPr lang="en-GB" sz="1200" dirty="0">
                <a:solidFill>
                  <a:schemeClr val="dk1"/>
                </a:solidFill>
                <a:latin typeface="Calibri"/>
                <a:ea typeface="Calibri"/>
                <a:cs typeface="Calibri"/>
                <a:sym typeface="Calibri"/>
              </a:rPr>
              <a:t>Above Figure shows angular displacement and angular velocity of pendulum in the nonlinear model. The disturbance of 20 second duration is applied. An external force induced with a value of 2, Even after disturbance is applied, the pendulum oscillation eventually settles down to 0 degree due to controller’s effect.</a:t>
            </a:r>
            <a:endParaRPr sz="1200" dirty="0">
              <a:solidFill>
                <a:schemeClr val="dk1"/>
              </a:solidFill>
              <a:latin typeface="Calibri"/>
              <a:ea typeface="Calibri"/>
              <a:cs typeface="Calibri"/>
              <a:sym typeface="Calibri"/>
            </a:endParaRPr>
          </a:p>
          <a:p>
            <a:pPr marL="0" lvl="0" indent="0" algn="l" rtl="0">
              <a:spcBef>
                <a:spcPts val="1200"/>
              </a:spcBef>
              <a:spcAft>
                <a:spcPts val="0"/>
              </a:spcAft>
              <a:buNone/>
            </a:pPr>
            <a:endParaRPr sz="1800" dirty="0">
              <a:solidFill>
                <a:schemeClr val="dk2"/>
              </a:solidFill>
            </a:endParaRPr>
          </a:p>
        </p:txBody>
      </p:sp>
      <p:sp>
        <p:nvSpPr>
          <p:cNvPr id="2" name="Footer Placeholder 6">
            <a:extLst>
              <a:ext uri="{FF2B5EF4-FFF2-40B4-BE49-F238E27FC236}">
                <a16:creationId xmlns:a16="http://schemas.microsoft.com/office/drawing/2014/main" id="{25CB9478-D6F1-9471-02E3-867FD3ED721A}"/>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Lunagariya</a:t>
            </a:r>
            <a:r>
              <a:rPr lang="en-DE" sz="1050" dirty="0"/>
              <a:t>(402</a:t>
            </a:r>
            <a:r>
              <a:rPr lang="de-DE" sz="1050" dirty="0"/>
              <a:t>45</a:t>
            </a:r>
            <a:r>
              <a:rPr lang="en-DE" sz="1050" dirty="0"/>
              <a:t>)</a:t>
            </a:r>
          </a:p>
        </p:txBody>
      </p:sp>
      <p:sp>
        <p:nvSpPr>
          <p:cNvPr id="3" name="Slide Number Placeholder 2">
            <a:extLst>
              <a:ext uri="{FF2B5EF4-FFF2-40B4-BE49-F238E27FC236}">
                <a16:creationId xmlns:a16="http://schemas.microsoft.com/office/drawing/2014/main" id="{39F81B53-E750-D1CE-BAEC-AC20DBE500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46</a:t>
            </a:fld>
            <a:endParaRPr lang="en-GB"/>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8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577" name="Google Shape;577;p8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pic>
        <p:nvPicPr>
          <p:cNvPr id="578" name="Google Shape;578;p84"/>
          <p:cNvPicPr preferRelativeResize="0"/>
          <p:nvPr/>
        </p:nvPicPr>
        <p:blipFill>
          <a:blip r:embed="rId3">
            <a:alphaModFix/>
          </a:blip>
          <a:stretch>
            <a:fillRect/>
          </a:stretch>
        </p:blipFill>
        <p:spPr>
          <a:xfrm>
            <a:off x="622300" y="502001"/>
            <a:ext cx="3641399" cy="2723800"/>
          </a:xfrm>
          <a:prstGeom prst="rect">
            <a:avLst/>
          </a:prstGeom>
          <a:noFill/>
          <a:ln>
            <a:noFill/>
          </a:ln>
        </p:spPr>
      </p:pic>
      <p:pic>
        <p:nvPicPr>
          <p:cNvPr id="579" name="Google Shape;579;p84"/>
          <p:cNvPicPr preferRelativeResize="0"/>
          <p:nvPr/>
        </p:nvPicPr>
        <p:blipFill>
          <a:blip r:embed="rId4">
            <a:alphaModFix/>
          </a:blip>
          <a:stretch>
            <a:fillRect/>
          </a:stretch>
        </p:blipFill>
        <p:spPr>
          <a:xfrm>
            <a:off x="4586975" y="502001"/>
            <a:ext cx="3934725" cy="2723800"/>
          </a:xfrm>
          <a:prstGeom prst="rect">
            <a:avLst/>
          </a:prstGeom>
          <a:noFill/>
          <a:ln>
            <a:noFill/>
          </a:ln>
        </p:spPr>
      </p:pic>
      <p:sp>
        <p:nvSpPr>
          <p:cNvPr id="580" name="Google Shape;580;p84"/>
          <p:cNvSpPr txBox="1"/>
          <p:nvPr/>
        </p:nvSpPr>
        <p:spPr>
          <a:xfrm>
            <a:off x="201000" y="3269976"/>
            <a:ext cx="8320700" cy="1278300"/>
          </a:xfrm>
          <a:prstGeom prst="rect">
            <a:avLst/>
          </a:prstGeom>
          <a:noFill/>
          <a:ln>
            <a:noFill/>
          </a:ln>
        </p:spPr>
        <p:txBody>
          <a:bodyPr spcFirstLastPara="1" wrap="square" lIns="91425" tIns="91425" rIns="91425" bIns="91425" anchor="t" anchorCtr="0">
            <a:noAutofit/>
          </a:bodyPr>
          <a:lstStyle/>
          <a:p>
            <a:pPr marL="323850" lvl="0" indent="-171450" algn="just" rtl="0">
              <a:lnSpc>
                <a:spcPct val="115000"/>
              </a:lnSpc>
              <a:spcBef>
                <a:spcPts val="1200"/>
              </a:spcBef>
              <a:spcAft>
                <a:spcPts val="0"/>
              </a:spcAft>
              <a:buClr>
                <a:schemeClr val="dk1"/>
              </a:buClr>
              <a:buSzPts val="1200"/>
              <a:buFont typeface="Arial" panose="020B0604020202020204" pitchFamily="34" charset="0"/>
              <a:buChar char="•"/>
            </a:pPr>
            <a:r>
              <a:rPr lang="en-GB" sz="1200" dirty="0">
                <a:solidFill>
                  <a:schemeClr val="dk1"/>
                </a:solidFill>
                <a:latin typeface="Calibri"/>
                <a:ea typeface="Calibri"/>
                <a:cs typeface="Calibri"/>
                <a:sym typeface="Calibri"/>
              </a:rPr>
              <a:t>Above Figure illustrates the cart displacement and velocity of nonlinear model with disturbances. Reference position of 4m is applied. The cart reaches desired steady state accuracy in 5 secs.</a:t>
            </a:r>
            <a:endParaRPr sz="1200" dirty="0">
              <a:solidFill>
                <a:schemeClr val="dk1"/>
              </a:solidFill>
              <a:latin typeface="Calibri"/>
              <a:ea typeface="Calibri"/>
              <a:cs typeface="Calibri"/>
              <a:sym typeface="Calibri"/>
            </a:endParaRPr>
          </a:p>
          <a:p>
            <a:pPr marL="0" lvl="0" indent="0" algn="l" rtl="0">
              <a:spcBef>
                <a:spcPts val="1200"/>
              </a:spcBef>
              <a:spcAft>
                <a:spcPts val="0"/>
              </a:spcAft>
              <a:buNone/>
            </a:pPr>
            <a:endParaRPr sz="1800" dirty="0">
              <a:solidFill>
                <a:schemeClr val="dk2"/>
              </a:solidFill>
            </a:endParaRPr>
          </a:p>
        </p:txBody>
      </p:sp>
      <p:sp>
        <p:nvSpPr>
          <p:cNvPr id="2" name="Footer Placeholder 6">
            <a:extLst>
              <a:ext uri="{FF2B5EF4-FFF2-40B4-BE49-F238E27FC236}">
                <a16:creationId xmlns:a16="http://schemas.microsoft.com/office/drawing/2014/main" id="{B6B54BE8-89E1-37D1-2575-FFEED1FFA779}"/>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Lunagariya</a:t>
            </a:r>
            <a:r>
              <a:rPr lang="en-DE" sz="1050" dirty="0"/>
              <a:t>(402</a:t>
            </a:r>
            <a:r>
              <a:rPr lang="de-DE" sz="1050" dirty="0"/>
              <a:t>45</a:t>
            </a:r>
            <a:r>
              <a:rPr lang="en-DE" sz="1050" dirty="0"/>
              <a:t>)</a:t>
            </a:r>
          </a:p>
        </p:txBody>
      </p:sp>
      <p:sp>
        <p:nvSpPr>
          <p:cNvPr id="3" name="Slide Number Placeholder 2">
            <a:extLst>
              <a:ext uri="{FF2B5EF4-FFF2-40B4-BE49-F238E27FC236}">
                <a16:creationId xmlns:a16="http://schemas.microsoft.com/office/drawing/2014/main" id="{FF1482B2-73B0-D351-69CA-E046E475DD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47</a:t>
            </a:fld>
            <a:endParaRPr lang="en-GB"/>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85"/>
          <p:cNvSpPr txBox="1">
            <a:spLocks noGrp="1"/>
          </p:cNvSpPr>
          <p:nvPr>
            <p:ph type="ctrTitle"/>
          </p:nvPr>
        </p:nvSpPr>
        <p:spPr>
          <a:xfrm>
            <a:off x="311700" y="204725"/>
            <a:ext cx="8520600" cy="49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endParaRPr dirty="0"/>
          </a:p>
          <a:p>
            <a:pPr marL="457200" lvl="0" indent="-332739" algn="l" rtl="0">
              <a:spcBef>
                <a:spcPts val="0"/>
              </a:spcBef>
              <a:spcAft>
                <a:spcPts val="0"/>
              </a:spcAft>
              <a:buSzPct val="100000"/>
              <a:buFont typeface="Calibri"/>
              <a:buChar char="❖"/>
            </a:pPr>
            <a:r>
              <a:rPr lang="en-GB" sz="2700" b="1" dirty="0">
                <a:latin typeface="Calibri"/>
                <a:ea typeface="Calibri"/>
                <a:cs typeface="Calibri"/>
                <a:sym typeface="Calibri"/>
              </a:rPr>
              <a:t>Time Discrete PI Controller with Disturbance</a:t>
            </a:r>
            <a:endParaRPr sz="7300" b="1" dirty="0"/>
          </a:p>
        </p:txBody>
      </p:sp>
      <p:pic>
        <p:nvPicPr>
          <p:cNvPr id="586" name="Google Shape;586;p85"/>
          <p:cNvPicPr preferRelativeResize="0"/>
          <p:nvPr/>
        </p:nvPicPr>
        <p:blipFill>
          <a:blip r:embed="rId3">
            <a:alphaModFix/>
          </a:blip>
          <a:stretch>
            <a:fillRect/>
          </a:stretch>
        </p:blipFill>
        <p:spPr>
          <a:xfrm>
            <a:off x="1017362" y="678862"/>
            <a:ext cx="7109275" cy="3785775"/>
          </a:xfrm>
          <a:prstGeom prst="rect">
            <a:avLst/>
          </a:prstGeom>
          <a:noFill/>
          <a:ln>
            <a:noFill/>
          </a:ln>
        </p:spPr>
      </p:pic>
      <p:sp>
        <p:nvSpPr>
          <p:cNvPr id="2" name="Footer Placeholder 6">
            <a:extLst>
              <a:ext uri="{FF2B5EF4-FFF2-40B4-BE49-F238E27FC236}">
                <a16:creationId xmlns:a16="http://schemas.microsoft.com/office/drawing/2014/main" id="{961F68D7-D03F-7AF9-9CC9-557968E8958E}"/>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Lunagariya</a:t>
            </a:r>
            <a:r>
              <a:rPr lang="en-DE" sz="1050" dirty="0"/>
              <a:t>(402</a:t>
            </a:r>
            <a:r>
              <a:rPr lang="de-DE" sz="1050" dirty="0"/>
              <a:t>45</a:t>
            </a:r>
            <a:r>
              <a:rPr lang="en-DE" sz="1050" dirty="0"/>
              <a:t>)</a:t>
            </a:r>
          </a:p>
        </p:txBody>
      </p:sp>
      <p:sp>
        <p:nvSpPr>
          <p:cNvPr id="3" name="Slide Number Placeholder 2">
            <a:extLst>
              <a:ext uri="{FF2B5EF4-FFF2-40B4-BE49-F238E27FC236}">
                <a16:creationId xmlns:a16="http://schemas.microsoft.com/office/drawing/2014/main" id="{8933164B-4271-71A1-6721-638823CE89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48</a:t>
            </a:fld>
            <a:endParaRPr lang="en-GB"/>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8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592" name="Google Shape;592;p8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a:p>
            <a:pPr marL="0" lvl="0" indent="0" algn="ctr" rtl="0">
              <a:spcBef>
                <a:spcPts val="0"/>
              </a:spcBef>
              <a:spcAft>
                <a:spcPts val="0"/>
              </a:spcAft>
              <a:buNone/>
            </a:pPr>
            <a:endParaRPr/>
          </a:p>
        </p:txBody>
      </p:sp>
      <p:pic>
        <p:nvPicPr>
          <p:cNvPr id="593" name="Google Shape;593;p86"/>
          <p:cNvPicPr preferRelativeResize="0"/>
          <p:nvPr/>
        </p:nvPicPr>
        <p:blipFill>
          <a:blip r:embed="rId3">
            <a:alphaModFix/>
          </a:blip>
          <a:stretch>
            <a:fillRect/>
          </a:stretch>
        </p:blipFill>
        <p:spPr>
          <a:xfrm>
            <a:off x="806449" y="571600"/>
            <a:ext cx="3167827" cy="2052601"/>
          </a:xfrm>
          <a:prstGeom prst="rect">
            <a:avLst/>
          </a:prstGeom>
          <a:noFill/>
          <a:ln>
            <a:noFill/>
          </a:ln>
        </p:spPr>
      </p:pic>
      <p:sp>
        <p:nvSpPr>
          <p:cNvPr id="594" name="Google Shape;594;p86"/>
          <p:cNvSpPr txBox="1"/>
          <p:nvPr/>
        </p:nvSpPr>
        <p:spPr>
          <a:xfrm>
            <a:off x="311700" y="64375"/>
            <a:ext cx="5320800" cy="5913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Char char="❖"/>
            </a:pPr>
            <a:r>
              <a:rPr lang="en-GB" sz="2400" b="1" dirty="0">
                <a:solidFill>
                  <a:schemeClr val="dk1"/>
                </a:solidFill>
                <a:latin typeface="Calibri" panose="020F0502020204030204" pitchFamily="34" charset="0"/>
                <a:cs typeface="Calibri" panose="020F0502020204030204" pitchFamily="34" charset="0"/>
              </a:rPr>
              <a:t>Output graph for linear</a:t>
            </a:r>
            <a:endParaRPr sz="2400" b="1" dirty="0">
              <a:solidFill>
                <a:schemeClr val="dk2"/>
              </a:solidFill>
              <a:latin typeface="Calibri" panose="020F0502020204030204" pitchFamily="34" charset="0"/>
              <a:cs typeface="Calibri" panose="020F0502020204030204" pitchFamily="34" charset="0"/>
            </a:endParaRPr>
          </a:p>
        </p:txBody>
      </p:sp>
      <p:pic>
        <p:nvPicPr>
          <p:cNvPr id="595" name="Google Shape;595;p86"/>
          <p:cNvPicPr preferRelativeResize="0"/>
          <p:nvPr/>
        </p:nvPicPr>
        <p:blipFill>
          <a:blip r:embed="rId4">
            <a:alphaModFix/>
          </a:blip>
          <a:stretch>
            <a:fillRect/>
          </a:stretch>
        </p:blipFill>
        <p:spPr>
          <a:xfrm>
            <a:off x="4434096" y="571600"/>
            <a:ext cx="3163824" cy="2057400"/>
          </a:xfrm>
          <a:prstGeom prst="rect">
            <a:avLst/>
          </a:prstGeom>
          <a:noFill/>
          <a:ln>
            <a:noFill/>
          </a:ln>
        </p:spPr>
      </p:pic>
      <p:pic>
        <p:nvPicPr>
          <p:cNvPr id="596" name="Google Shape;596;p86"/>
          <p:cNvPicPr preferRelativeResize="0"/>
          <p:nvPr/>
        </p:nvPicPr>
        <p:blipFill>
          <a:blip r:embed="rId5">
            <a:alphaModFix/>
          </a:blip>
          <a:stretch>
            <a:fillRect/>
          </a:stretch>
        </p:blipFill>
        <p:spPr>
          <a:xfrm>
            <a:off x="806449" y="2797175"/>
            <a:ext cx="3163824" cy="2057400"/>
          </a:xfrm>
          <a:prstGeom prst="rect">
            <a:avLst/>
          </a:prstGeom>
          <a:noFill/>
          <a:ln>
            <a:noFill/>
          </a:ln>
        </p:spPr>
      </p:pic>
      <p:pic>
        <p:nvPicPr>
          <p:cNvPr id="597" name="Google Shape;597;p86"/>
          <p:cNvPicPr preferRelativeResize="0"/>
          <p:nvPr/>
        </p:nvPicPr>
        <p:blipFill>
          <a:blip r:embed="rId6">
            <a:alphaModFix/>
          </a:blip>
          <a:stretch>
            <a:fillRect/>
          </a:stretch>
        </p:blipFill>
        <p:spPr>
          <a:xfrm>
            <a:off x="4415808" y="2797175"/>
            <a:ext cx="3163824" cy="2057400"/>
          </a:xfrm>
          <a:prstGeom prst="rect">
            <a:avLst/>
          </a:prstGeom>
          <a:noFill/>
          <a:ln>
            <a:noFill/>
          </a:ln>
        </p:spPr>
      </p:pic>
      <p:sp>
        <p:nvSpPr>
          <p:cNvPr id="2" name="Footer Placeholder 6">
            <a:extLst>
              <a:ext uri="{FF2B5EF4-FFF2-40B4-BE49-F238E27FC236}">
                <a16:creationId xmlns:a16="http://schemas.microsoft.com/office/drawing/2014/main" id="{B1F89876-4468-5A4C-40EA-9102DFB815DC}"/>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Lunagariya</a:t>
            </a:r>
            <a:r>
              <a:rPr lang="en-DE" sz="1050" dirty="0"/>
              <a:t>(402</a:t>
            </a:r>
            <a:r>
              <a:rPr lang="de-DE" sz="1050" dirty="0"/>
              <a:t>45</a:t>
            </a:r>
            <a:r>
              <a:rPr lang="en-DE" sz="1050" dirty="0"/>
              <a:t>)</a:t>
            </a:r>
          </a:p>
        </p:txBody>
      </p:sp>
      <p:sp>
        <p:nvSpPr>
          <p:cNvPr id="3" name="Slide Number Placeholder 2">
            <a:extLst>
              <a:ext uri="{FF2B5EF4-FFF2-40B4-BE49-F238E27FC236}">
                <a16:creationId xmlns:a16="http://schemas.microsoft.com/office/drawing/2014/main" id="{FAF4B091-22DE-B7E6-906B-B224F632A9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49</a:t>
            </a:fld>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90D4C631-2D08-5458-BCB2-4E3E2ED024AB}"/>
                  </a:ext>
                </a:extLst>
              </p:cNvPr>
              <p:cNvSpPr txBox="1"/>
              <p:nvPr/>
            </p:nvSpPr>
            <p:spPr>
              <a:xfrm>
                <a:off x="452827" y="335268"/>
                <a:ext cx="7277877" cy="3985578"/>
              </a:xfrm>
              <a:prstGeom prst="rect">
                <a:avLst/>
              </a:prstGeom>
              <a:noFill/>
            </p:spPr>
            <p:txBody>
              <a:bodyPr wrap="square">
                <a:spAutoFit/>
              </a:bodyPr>
              <a:lstStyle/>
              <a:p>
                <a:pPr algn="just">
                  <a:lnSpc>
                    <a:spcPct val="115000"/>
                  </a:lnSpc>
                </a:pPr>
                <a:r>
                  <a:rPr lang="en-US" sz="1800" dirty="0">
                    <a:latin typeface="Calibri" panose="020F0502020204030204" pitchFamily="34" charset="0"/>
                    <a:ea typeface="Calibri" panose="020F0502020204030204" pitchFamily="34" charset="0"/>
                    <a:cs typeface="Calibri" panose="020F0502020204030204" pitchFamily="34" charset="0"/>
                  </a:rPr>
                  <a:t>The parameters of the cart pendulum systems are as follows:</a:t>
                </a:r>
              </a:p>
              <a:p>
                <a:pPr algn="just">
                  <a:lnSpc>
                    <a:spcPct val="115000"/>
                  </a:lnSpc>
                </a:pPr>
                <a:endParaRPr lang="en-IN" sz="2100" dirty="0">
                  <a:latin typeface="Calibri" panose="020F0502020204030204" pitchFamily="34" charset="0"/>
                  <a:ea typeface="Calibri" panose="020F0502020204030204" pitchFamily="34" charset="0"/>
                  <a:cs typeface="Calibri" panose="020F0502020204030204" pitchFamily="34" charset="0"/>
                </a:endParaRPr>
              </a:p>
              <a:p>
                <a:pPr algn="just">
                  <a:lnSpc>
                    <a:spcPct val="115000"/>
                  </a:lnSpc>
                </a:pPr>
                <a14:m>
                  <m:oMath xmlns:m="http://schemas.openxmlformats.org/officeDocument/2006/math">
                    <m:r>
                      <m:rPr>
                        <m:nor/>
                      </m:rPr>
                      <a:rPr lang="en-US" sz="1800">
                        <a:latin typeface="Calibri" panose="020F0502020204030204" pitchFamily="34" charset="0"/>
                        <a:ea typeface="Calibri" panose="020F0502020204030204" pitchFamily="34" charset="0"/>
                        <a:cs typeface="Calibri" panose="020F0502020204030204" pitchFamily="34" charset="0"/>
                      </a:rPr>
                      <m:t>m</m:t>
                    </m:r>
                  </m:oMath>
                </a14:m>
                <a:r>
                  <a:rPr lang="en-US" sz="1800" dirty="0">
                    <a:latin typeface="Calibri" panose="020F0502020204030204" pitchFamily="34" charset="0"/>
                    <a:ea typeface="Calibri" panose="020F0502020204030204" pitchFamily="34" charset="0"/>
                    <a:cs typeface="Calibri" panose="020F0502020204030204" pitchFamily="34" charset="0"/>
                  </a:rPr>
                  <a:t> = Mass of the pendulum				</a:t>
                </a:r>
                <a14:m>
                  <m:oMath xmlns:m="http://schemas.openxmlformats.org/officeDocument/2006/math">
                    <m:r>
                      <a:rPr lang="en-US" sz="1800" i="1">
                        <a:latin typeface="Cambria Math" panose="02040503050406030204" pitchFamily="18" charset="0"/>
                        <a:ea typeface="Times New Roman" panose="02020603050405020304" pitchFamily="18" charset="0"/>
                        <a:cs typeface="Times New Roman" panose="02020603050405020304" pitchFamily="18" charset="0"/>
                      </a:rPr>
                      <m:t>(</m:t>
                    </m:r>
                    <m:r>
                      <a:rPr lang="en-US" sz="1800" i="1">
                        <a:latin typeface="Cambria Math" panose="02040503050406030204" pitchFamily="18" charset="0"/>
                        <a:ea typeface="Times New Roman" panose="02020603050405020304" pitchFamily="18" charset="0"/>
                        <a:cs typeface="Times New Roman" panose="02020603050405020304" pitchFamily="18" charset="0"/>
                      </a:rPr>
                      <m:t>𝑘𝑔</m:t>
                    </m:r>
                    <m:r>
                      <a:rPr lang="en-US" sz="1800" i="1">
                        <a:latin typeface="Cambria Math" panose="02040503050406030204" pitchFamily="18" charset="0"/>
                        <a:ea typeface="Times New Roman" panose="02020603050405020304" pitchFamily="18" charset="0"/>
                        <a:cs typeface="Times New Roman" panose="02020603050405020304" pitchFamily="18" charset="0"/>
                      </a:rPr>
                      <m:t>)</m:t>
                    </m:r>
                  </m:oMath>
                </a14:m>
                <a:endParaRPr lang="en-IN" sz="1800" dirty="0">
                  <a:latin typeface="Calibri" panose="020F0502020204030204" pitchFamily="34" charset="0"/>
                  <a:ea typeface="Calibri" panose="020F0502020204030204" pitchFamily="34" charset="0"/>
                  <a:cs typeface="Calibri" panose="020F0502020204030204" pitchFamily="34" charset="0"/>
                </a:endParaRPr>
              </a:p>
              <a:p>
                <a:pPr algn="just">
                  <a:lnSpc>
                    <a:spcPct val="115000"/>
                  </a:lnSpc>
                </a:pPr>
                <a14:m>
                  <m:oMath xmlns:m="http://schemas.openxmlformats.org/officeDocument/2006/math">
                    <m:r>
                      <a:rPr lang="en-US" sz="1800" i="1">
                        <a:latin typeface="Cambria Math" panose="02040503050406030204" pitchFamily="18" charset="0"/>
                        <a:cs typeface="Times New Roman" panose="02020603050405020304" pitchFamily="18" charset="0"/>
                      </a:rPr>
                      <m:t>𝑀</m:t>
                    </m:r>
                  </m:oMath>
                </a14:m>
                <a:r>
                  <a:rPr lang="en-US" sz="1800" dirty="0">
                    <a:latin typeface="Calibri" panose="020F0502020204030204" pitchFamily="34" charset="0"/>
                    <a:ea typeface="Calibri" panose="020F0502020204030204" pitchFamily="34" charset="0"/>
                    <a:cs typeface="Calibri" panose="020F0502020204030204" pitchFamily="34" charset="0"/>
                  </a:rPr>
                  <a:t> = Mass of the cart				</a:t>
                </a:r>
                <a14:m>
                  <m:oMath xmlns:m="http://schemas.openxmlformats.org/officeDocument/2006/math">
                    <m:r>
                      <a:rPr lang="en-US" sz="1800" i="1">
                        <a:latin typeface="Cambria Math" panose="02040503050406030204" pitchFamily="18" charset="0"/>
                        <a:ea typeface="Times New Roman" panose="02020603050405020304" pitchFamily="18" charset="0"/>
                        <a:cs typeface="Times New Roman" panose="02020603050405020304" pitchFamily="18" charset="0"/>
                      </a:rPr>
                      <m:t>(</m:t>
                    </m:r>
                    <m:r>
                      <a:rPr lang="en-US" sz="1800" i="1">
                        <a:latin typeface="Cambria Math" panose="02040503050406030204" pitchFamily="18" charset="0"/>
                        <a:ea typeface="Times New Roman" panose="02020603050405020304" pitchFamily="18" charset="0"/>
                        <a:cs typeface="Times New Roman" panose="02020603050405020304" pitchFamily="18" charset="0"/>
                      </a:rPr>
                      <m:t>𝑘𝑔</m:t>
                    </m:r>
                    <m:r>
                      <a:rPr lang="en-US" sz="1800" i="1">
                        <a:latin typeface="Cambria Math" panose="02040503050406030204" pitchFamily="18" charset="0"/>
                        <a:ea typeface="Times New Roman" panose="02020603050405020304" pitchFamily="18" charset="0"/>
                        <a:cs typeface="Times New Roman" panose="02020603050405020304" pitchFamily="18" charset="0"/>
                      </a:rPr>
                      <m:t>)</m:t>
                    </m:r>
                  </m:oMath>
                </a14:m>
                <a:endParaRPr lang="en-IN" sz="1800" dirty="0">
                  <a:latin typeface="Calibri" panose="020F0502020204030204" pitchFamily="34" charset="0"/>
                  <a:ea typeface="Calibri" panose="020F0502020204030204" pitchFamily="34" charset="0"/>
                  <a:cs typeface="Calibri" panose="020F0502020204030204" pitchFamily="34" charset="0"/>
                </a:endParaRPr>
              </a:p>
              <a:p>
                <a:pPr algn="just">
                  <a:lnSpc>
                    <a:spcPct val="115000"/>
                  </a:lnSpc>
                </a:pPr>
                <a14:m>
                  <m:oMath xmlns:m="http://schemas.openxmlformats.org/officeDocument/2006/math">
                    <m:r>
                      <a:rPr lang="en-GB" sz="1800" i="1">
                        <a:latin typeface="Cambria Math" panose="02040503050406030204" pitchFamily="18" charset="0"/>
                        <a:ea typeface="Calibri" panose="020F0502020204030204" pitchFamily="34" charset="0"/>
                        <a:cs typeface="Calibri" panose="020F0502020204030204" pitchFamily="34" charset="0"/>
                      </a:rPr>
                      <m:t>𝑑</m:t>
                    </m:r>
                  </m:oMath>
                </a14:m>
                <a:r>
                  <a:rPr lang="en-US" sz="1800" dirty="0">
                    <a:latin typeface="Calibri" panose="020F0502020204030204" pitchFamily="34" charset="0"/>
                    <a:ea typeface="Calibri" panose="020F0502020204030204" pitchFamily="34" charset="0"/>
                    <a:cs typeface="Calibri" panose="020F0502020204030204" pitchFamily="34" charset="0"/>
                  </a:rPr>
                  <a:t>   = Length of the rod				</a:t>
                </a:r>
                <a14:m>
                  <m:oMath xmlns:m="http://schemas.openxmlformats.org/officeDocument/2006/math">
                    <m:d>
                      <m:dPr>
                        <m:ctrlPr>
                          <a:rPr lang="en-IN" sz="1800" i="1">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a:latin typeface="Cambria Math" panose="02040503050406030204" pitchFamily="18" charset="0"/>
                            <a:ea typeface="Times New Roman" panose="02020603050405020304" pitchFamily="18" charset="0"/>
                            <a:cs typeface="Times New Roman" panose="02020603050405020304" pitchFamily="18" charset="0"/>
                          </a:rPr>
                          <m:t>𝑚</m:t>
                        </m:r>
                      </m:e>
                    </m:d>
                  </m:oMath>
                </a14:m>
                <a:endParaRPr lang="en-IN" sz="1800" dirty="0">
                  <a:latin typeface="Calibri" panose="020F0502020204030204" pitchFamily="34" charset="0"/>
                  <a:ea typeface="Calibri" panose="020F0502020204030204" pitchFamily="34" charset="0"/>
                  <a:cs typeface="Calibri" panose="020F0502020204030204" pitchFamily="34" charset="0"/>
                </a:endParaRPr>
              </a:p>
              <a:p>
                <a:pPr algn="just">
                  <a:lnSpc>
                    <a:spcPct val="115000"/>
                  </a:lnSpc>
                </a:pPr>
                <a14:m>
                  <m:oMath xmlns:m="http://schemas.openxmlformats.org/officeDocument/2006/math">
                    <m:r>
                      <a:rPr lang="en-US" sz="1800" i="1">
                        <a:latin typeface="Cambria Math" panose="02040503050406030204" pitchFamily="18" charset="0"/>
                        <a:ea typeface="Times New Roman" panose="02020603050405020304" pitchFamily="18" charset="0"/>
                        <a:cs typeface="Times New Roman" panose="02020603050405020304" pitchFamily="18" charset="0"/>
                      </a:rPr>
                      <m:t>𝑔</m:t>
                    </m:r>
                  </m:oMath>
                </a14:m>
                <a:r>
                  <a:rPr lang="en-US" sz="1800" dirty="0">
                    <a:latin typeface="Calibri" panose="020F0502020204030204" pitchFamily="34" charset="0"/>
                    <a:ea typeface="Calibri" panose="020F0502020204030204" pitchFamily="34" charset="0"/>
                    <a:cs typeface="Calibri" panose="020F0502020204030204" pitchFamily="34" charset="0"/>
                  </a:rPr>
                  <a:t>  = Acceleration due to gravity			 </a:t>
                </a:r>
                <a14:m>
                  <m:oMath xmlns:m="http://schemas.openxmlformats.org/officeDocument/2006/math">
                    <m:r>
                      <a:rPr lang="en-IN" sz="18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a:latin typeface="Cambria Math" panose="02040503050406030204" pitchFamily="18" charset="0"/>
                            <a:cs typeface="Times New Roman" panose="02020603050405020304" pitchFamily="18" charset="0"/>
                          </a:rPr>
                        </m:ctrlPr>
                      </m:fPr>
                      <m:num>
                        <m:r>
                          <a:rPr lang="en-IN" sz="1800" i="1">
                            <a:latin typeface="Cambria Math" panose="02040503050406030204" pitchFamily="18" charset="0"/>
                            <a:cs typeface="Times New Roman" panose="02020603050405020304" pitchFamily="18" charset="0"/>
                          </a:rPr>
                          <m:t>𝑚</m:t>
                        </m:r>
                      </m:num>
                      <m:den>
                        <m:r>
                          <a:rPr lang="en-IN" sz="1800" i="1">
                            <a:latin typeface="Cambria Math" panose="02040503050406030204" pitchFamily="18" charset="0"/>
                            <a:cs typeface="Times New Roman" panose="02020603050405020304" pitchFamily="18" charset="0"/>
                          </a:rPr>
                          <m:t>𝑠</m:t>
                        </m:r>
                        <m:r>
                          <a:rPr lang="en-IN" sz="1800" i="1" baseline="30000">
                            <a:latin typeface="Cambria Math" panose="02040503050406030204" pitchFamily="18" charset="0"/>
                            <a:cs typeface="Times New Roman" panose="02020603050405020304" pitchFamily="18" charset="0"/>
                          </a:rPr>
                          <m:t>2</m:t>
                        </m:r>
                      </m:den>
                    </m:f>
                  </m:oMath>
                </a14:m>
                <a:r>
                  <a:rPr lang="en-IN" sz="1800" dirty="0">
                    <a:latin typeface="Calibri" panose="020F0502020204030204" pitchFamily="34" charset="0"/>
                    <a:ea typeface="Calibri" panose="020F0502020204030204" pitchFamily="34" charset="0"/>
                    <a:cs typeface="Calibri" panose="020F0502020204030204" pitchFamily="34" charset="0"/>
                  </a:rPr>
                  <a:t>)</a:t>
                </a:r>
              </a:p>
              <a:p>
                <a:pPr algn="just">
                  <a:lnSpc>
                    <a:spcPct val="115000"/>
                  </a:lnSpc>
                </a:pPr>
                <a14:m>
                  <m:oMath xmlns:m="http://schemas.openxmlformats.org/officeDocument/2006/math">
                    <m:r>
                      <a:rPr lang="en-US" sz="1800" i="1">
                        <a:latin typeface="Cambria Math" panose="02040503050406030204" pitchFamily="18" charset="0"/>
                        <a:ea typeface="Times New Roman" panose="02020603050405020304" pitchFamily="18" charset="0"/>
                        <a:cs typeface="Times New Roman" panose="02020603050405020304" pitchFamily="18" charset="0"/>
                      </a:rPr>
                      <m:t>𝑥</m:t>
                    </m:r>
                  </m:oMath>
                </a14:m>
                <a:r>
                  <a:rPr lang="en-US" sz="1800" dirty="0">
                    <a:latin typeface="Calibri" panose="020F0502020204030204" pitchFamily="34" charset="0"/>
                    <a:ea typeface="Calibri" panose="020F0502020204030204" pitchFamily="34" charset="0"/>
                    <a:cs typeface="Calibri" panose="020F0502020204030204" pitchFamily="34" charset="0"/>
                  </a:rPr>
                  <a:t> = Linear displacement of the cart			</a:t>
                </a:r>
                <a14:m>
                  <m:oMath xmlns:m="http://schemas.openxmlformats.org/officeDocument/2006/math">
                    <m:r>
                      <a:rPr lang="en-IN" sz="1800">
                        <a:latin typeface="Cambria Math" panose="02040503050406030204" pitchFamily="18" charset="0"/>
                        <a:ea typeface="Times New Roman" panose="02020603050405020304" pitchFamily="18" charset="0"/>
                        <a:cs typeface="Times New Roman" panose="02020603050405020304" pitchFamily="18" charset="0"/>
                      </a:rPr>
                      <m:t>(</m:t>
                    </m:r>
                    <m:r>
                      <a:rPr lang="en-IN" sz="1800" i="1">
                        <a:latin typeface="Cambria Math" panose="02040503050406030204" pitchFamily="18" charset="0"/>
                        <a:ea typeface="Times New Roman" panose="02020603050405020304" pitchFamily="18" charset="0"/>
                        <a:cs typeface="Times New Roman" panose="02020603050405020304" pitchFamily="18" charset="0"/>
                      </a:rPr>
                      <m:t>𝑚</m:t>
                    </m:r>
                    <m:r>
                      <a:rPr lang="en-IN" sz="1800" i="1">
                        <a:latin typeface="Cambria Math" panose="02040503050406030204" pitchFamily="18" charset="0"/>
                        <a:ea typeface="Times New Roman" panose="02020603050405020304" pitchFamily="18" charset="0"/>
                        <a:cs typeface="Times New Roman" panose="02020603050405020304" pitchFamily="18" charset="0"/>
                      </a:rPr>
                      <m:t>)</m:t>
                    </m:r>
                  </m:oMath>
                </a14:m>
                <a:endParaRPr lang="en-IN" sz="1800" dirty="0">
                  <a:latin typeface="Calibri" panose="020F0502020204030204" pitchFamily="34" charset="0"/>
                  <a:ea typeface="Calibri" panose="020F0502020204030204" pitchFamily="34" charset="0"/>
                  <a:cs typeface="Calibri" panose="020F0502020204030204" pitchFamily="34" charset="0"/>
                </a:endParaRPr>
              </a:p>
              <a:p>
                <a:pPr algn="just">
                  <a:lnSpc>
                    <a:spcPct val="115000"/>
                  </a:lnSpc>
                </a:pPr>
                <a14:m>
                  <m:oMath xmlns:m="http://schemas.openxmlformats.org/officeDocument/2006/math">
                    <m:r>
                      <a:rPr lang="en-US" sz="1800" i="1">
                        <a:latin typeface="Cambria Math" panose="02040503050406030204" pitchFamily="18" charset="0"/>
                        <a:cs typeface="Times New Roman" panose="02020603050405020304" pitchFamily="18" charset="0"/>
                      </a:rPr>
                      <m:t>𝑣</m:t>
                    </m:r>
                  </m:oMath>
                </a14:m>
                <a:r>
                  <a:rPr lang="en-US" sz="1800" dirty="0">
                    <a:latin typeface="Calibri" panose="020F0502020204030204" pitchFamily="34" charset="0"/>
                    <a:ea typeface="Calibri" panose="020F0502020204030204" pitchFamily="34" charset="0"/>
                    <a:cs typeface="Calibri" panose="020F0502020204030204" pitchFamily="34" charset="0"/>
                  </a:rPr>
                  <a:t> = Linear velocity of the cart				</a:t>
                </a:r>
                <a14:m>
                  <m:oMath xmlns:m="http://schemas.openxmlformats.org/officeDocument/2006/math">
                    <m:r>
                      <a:rPr lang="en-IN" sz="1800">
                        <a:latin typeface="Cambria Math" panose="02040503050406030204" pitchFamily="18" charset="0"/>
                        <a:cs typeface="Times New Roman" panose="02020603050405020304" pitchFamily="18" charset="0"/>
                      </a:rPr>
                      <m:t>(</m:t>
                    </m:r>
                    <m:f>
                      <m:fPr>
                        <m:ctrlPr>
                          <a:rPr lang="en-US" sz="1800" i="1">
                            <a:latin typeface="Cambria Math" panose="02040503050406030204" pitchFamily="18" charset="0"/>
                            <a:cs typeface="Times New Roman" panose="02020603050405020304" pitchFamily="18" charset="0"/>
                          </a:rPr>
                        </m:ctrlPr>
                      </m:fPr>
                      <m:num>
                        <m:r>
                          <a:rPr lang="en-IN" sz="1800" i="1">
                            <a:latin typeface="Cambria Math" panose="02040503050406030204" pitchFamily="18" charset="0"/>
                            <a:cs typeface="Times New Roman" panose="02020603050405020304" pitchFamily="18" charset="0"/>
                          </a:rPr>
                          <m:t>𝑚</m:t>
                        </m:r>
                      </m:num>
                      <m:den>
                        <m:r>
                          <a:rPr lang="en-IN" sz="1800" i="1">
                            <a:latin typeface="Cambria Math" panose="02040503050406030204" pitchFamily="18" charset="0"/>
                            <a:cs typeface="Times New Roman" panose="02020603050405020304" pitchFamily="18" charset="0"/>
                          </a:rPr>
                          <m:t>𝑠</m:t>
                        </m:r>
                      </m:den>
                    </m:f>
                    <m:r>
                      <a:rPr lang="en-IN" sz="1800" i="1">
                        <a:latin typeface="Cambria Math" panose="02040503050406030204" pitchFamily="18" charset="0"/>
                        <a:cs typeface="Times New Roman" panose="02020603050405020304" pitchFamily="18" charset="0"/>
                      </a:rPr>
                      <m:t>)</m:t>
                    </m:r>
                  </m:oMath>
                </a14:m>
                <a:endParaRPr lang="en-IN" sz="1800" dirty="0">
                  <a:latin typeface="Calibri" panose="020F0502020204030204" pitchFamily="34" charset="0"/>
                  <a:ea typeface="Calibri" panose="020F0502020204030204" pitchFamily="34" charset="0"/>
                  <a:cs typeface="Calibri" panose="020F0502020204030204" pitchFamily="34" charset="0"/>
                </a:endParaRPr>
              </a:p>
              <a:p>
                <a:pPr algn="just">
                  <a:lnSpc>
                    <a:spcPct val="115000"/>
                  </a:lnSpc>
                  <a:tabLst>
                    <a:tab pos="4457700" algn="r"/>
                  </a:tabLst>
                </a:pPr>
                <a14:m>
                  <m:oMath xmlns:m="http://schemas.openxmlformats.org/officeDocument/2006/math">
                    <m:r>
                      <a:rPr lang="en-US" sz="1800" i="1">
                        <a:latin typeface="Cambria Math" panose="02040503050406030204" pitchFamily="18" charset="0"/>
                        <a:ea typeface="Times New Roman" panose="02020603050405020304" pitchFamily="18" charset="0"/>
                        <a:cs typeface="DejaVu Math TeX Gyre" panose="02000503000000000000" charset="0"/>
                      </a:rPr>
                      <m:t>𝛼</m:t>
                    </m:r>
                  </m:oMath>
                </a14:m>
                <a:r>
                  <a:rPr lang="en-US" sz="1800" dirty="0">
                    <a:latin typeface="Calibri" panose="020F0502020204030204" pitchFamily="34" charset="0"/>
                    <a:ea typeface="Calibri" panose="020F0502020204030204" pitchFamily="34" charset="0"/>
                    <a:cs typeface="Calibri" panose="020F0502020204030204" pitchFamily="34" charset="0"/>
                  </a:rPr>
                  <a:t> = Angular displacement of the pendulum			</a:t>
                </a:r>
                <a14:m>
                  <m:oMath xmlns:m="http://schemas.openxmlformats.org/officeDocument/2006/math">
                    <m:r>
                      <a:rPr lang="en-US" sz="1800" i="1">
                        <a:latin typeface="Cambria Math" panose="02040503050406030204" pitchFamily="18" charset="0"/>
                        <a:ea typeface="Times New Roman" panose="02020603050405020304" pitchFamily="18" charset="0"/>
                        <a:cs typeface="Times New Roman" panose="02020603050405020304" pitchFamily="18" charset="0"/>
                      </a:rPr>
                      <m:t>(</m:t>
                    </m:r>
                    <m:r>
                      <a:rPr lang="en-US" sz="1800" i="1">
                        <a:latin typeface="Cambria Math" panose="02040503050406030204" pitchFamily="18" charset="0"/>
                        <a:ea typeface="Times New Roman" panose="02020603050405020304" pitchFamily="18" charset="0"/>
                        <a:cs typeface="Times New Roman" panose="02020603050405020304" pitchFamily="18" charset="0"/>
                      </a:rPr>
                      <m:t>𝑟𝑎𝑑</m:t>
                    </m:r>
                    <m:r>
                      <a:rPr lang="en-US" sz="1800" i="1">
                        <a:latin typeface="Cambria Math" panose="02040503050406030204" pitchFamily="18" charset="0"/>
                        <a:ea typeface="Times New Roman" panose="02020603050405020304" pitchFamily="18" charset="0"/>
                        <a:cs typeface="Times New Roman" panose="02020603050405020304" pitchFamily="18" charset="0"/>
                      </a:rPr>
                      <m:t>)</m:t>
                    </m:r>
                  </m:oMath>
                </a14:m>
                <a:r>
                  <a:rPr lang="en-US" sz="1800" dirty="0">
                    <a:latin typeface="Calibri" panose="020F0502020204030204" pitchFamily="34" charset="0"/>
                    <a:ea typeface="Calibri" panose="020F0502020204030204" pitchFamily="34" charset="0"/>
                    <a:cs typeface="Calibri" panose="020F0502020204030204" pitchFamily="34" charset="0"/>
                  </a:rPr>
                  <a:t>	</a:t>
                </a:r>
                <a:endParaRPr lang="en-IN" sz="1800" dirty="0">
                  <a:latin typeface="Calibri" panose="020F0502020204030204" pitchFamily="34" charset="0"/>
                  <a:ea typeface="Calibri" panose="020F0502020204030204" pitchFamily="34" charset="0"/>
                  <a:cs typeface="Calibri" panose="020F0502020204030204" pitchFamily="34" charset="0"/>
                </a:endParaRPr>
              </a:p>
              <a:p>
                <a:pPr algn="just">
                  <a:lnSpc>
                    <a:spcPct val="115000"/>
                  </a:lnSpc>
                </a:pPr>
                <a14:m>
                  <m:oMath xmlns:m="http://schemas.openxmlformats.org/officeDocument/2006/math">
                    <m:r>
                      <a:rPr lang="en-US" sz="1800" i="1">
                        <a:latin typeface="Cambria Math" panose="02040503050406030204" pitchFamily="18" charset="0"/>
                        <a:ea typeface="Times New Roman" panose="02020603050405020304" pitchFamily="18" charset="0"/>
                        <a:cs typeface="DejaVu Math TeX Gyre" panose="02000503000000000000" charset="0"/>
                      </a:rPr>
                      <m:t>𝜔</m:t>
                    </m:r>
                  </m:oMath>
                </a14:m>
                <a:r>
                  <a:rPr lang="en-US" sz="1800" dirty="0">
                    <a:latin typeface="Calibri" panose="020F0502020204030204" pitchFamily="34" charset="0"/>
                    <a:ea typeface="Calibri" panose="020F0502020204030204" pitchFamily="34" charset="0"/>
                    <a:cs typeface="Calibri" panose="020F0502020204030204" pitchFamily="34" charset="0"/>
                  </a:rPr>
                  <a:t> = Angular velocity of the pendulum			</a:t>
                </a:r>
                <a14:m>
                  <m:oMath xmlns:m="http://schemas.openxmlformats.org/officeDocument/2006/math">
                    <m:r>
                      <a:rPr lang="en-IN" sz="1800">
                        <a:latin typeface="Cambria Math" panose="02040503050406030204" pitchFamily="18" charset="0"/>
                        <a:cs typeface="Times New Roman" panose="02020603050405020304" pitchFamily="18" charset="0"/>
                      </a:rPr>
                      <m:t>(</m:t>
                    </m:r>
                    <m:f>
                      <m:fPr>
                        <m:ctrlPr>
                          <a:rPr lang="en-US" sz="1800" i="1">
                            <a:latin typeface="Cambria Math" panose="02040503050406030204" pitchFamily="18" charset="0"/>
                            <a:cs typeface="Times New Roman" panose="02020603050405020304" pitchFamily="18" charset="0"/>
                          </a:rPr>
                        </m:ctrlPr>
                      </m:fPr>
                      <m:num>
                        <m:r>
                          <a:rPr lang="en-IN" sz="1800" i="1">
                            <a:latin typeface="Cambria Math" panose="02040503050406030204" pitchFamily="18" charset="0"/>
                            <a:cs typeface="Times New Roman" panose="02020603050405020304" pitchFamily="18" charset="0"/>
                          </a:rPr>
                          <m:t>𝑟𝑎𝑑</m:t>
                        </m:r>
                      </m:num>
                      <m:den>
                        <m:r>
                          <a:rPr lang="en-IN" sz="1800" i="1">
                            <a:latin typeface="Cambria Math" panose="02040503050406030204" pitchFamily="18" charset="0"/>
                            <a:cs typeface="Times New Roman" panose="02020603050405020304" pitchFamily="18" charset="0"/>
                          </a:rPr>
                          <m:t>𝑠</m:t>
                        </m:r>
                      </m:den>
                    </m:f>
                    <m:r>
                      <a:rPr lang="en-IN" sz="1800" i="1">
                        <a:latin typeface="Cambria Math" panose="02040503050406030204" pitchFamily="18" charset="0"/>
                        <a:cs typeface="Times New Roman" panose="02020603050405020304" pitchFamily="18" charset="0"/>
                      </a:rPr>
                      <m:t>)</m:t>
                    </m:r>
                  </m:oMath>
                </a14:m>
                <a:endParaRPr lang="en-IN" sz="1800" dirty="0">
                  <a:latin typeface="Calibri" panose="020F0502020204030204" pitchFamily="34" charset="0"/>
                  <a:ea typeface="Calibri" panose="020F0502020204030204" pitchFamily="34" charset="0"/>
                  <a:cs typeface="Calibri" panose="020F0502020204030204" pitchFamily="34" charset="0"/>
                </a:endParaRPr>
              </a:p>
              <a:p>
                <a:pPr algn="just">
                  <a:lnSpc>
                    <a:spcPct val="115000"/>
                  </a:lnSpc>
                </a:pPr>
                <a14:m>
                  <m:oMath xmlns:m="http://schemas.openxmlformats.org/officeDocument/2006/math">
                    <m:sSub>
                      <m:sSubPr>
                        <m:ctrlPr>
                          <a:rPr lang="en-DE"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𝐹</m:t>
                        </m:r>
                      </m:e>
                      <m:sub>
                        <m:r>
                          <a:rPr lang="en-US" sz="1800" i="1">
                            <a:latin typeface="Cambria Math" panose="02040503050406030204" pitchFamily="18" charset="0"/>
                            <a:ea typeface="Cambria Math" panose="02040503050406030204" pitchFamily="18" charset="0"/>
                          </a:rPr>
                          <m:t>𝑐</m:t>
                        </m:r>
                      </m:sub>
                    </m:sSub>
                  </m:oMath>
                </a14:m>
                <a:r>
                  <a:rPr lang="en-US" sz="1800" dirty="0">
                    <a:latin typeface="Calibri" panose="020F0502020204030204" pitchFamily="34" charset="0"/>
                    <a:ea typeface="Calibri" panose="020F0502020204030204" pitchFamily="34" charset="0"/>
                    <a:cs typeface="Calibri" panose="020F0502020204030204" pitchFamily="34" charset="0"/>
                  </a:rPr>
                  <a:t> = External force applied to the cart			</a:t>
                </a:r>
                <a14:m>
                  <m:oMath xmlns:m="http://schemas.openxmlformats.org/officeDocument/2006/math">
                    <m:r>
                      <a:rPr lang="en-US" sz="1800" i="1">
                        <a:latin typeface="Cambria Math" panose="02040503050406030204" pitchFamily="18" charset="0"/>
                        <a:ea typeface="Times New Roman" panose="02020603050405020304" pitchFamily="18" charset="0"/>
                        <a:cs typeface="Times New Roman" panose="02020603050405020304" pitchFamily="18" charset="0"/>
                      </a:rPr>
                      <m:t>(</m:t>
                    </m:r>
                    <m:r>
                      <a:rPr lang="en-US" sz="1800" i="1">
                        <a:latin typeface="Cambria Math" panose="02040503050406030204" pitchFamily="18" charset="0"/>
                        <a:ea typeface="Times New Roman" panose="02020603050405020304" pitchFamily="18" charset="0"/>
                        <a:cs typeface="Times New Roman" panose="02020603050405020304" pitchFamily="18" charset="0"/>
                      </a:rPr>
                      <m:t>𝑁</m:t>
                    </m:r>
                    <m:r>
                      <a:rPr lang="en-US" sz="1800" i="1">
                        <a:latin typeface="Cambria Math" panose="02040503050406030204" pitchFamily="18" charset="0"/>
                        <a:ea typeface="Times New Roman" panose="02020603050405020304" pitchFamily="18" charset="0"/>
                        <a:cs typeface="Times New Roman" panose="02020603050405020304" pitchFamily="18" charset="0"/>
                      </a:rPr>
                      <m:t>)</m:t>
                    </m:r>
                  </m:oMath>
                </a14:m>
                <a:endParaRPr lang="en-IN" sz="1800" dirty="0">
                  <a:latin typeface="Calibri" panose="020F0502020204030204" pitchFamily="34" charset="0"/>
                  <a:ea typeface="Calibri" panose="020F0502020204030204" pitchFamily="34" charset="0"/>
                  <a:cs typeface="Calibri" panose="020F0502020204030204" pitchFamily="34" charset="0"/>
                </a:endParaRPr>
              </a:p>
            </p:txBody>
          </p:sp>
        </mc:Choice>
        <mc:Fallback>
          <p:sp>
            <p:nvSpPr>
              <p:cNvPr id="3" name="TextBox 2">
                <a:extLst>
                  <a:ext uri="{FF2B5EF4-FFF2-40B4-BE49-F238E27FC236}">
                    <a16:creationId xmlns:a16="http://schemas.microsoft.com/office/drawing/2014/main" id="{90D4C631-2D08-5458-BCB2-4E3E2ED024AB}"/>
                  </a:ext>
                </a:extLst>
              </p:cNvPr>
              <p:cNvSpPr txBox="1">
                <a:spLocks noRot="1" noChangeAspect="1" noMove="1" noResize="1" noEditPoints="1" noAdjustHandles="1" noChangeArrowheads="1" noChangeShapeType="1" noTextEdit="1"/>
              </p:cNvSpPr>
              <p:nvPr/>
            </p:nvSpPr>
            <p:spPr>
              <a:xfrm>
                <a:off x="452827" y="335268"/>
                <a:ext cx="7277877" cy="3985578"/>
              </a:xfrm>
              <a:prstGeom prst="rect">
                <a:avLst/>
              </a:prstGeom>
              <a:blipFill>
                <a:blip r:embed="rId2"/>
                <a:stretch>
                  <a:fillRect l="-670" t="-306" b="-1529"/>
                </a:stretch>
              </a:blipFill>
            </p:spPr>
            <p:txBody>
              <a:bodyPr/>
              <a:lstStyle/>
              <a:p>
                <a:r>
                  <a:rPr lang="en-US">
                    <a:noFill/>
                  </a:rPr>
                  <a:t> </a:t>
                </a:r>
              </a:p>
            </p:txBody>
          </p:sp>
        </mc:Fallback>
      </mc:AlternateContent>
      <p:sp>
        <p:nvSpPr>
          <p:cNvPr id="4" name="Footer Placeholder 6">
            <a:extLst>
              <a:ext uri="{FF2B5EF4-FFF2-40B4-BE49-F238E27FC236}">
                <a16:creationId xmlns:a16="http://schemas.microsoft.com/office/drawing/2014/main" id="{0BADF608-67C9-E5F3-FB09-4138928AE61F}"/>
              </a:ext>
            </a:extLst>
          </p:cNvPr>
          <p:cNvSpPr txBox="1">
            <a:spLocks/>
          </p:cNvSpPr>
          <p:nvPr/>
        </p:nvSpPr>
        <p:spPr>
          <a:xfrm>
            <a:off x="259492" y="4723095"/>
            <a:ext cx="1257301"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DE" sz="1050" dirty="0"/>
              <a:t>Polara(40273)</a:t>
            </a:r>
          </a:p>
        </p:txBody>
      </p:sp>
      <p:sp>
        <p:nvSpPr>
          <p:cNvPr id="6" name="Slide Number Placeholder 5">
            <a:extLst>
              <a:ext uri="{FF2B5EF4-FFF2-40B4-BE49-F238E27FC236}">
                <a16:creationId xmlns:a16="http://schemas.microsoft.com/office/drawing/2014/main" id="{B6F05076-442C-FCF8-F6D6-B3DBCF541A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a:t>
            </a:fld>
            <a:endParaRPr lang="en-GB"/>
          </a:p>
        </p:txBody>
      </p:sp>
    </p:spTree>
    <p:extLst>
      <p:ext uri="{BB962C8B-B14F-4D97-AF65-F5344CB8AC3E}">
        <p14:creationId xmlns:p14="http://schemas.microsoft.com/office/powerpoint/2010/main" val="38913204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7"/>
          <p:cNvSpPr txBox="1">
            <a:spLocks noGrp="1"/>
          </p:cNvSpPr>
          <p:nvPr>
            <p:ph type="ctrTitle"/>
          </p:nvPr>
        </p:nvSpPr>
        <p:spPr>
          <a:xfrm>
            <a:off x="216450" y="336500"/>
            <a:ext cx="8520600" cy="302700"/>
          </a:xfrm>
          <a:prstGeom prst="rect">
            <a:avLst/>
          </a:prstGeom>
        </p:spPr>
        <p:txBody>
          <a:bodyPr spcFirstLastPara="1" wrap="square" lIns="91425" tIns="91425" rIns="91425" bIns="91425" anchor="b" anchorCtr="0">
            <a:noAutofit/>
          </a:bodyPr>
          <a:lstStyle/>
          <a:p>
            <a:pPr marL="457200" lvl="0" indent="-317500" algn="l" rtl="0">
              <a:spcBef>
                <a:spcPts val="0"/>
              </a:spcBef>
              <a:spcAft>
                <a:spcPts val="0"/>
              </a:spcAft>
              <a:buSzPts val="1400"/>
              <a:buChar char="❖"/>
            </a:pPr>
            <a:r>
              <a:rPr lang="en-GB" sz="2400" b="1" dirty="0">
                <a:latin typeface="Calibri" panose="020F0502020204030204" pitchFamily="34" charset="0"/>
                <a:cs typeface="Calibri" panose="020F0502020204030204" pitchFamily="34" charset="0"/>
              </a:rPr>
              <a:t>Output graph for non-linear</a:t>
            </a:r>
            <a:endParaRPr sz="2400" b="1" dirty="0">
              <a:latin typeface="Calibri" panose="020F0502020204030204" pitchFamily="34" charset="0"/>
              <a:cs typeface="Calibri" panose="020F0502020204030204" pitchFamily="34" charset="0"/>
            </a:endParaRPr>
          </a:p>
        </p:txBody>
      </p:sp>
      <p:sp>
        <p:nvSpPr>
          <p:cNvPr id="603" name="Google Shape;603;p8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a:p>
            <a:pPr marL="0" lvl="0" indent="0" algn="ctr" rtl="0">
              <a:spcBef>
                <a:spcPts val="0"/>
              </a:spcBef>
              <a:spcAft>
                <a:spcPts val="0"/>
              </a:spcAft>
              <a:buNone/>
            </a:pPr>
            <a:endParaRPr/>
          </a:p>
        </p:txBody>
      </p:sp>
      <p:pic>
        <p:nvPicPr>
          <p:cNvPr id="604" name="Google Shape;604;p87"/>
          <p:cNvPicPr preferRelativeResize="0"/>
          <p:nvPr/>
        </p:nvPicPr>
        <p:blipFill>
          <a:blip r:embed="rId3">
            <a:alphaModFix/>
          </a:blip>
          <a:stretch>
            <a:fillRect/>
          </a:stretch>
        </p:blipFill>
        <p:spPr>
          <a:xfrm>
            <a:off x="902250" y="639200"/>
            <a:ext cx="3163824" cy="2057400"/>
          </a:xfrm>
          <a:prstGeom prst="rect">
            <a:avLst/>
          </a:prstGeom>
          <a:noFill/>
          <a:ln>
            <a:noFill/>
          </a:ln>
        </p:spPr>
      </p:pic>
      <p:pic>
        <p:nvPicPr>
          <p:cNvPr id="605" name="Google Shape;605;p87"/>
          <p:cNvPicPr preferRelativeResize="0"/>
          <p:nvPr/>
        </p:nvPicPr>
        <p:blipFill>
          <a:blip r:embed="rId4">
            <a:alphaModFix/>
          </a:blip>
          <a:stretch>
            <a:fillRect/>
          </a:stretch>
        </p:blipFill>
        <p:spPr>
          <a:xfrm>
            <a:off x="4718050" y="639200"/>
            <a:ext cx="3163824" cy="2057400"/>
          </a:xfrm>
          <a:prstGeom prst="rect">
            <a:avLst/>
          </a:prstGeom>
          <a:noFill/>
          <a:ln>
            <a:noFill/>
          </a:ln>
        </p:spPr>
      </p:pic>
      <p:pic>
        <p:nvPicPr>
          <p:cNvPr id="606" name="Google Shape;606;p87"/>
          <p:cNvPicPr preferRelativeResize="0"/>
          <p:nvPr/>
        </p:nvPicPr>
        <p:blipFill>
          <a:blip r:embed="rId5">
            <a:alphaModFix/>
          </a:blip>
          <a:stretch>
            <a:fillRect/>
          </a:stretch>
        </p:blipFill>
        <p:spPr>
          <a:xfrm>
            <a:off x="902250" y="2749600"/>
            <a:ext cx="3163824" cy="2057400"/>
          </a:xfrm>
          <a:prstGeom prst="rect">
            <a:avLst/>
          </a:prstGeom>
          <a:noFill/>
          <a:ln>
            <a:noFill/>
          </a:ln>
        </p:spPr>
      </p:pic>
      <p:pic>
        <p:nvPicPr>
          <p:cNvPr id="607" name="Google Shape;607;p87"/>
          <p:cNvPicPr preferRelativeResize="0"/>
          <p:nvPr/>
        </p:nvPicPr>
        <p:blipFill>
          <a:blip r:embed="rId6">
            <a:alphaModFix/>
          </a:blip>
          <a:stretch>
            <a:fillRect/>
          </a:stretch>
        </p:blipFill>
        <p:spPr>
          <a:xfrm>
            <a:off x="4718050" y="2749600"/>
            <a:ext cx="3163824" cy="2057400"/>
          </a:xfrm>
          <a:prstGeom prst="rect">
            <a:avLst/>
          </a:prstGeom>
          <a:noFill/>
          <a:ln>
            <a:noFill/>
          </a:ln>
        </p:spPr>
      </p:pic>
      <p:sp>
        <p:nvSpPr>
          <p:cNvPr id="2" name="Footer Placeholder 6">
            <a:extLst>
              <a:ext uri="{FF2B5EF4-FFF2-40B4-BE49-F238E27FC236}">
                <a16:creationId xmlns:a16="http://schemas.microsoft.com/office/drawing/2014/main" id="{FB59275A-CBB8-436F-420F-7E0047750F1D}"/>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Lunagariya</a:t>
            </a:r>
            <a:r>
              <a:rPr lang="en-DE" sz="1050" dirty="0"/>
              <a:t>(402</a:t>
            </a:r>
            <a:r>
              <a:rPr lang="de-DE" sz="1050" dirty="0"/>
              <a:t>45</a:t>
            </a:r>
            <a:r>
              <a:rPr lang="en-DE" sz="1050" dirty="0"/>
              <a:t>)</a:t>
            </a:r>
          </a:p>
        </p:txBody>
      </p:sp>
      <p:sp>
        <p:nvSpPr>
          <p:cNvPr id="3" name="Slide Number Placeholder 2">
            <a:extLst>
              <a:ext uri="{FF2B5EF4-FFF2-40B4-BE49-F238E27FC236}">
                <a16:creationId xmlns:a16="http://schemas.microsoft.com/office/drawing/2014/main" id="{EFA412F7-C969-9E67-6713-EE2FA3CA46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50</a:t>
            </a:fld>
            <a:endParaRPr lang="en-GB"/>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88"/>
          <p:cNvSpPr txBox="1">
            <a:spLocks noGrp="1"/>
          </p:cNvSpPr>
          <p:nvPr>
            <p:ph type="ctrTitle"/>
          </p:nvPr>
        </p:nvSpPr>
        <p:spPr>
          <a:xfrm>
            <a:off x="311700" y="564350"/>
            <a:ext cx="8520600" cy="452400"/>
          </a:xfrm>
          <a:prstGeom prst="rect">
            <a:avLst/>
          </a:prstGeom>
        </p:spPr>
        <p:txBody>
          <a:bodyPr spcFirstLastPara="1" wrap="square" lIns="91425" tIns="91425" rIns="91425" bIns="91425" anchor="b" anchorCtr="0">
            <a:normAutofit/>
          </a:bodyPr>
          <a:lstStyle/>
          <a:p>
            <a:pPr marL="323850" lvl="0" indent="-171450" algn="l" rtl="0">
              <a:spcBef>
                <a:spcPts val="0"/>
              </a:spcBef>
              <a:spcAft>
                <a:spcPts val="0"/>
              </a:spcAft>
              <a:buSzPts val="1200"/>
              <a:buFont typeface="Arial" panose="020B0604020202020204" pitchFamily="34" charset="0"/>
              <a:buChar char="•"/>
            </a:pPr>
            <a:r>
              <a:rPr lang="en-GB" sz="1200" dirty="0">
                <a:latin typeface="Calibri" panose="020F0502020204030204" pitchFamily="34" charset="0"/>
                <a:cs typeface="Calibri" panose="020F0502020204030204" pitchFamily="34" charset="0"/>
              </a:rPr>
              <a:t>A simple free-body diagram of a cart pendulum is drawn as shown in the figure.</a:t>
            </a:r>
            <a:endParaRPr sz="1200" dirty="0">
              <a:latin typeface="Calibri" panose="020F0502020204030204" pitchFamily="34" charset="0"/>
              <a:cs typeface="Calibri" panose="020F0502020204030204" pitchFamily="34" charset="0"/>
            </a:endParaRPr>
          </a:p>
        </p:txBody>
      </p:sp>
      <p:sp>
        <p:nvSpPr>
          <p:cNvPr id="613" name="Google Shape;613;p88"/>
          <p:cNvSpPr txBox="1">
            <a:spLocks noGrp="1"/>
          </p:cNvSpPr>
          <p:nvPr>
            <p:ph type="subTitle" idx="1"/>
          </p:nvPr>
        </p:nvSpPr>
        <p:spPr>
          <a:xfrm>
            <a:off x="311700" y="95250"/>
            <a:ext cx="7863600" cy="6492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1200"/>
              </a:spcBef>
              <a:spcAft>
                <a:spcPts val="0"/>
              </a:spcAft>
              <a:buClr>
                <a:schemeClr val="dk1"/>
              </a:buClr>
              <a:buSzPts val="1600"/>
              <a:buChar char="❖"/>
            </a:pPr>
            <a:r>
              <a:rPr lang="en-GB" sz="2400" b="1" dirty="0">
                <a:solidFill>
                  <a:schemeClr val="dk1"/>
                </a:solidFill>
                <a:latin typeface="Calibri" panose="020F0502020204030204" pitchFamily="34" charset="0"/>
                <a:cs typeface="Calibri" panose="020F0502020204030204" pitchFamily="34" charset="0"/>
              </a:rPr>
              <a:t>Cart Speed Controller</a:t>
            </a:r>
            <a:endParaRPr sz="2400" b="1" dirty="0">
              <a:solidFill>
                <a:schemeClr val="dk1"/>
              </a:solidFill>
              <a:latin typeface="Calibri" panose="020F0502020204030204" pitchFamily="34" charset="0"/>
              <a:cs typeface="Calibri" panose="020F0502020204030204" pitchFamily="34" charset="0"/>
            </a:endParaRPr>
          </a:p>
        </p:txBody>
      </p:sp>
      <p:pic>
        <p:nvPicPr>
          <p:cNvPr id="614" name="Google Shape;614;p88"/>
          <p:cNvPicPr preferRelativeResize="0"/>
          <p:nvPr/>
        </p:nvPicPr>
        <p:blipFill rotWithShape="1">
          <a:blip r:embed="rId3">
            <a:alphaModFix/>
          </a:blip>
          <a:srcRect/>
          <a:stretch/>
        </p:blipFill>
        <p:spPr>
          <a:xfrm>
            <a:off x="1752601" y="1218350"/>
            <a:ext cx="4667250" cy="1252575"/>
          </a:xfrm>
          <a:prstGeom prst="rect">
            <a:avLst/>
          </a:prstGeom>
          <a:noFill/>
          <a:ln>
            <a:noFill/>
          </a:ln>
        </p:spPr>
      </p:pic>
      <p:sp>
        <p:nvSpPr>
          <p:cNvPr id="615" name="Google Shape;615;p88"/>
          <p:cNvSpPr txBox="1"/>
          <p:nvPr/>
        </p:nvSpPr>
        <p:spPr>
          <a:xfrm>
            <a:off x="458850" y="2616850"/>
            <a:ext cx="8226300" cy="2094850"/>
          </a:xfrm>
          <a:prstGeom prst="rect">
            <a:avLst/>
          </a:prstGeom>
          <a:noFill/>
          <a:ln>
            <a:noFill/>
          </a:ln>
        </p:spPr>
        <p:txBody>
          <a:bodyPr spcFirstLastPara="1" wrap="square" lIns="91425" tIns="91425" rIns="91425" bIns="91425" anchor="t" anchorCtr="0">
            <a:noAutofit/>
          </a:bodyPr>
          <a:lstStyle/>
          <a:p>
            <a:pPr marL="323850" lvl="0" indent="-171450" algn="just" rtl="0">
              <a:lnSpc>
                <a:spcPct val="115000"/>
              </a:lnSpc>
              <a:spcBef>
                <a:spcPts val="1200"/>
              </a:spcBef>
              <a:spcAft>
                <a:spcPts val="0"/>
              </a:spcAft>
              <a:buClr>
                <a:schemeClr val="dk1"/>
              </a:buClr>
              <a:buSzPts val="1200"/>
              <a:buFont typeface="Arial" panose="020B0604020202020204" pitchFamily="34" charset="0"/>
              <a:buChar char="•"/>
            </a:pPr>
            <a:r>
              <a:rPr lang="en-GB" sz="1200" dirty="0">
                <a:solidFill>
                  <a:schemeClr val="dk1"/>
                </a:solidFill>
                <a:latin typeface="Calibri" panose="020F0502020204030204" pitchFamily="34" charset="0"/>
                <a:cs typeface="Calibri" panose="020F0502020204030204" pitchFamily="34" charset="0"/>
              </a:rPr>
              <a:t>From the Newton’s equations of motion,</a:t>
            </a:r>
            <a:endParaRPr sz="1200" dirty="0">
              <a:solidFill>
                <a:schemeClr val="dk1"/>
              </a:solidFill>
              <a:latin typeface="Calibri" panose="020F0502020204030204" pitchFamily="34" charset="0"/>
              <a:cs typeface="Calibri" panose="020F0502020204030204" pitchFamily="34" charset="0"/>
            </a:endParaRPr>
          </a:p>
          <a:p>
            <a:pPr marL="0" lvl="0" indent="0" algn="ctr" rtl="0">
              <a:lnSpc>
                <a:spcPct val="115000"/>
              </a:lnSpc>
              <a:spcBef>
                <a:spcPts val="1200"/>
              </a:spcBef>
              <a:spcAft>
                <a:spcPts val="0"/>
              </a:spcAft>
              <a:buClr>
                <a:schemeClr val="dk1"/>
              </a:buClr>
              <a:buSzPts val="1100"/>
              <a:buFont typeface="Arial"/>
              <a:buNone/>
            </a:pPr>
            <a:r>
              <a:rPr lang="en-GB" sz="1200" dirty="0">
                <a:solidFill>
                  <a:schemeClr val="dk1"/>
                </a:solidFill>
                <a:latin typeface="Times New Roman"/>
                <a:ea typeface="Times New Roman"/>
                <a:cs typeface="Times New Roman"/>
                <a:sym typeface="Times New Roman"/>
              </a:rPr>
              <a:t>𝐹</a:t>
            </a:r>
            <a:r>
              <a:rPr lang="en-GB" sz="1200" dirty="0">
                <a:solidFill>
                  <a:schemeClr val="dk1"/>
                </a:solidFill>
              </a:rPr>
              <a:t> − </a:t>
            </a:r>
            <a:r>
              <a:rPr lang="en-GB" sz="1200" dirty="0">
                <a:solidFill>
                  <a:schemeClr val="dk1"/>
                </a:solidFill>
                <a:latin typeface="Times New Roman"/>
                <a:ea typeface="Times New Roman"/>
                <a:cs typeface="Times New Roman"/>
                <a:sym typeface="Times New Roman"/>
              </a:rPr>
              <a:t>𝑐</a:t>
            </a:r>
            <a:r>
              <a:rPr lang="en-GB" sz="1200" dirty="0">
                <a:solidFill>
                  <a:schemeClr val="dk1"/>
                </a:solidFill>
              </a:rPr>
              <a:t> ∙ </a:t>
            </a:r>
            <a:r>
              <a:rPr lang="en-GB" sz="1200" dirty="0">
                <a:solidFill>
                  <a:schemeClr val="dk1"/>
                </a:solidFill>
                <a:latin typeface="Times New Roman"/>
                <a:ea typeface="Times New Roman"/>
                <a:cs typeface="Times New Roman"/>
                <a:sym typeface="Times New Roman"/>
              </a:rPr>
              <a:t>𝑉</a:t>
            </a:r>
            <a:r>
              <a:rPr lang="en-GB" sz="1200" dirty="0">
                <a:solidFill>
                  <a:schemeClr val="dk1"/>
                </a:solidFill>
              </a:rPr>
              <a:t> − </a:t>
            </a:r>
            <a:r>
              <a:rPr lang="en-GB" sz="1200" dirty="0">
                <a:solidFill>
                  <a:schemeClr val="dk1"/>
                </a:solidFill>
                <a:latin typeface="Times New Roman"/>
                <a:ea typeface="Times New Roman"/>
                <a:cs typeface="Times New Roman"/>
                <a:sym typeface="Times New Roman"/>
              </a:rPr>
              <a:t>𝑀</a:t>
            </a:r>
            <a:r>
              <a:rPr lang="en-GB" sz="1200" dirty="0">
                <a:solidFill>
                  <a:schemeClr val="dk1"/>
                </a:solidFill>
              </a:rPr>
              <a:t> ∙ (</a:t>
            </a:r>
            <a:r>
              <a:rPr lang="en-GB" sz="1200" dirty="0">
                <a:solidFill>
                  <a:schemeClr val="dk1"/>
                </a:solidFill>
                <a:latin typeface="Times New Roman"/>
                <a:ea typeface="Times New Roman"/>
                <a:cs typeface="Times New Roman"/>
                <a:sym typeface="Times New Roman"/>
              </a:rPr>
              <a:t>𝑑𝑉</a:t>
            </a:r>
            <a:r>
              <a:rPr lang="en-GB" sz="1200" dirty="0">
                <a:solidFill>
                  <a:schemeClr val="dk1"/>
                </a:solidFill>
              </a:rPr>
              <a:t>/</a:t>
            </a:r>
            <a:r>
              <a:rPr lang="en-GB" sz="1200" dirty="0">
                <a:solidFill>
                  <a:schemeClr val="dk1"/>
                </a:solidFill>
                <a:latin typeface="Times New Roman"/>
                <a:ea typeface="Times New Roman"/>
                <a:cs typeface="Times New Roman"/>
                <a:sym typeface="Times New Roman"/>
              </a:rPr>
              <a:t>𝑑𝑡</a:t>
            </a:r>
            <a:r>
              <a:rPr lang="en-GB" sz="1200" dirty="0">
                <a:solidFill>
                  <a:schemeClr val="dk1"/>
                </a:solidFill>
              </a:rPr>
              <a:t>) = 0</a:t>
            </a:r>
            <a:endParaRPr sz="1200" dirty="0">
              <a:solidFill>
                <a:schemeClr val="dk1"/>
              </a:solidFill>
            </a:endParaRPr>
          </a:p>
          <a:p>
            <a:pPr marL="0" lvl="0" indent="0" algn="ctr" rtl="0">
              <a:lnSpc>
                <a:spcPct val="115000"/>
              </a:lnSpc>
              <a:spcBef>
                <a:spcPts val="1200"/>
              </a:spcBef>
              <a:spcAft>
                <a:spcPts val="0"/>
              </a:spcAft>
              <a:buClr>
                <a:schemeClr val="dk1"/>
              </a:buClr>
              <a:buSzPts val="1100"/>
              <a:buFont typeface="Arial"/>
              <a:buNone/>
            </a:pPr>
            <a:r>
              <a:rPr lang="en-GB" sz="1200" dirty="0">
                <a:solidFill>
                  <a:schemeClr val="dk1"/>
                </a:solidFill>
                <a:latin typeface="Times New Roman"/>
                <a:ea typeface="Times New Roman"/>
                <a:cs typeface="Times New Roman"/>
                <a:sym typeface="Times New Roman"/>
              </a:rPr>
              <a:t>𝑀</a:t>
            </a:r>
            <a:r>
              <a:rPr lang="en-GB" sz="1200" dirty="0">
                <a:solidFill>
                  <a:schemeClr val="dk1"/>
                </a:solidFill>
              </a:rPr>
              <a:t> ∙ (</a:t>
            </a:r>
            <a:r>
              <a:rPr lang="en-GB" sz="1200" dirty="0">
                <a:solidFill>
                  <a:schemeClr val="dk1"/>
                </a:solidFill>
                <a:latin typeface="Times New Roman"/>
                <a:ea typeface="Times New Roman"/>
                <a:cs typeface="Times New Roman"/>
                <a:sym typeface="Times New Roman"/>
              </a:rPr>
              <a:t>𝑑𝑉</a:t>
            </a:r>
            <a:r>
              <a:rPr lang="en-GB" sz="1200" dirty="0">
                <a:solidFill>
                  <a:schemeClr val="dk1"/>
                </a:solidFill>
              </a:rPr>
              <a:t>/</a:t>
            </a:r>
            <a:r>
              <a:rPr lang="en-GB" sz="1200" dirty="0">
                <a:solidFill>
                  <a:schemeClr val="dk1"/>
                </a:solidFill>
                <a:latin typeface="Times New Roman"/>
                <a:ea typeface="Times New Roman"/>
                <a:cs typeface="Times New Roman"/>
                <a:sym typeface="Times New Roman"/>
              </a:rPr>
              <a:t>𝑑𝑡</a:t>
            </a:r>
            <a:r>
              <a:rPr lang="en-GB" sz="1200" dirty="0">
                <a:solidFill>
                  <a:schemeClr val="dk1"/>
                </a:solidFill>
              </a:rPr>
              <a:t>) = </a:t>
            </a:r>
            <a:r>
              <a:rPr lang="en-GB" sz="1200" dirty="0">
                <a:solidFill>
                  <a:schemeClr val="dk1"/>
                </a:solidFill>
                <a:latin typeface="Times New Roman"/>
                <a:ea typeface="Times New Roman"/>
                <a:cs typeface="Times New Roman"/>
                <a:sym typeface="Times New Roman"/>
              </a:rPr>
              <a:t>𝐹</a:t>
            </a:r>
            <a:r>
              <a:rPr lang="en-GB" sz="1200" dirty="0">
                <a:solidFill>
                  <a:schemeClr val="dk1"/>
                </a:solidFill>
              </a:rPr>
              <a:t> − </a:t>
            </a:r>
            <a:r>
              <a:rPr lang="en-GB" sz="1200" dirty="0">
                <a:solidFill>
                  <a:schemeClr val="dk1"/>
                </a:solidFill>
                <a:latin typeface="Times New Roman"/>
                <a:ea typeface="Times New Roman"/>
                <a:cs typeface="Times New Roman"/>
                <a:sym typeface="Times New Roman"/>
              </a:rPr>
              <a:t>𝑐</a:t>
            </a:r>
            <a:r>
              <a:rPr lang="en-GB" sz="1200" dirty="0">
                <a:solidFill>
                  <a:schemeClr val="dk1"/>
                </a:solidFill>
              </a:rPr>
              <a:t> ∙ V</a:t>
            </a:r>
            <a:endParaRPr lang="en-US" sz="1200" dirty="0">
              <a:solidFill>
                <a:schemeClr val="dk1"/>
              </a:solidFill>
            </a:endParaRPr>
          </a:p>
          <a:p>
            <a:pPr marL="311150" lvl="0" indent="-171450" algn="just" rtl="0">
              <a:lnSpc>
                <a:spcPct val="115000"/>
              </a:lnSpc>
              <a:spcBef>
                <a:spcPts val="1200"/>
              </a:spcBef>
              <a:spcAft>
                <a:spcPts val="0"/>
              </a:spcAft>
              <a:buClr>
                <a:schemeClr val="dk1"/>
              </a:buClr>
              <a:buSzPts val="1400"/>
              <a:buFont typeface="Arial" panose="020B0604020202020204" pitchFamily="34" charset="0"/>
              <a:buChar char="•"/>
            </a:pPr>
            <a:r>
              <a:rPr lang="en-US" sz="1200" dirty="0">
                <a:solidFill>
                  <a:schemeClr val="dk1"/>
                </a:solidFill>
                <a:latin typeface="Calibri" panose="020F0502020204030204" pitchFamily="34" charset="0"/>
                <a:cs typeface="Calibri" panose="020F0502020204030204" pitchFamily="34" charset="0"/>
              </a:rPr>
              <a:t>In </a:t>
            </a:r>
            <a:r>
              <a:rPr lang="en-US" sz="1200" dirty="0" err="1">
                <a:solidFill>
                  <a:schemeClr val="dk1"/>
                </a:solidFill>
                <a:latin typeface="Calibri" panose="020F0502020204030204" pitchFamily="34" charset="0"/>
                <a:cs typeface="Calibri" panose="020F0502020204030204" pitchFamily="34" charset="0"/>
              </a:rPr>
              <a:t>laplace</a:t>
            </a:r>
            <a:r>
              <a:rPr lang="en-US" sz="1200" dirty="0">
                <a:solidFill>
                  <a:schemeClr val="dk1"/>
                </a:solidFill>
                <a:latin typeface="Calibri" panose="020F0502020204030204" pitchFamily="34" charset="0"/>
                <a:cs typeface="Calibri" panose="020F0502020204030204" pitchFamily="34" charset="0"/>
              </a:rPr>
              <a:t> domain the equation is		</a:t>
            </a:r>
            <a:r>
              <a:rPr lang="en-GB" sz="1200" dirty="0">
                <a:solidFill>
                  <a:schemeClr val="dk1"/>
                </a:solidFill>
                <a:latin typeface="Times New Roman"/>
                <a:cs typeface="Times New Roman"/>
              </a:rPr>
              <a:t>M</a:t>
            </a:r>
            <a:r>
              <a:rPr lang="en-GB" sz="1200" dirty="0">
                <a:solidFill>
                  <a:schemeClr val="dk1"/>
                </a:solidFill>
                <a:latin typeface="Times New Roman"/>
                <a:cs typeface="Times New Roman"/>
                <a:sym typeface="Calibri"/>
              </a:rPr>
              <a:t>*</a:t>
            </a:r>
            <a:r>
              <a:rPr lang="en-GB" sz="1200" dirty="0">
                <a:solidFill>
                  <a:schemeClr val="dk1"/>
                </a:solidFill>
                <a:latin typeface="Times New Roman"/>
                <a:cs typeface="Times New Roman"/>
              </a:rPr>
              <a:t>s</a:t>
            </a:r>
            <a:r>
              <a:rPr lang="en-GB" sz="1200" dirty="0">
                <a:solidFill>
                  <a:schemeClr val="dk1"/>
                </a:solidFill>
                <a:latin typeface="Times New Roman"/>
                <a:cs typeface="Times New Roman"/>
                <a:sym typeface="Calibri"/>
              </a:rPr>
              <a:t>*</a:t>
            </a:r>
            <a:r>
              <a:rPr lang="en-GB" sz="1200" dirty="0">
                <a:solidFill>
                  <a:schemeClr val="dk1"/>
                </a:solidFill>
                <a:latin typeface="Times New Roman"/>
                <a:cs typeface="Times New Roman"/>
              </a:rPr>
              <a:t>V = F - c</a:t>
            </a:r>
            <a:endParaRPr sz="1200" dirty="0">
              <a:solidFill>
                <a:schemeClr val="dk1"/>
              </a:solidFill>
              <a:latin typeface="Times New Roman"/>
              <a:cs typeface="Times New Roman"/>
            </a:endParaRPr>
          </a:p>
          <a:p>
            <a:pPr marL="2286000" lvl="0" indent="457200" algn="just" rtl="0">
              <a:lnSpc>
                <a:spcPct val="115000"/>
              </a:lnSpc>
              <a:spcBef>
                <a:spcPts val="1200"/>
              </a:spcBef>
              <a:spcAft>
                <a:spcPts val="0"/>
              </a:spcAft>
              <a:buClr>
                <a:schemeClr val="dk1"/>
              </a:buClr>
              <a:buSzPts val="1100"/>
              <a:buFont typeface="Arial"/>
              <a:buNone/>
            </a:pPr>
            <a:r>
              <a:rPr lang="en-GB" sz="1200" dirty="0">
                <a:solidFill>
                  <a:schemeClr val="dk1"/>
                </a:solidFill>
              </a:rPr>
              <a:t>               	</a:t>
            </a:r>
            <a:r>
              <a:rPr lang="en-GB" sz="1200" dirty="0">
                <a:solidFill>
                  <a:schemeClr val="dk1"/>
                </a:solidFill>
                <a:latin typeface="Times New Roman"/>
                <a:cs typeface="Times New Roman"/>
              </a:rPr>
              <a:t>V =[1/(M*s + c)]*F</a:t>
            </a:r>
            <a:endParaRPr sz="1200" dirty="0">
              <a:solidFill>
                <a:schemeClr val="dk1"/>
              </a:solidFill>
              <a:latin typeface="Times New Roman"/>
              <a:cs typeface="Times New Roman"/>
            </a:endParaRPr>
          </a:p>
          <a:p>
            <a:pPr marL="0" lvl="0" indent="0" algn="l" rtl="0">
              <a:spcBef>
                <a:spcPts val="1200"/>
              </a:spcBef>
              <a:spcAft>
                <a:spcPts val="0"/>
              </a:spcAft>
              <a:buNone/>
            </a:pPr>
            <a:endParaRPr sz="1800" dirty="0">
              <a:solidFill>
                <a:schemeClr val="dk2"/>
              </a:solidFill>
            </a:endParaRPr>
          </a:p>
        </p:txBody>
      </p:sp>
      <p:sp>
        <p:nvSpPr>
          <p:cNvPr id="2" name="Footer Placeholder 6">
            <a:extLst>
              <a:ext uri="{FF2B5EF4-FFF2-40B4-BE49-F238E27FC236}">
                <a16:creationId xmlns:a16="http://schemas.microsoft.com/office/drawing/2014/main" id="{5A2D5EF8-5013-0EF0-C43C-2B43C4996A78}"/>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Lunagariya</a:t>
            </a:r>
            <a:r>
              <a:rPr lang="en-DE" sz="1050" dirty="0"/>
              <a:t>(402</a:t>
            </a:r>
            <a:r>
              <a:rPr lang="de-DE" sz="1050" dirty="0"/>
              <a:t>45</a:t>
            </a:r>
            <a:r>
              <a:rPr lang="en-DE" sz="1050" dirty="0"/>
              <a:t>)</a:t>
            </a:r>
          </a:p>
        </p:txBody>
      </p:sp>
      <p:sp>
        <p:nvSpPr>
          <p:cNvPr id="3" name="Slide Number Placeholder 2">
            <a:extLst>
              <a:ext uri="{FF2B5EF4-FFF2-40B4-BE49-F238E27FC236}">
                <a16:creationId xmlns:a16="http://schemas.microsoft.com/office/drawing/2014/main" id="{C75718A4-E192-4430-26D2-988F12326D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51</a:t>
            </a:fld>
            <a:endParaRPr lang="en-GB"/>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89"/>
          <p:cNvSpPr txBox="1">
            <a:spLocks noGrp="1"/>
          </p:cNvSpPr>
          <p:nvPr>
            <p:ph type="ctrTitle"/>
          </p:nvPr>
        </p:nvSpPr>
        <p:spPr>
          <a:xfrm>
            <a:off x="229150" y="1462050"/>
            <a:ext cx="8390700" cy="2345400"/>
          </a:xfrm>
          <a:prstGeom prst="rect">
            <a:avLst/>
          </a:prstGeom>
        </p:spPr>
        <p:txBody>
          <a:bodyPr spcFirstLastPara="1" wrap="square" lIns="91425" tIns="91425" rIns="91425" bIns="91425" anchor="b" anchorCtr="0">
            <a:normAutofit fontScale="90000"/>
          </a:bodyPr>
          <a:lstStyle/>
          <a:p>
            <a:pPr marL="445770" lvl="0" indent="-285750" algn="just" rtl="0">
              <a:lnSpc>
                <a:spcPct val="115000"/>
              </a:lnSpc>
              <a:spcBef>
                <a:spcPts val="1200"/>
              </a:spcBef>
              <a:spcAft>
                <a:spcPts val="0"/>
              </a:spcAft>
              <a:buSzPct val="100000"/>
              <a:buFont typeface="Arial" panose="020B0604020202020204" pitchFamily="34" charset="0"/>
              <a:buChar char="•"/>
            </a:pPr>
            <a:r>
              <a:rPr lang="en-GB" sz="1300" dirty="0">
                <a:latin typeface="Calibri" panose="020F0502020204030204" pitchFamily="34" charset="0"/>
                <a:cs typeface="Calibri" panose="020F0502020204030204" pitchFamily="34" charset="0"/>
              </a:rPr>
              <a:t>Then our transformation gain is</a:t>
            </a:r>
            <a:endParaRPr lang="en-US" sz="1300" dirty="0">
              <a:latin typeface="Calibri" panose="020F0502020204030204" pitchFamily="34" charset="0"/>
              <a:cs typeface="Calibri" panose="020F0502020204030204" pitchFamily="34" charset="0"/>
            </a:endParaRPr>
          </a:p>
          <a:p>
            <a:pPr marL="0" lvl="0" indent="0" algn="l" rtl="0">
              <a:lnSpc>
                <a:spcPct val="115000"/>
              </a:lnSpc>
              <a:spcBef>
                <a:spcPts val="1200"/>
              </a:spcBef>
              <a:spcAft>
                <a:spcPts val="0"/>
              </a:spcAft>
              <a:buNone/>
            </a:pPr>
            <a:r>
              <a:rPr lang="en-GB" sz="1200" dirty="0"/>
              <a:t> 				</a:t>
            </a:r>
            <a:r>
              <a:rPr lang="en-US" sz="1300" dirty="0">
                <a:latin typeface="Times New Roman"/>
                <a:cs typeface="Times New Roman"/>
              </a:rPr>
              <a:t>G = 1/(M*</a:t>
            </a:r>
            <a:r>
              <a:rPr lang="en-US" sz="1300" dirty="0" err="1">
                <a:latin typeface="Times New Roman"/>
                <a:cs typeface="Times New Roman"/>
              </a:rPr>
              <a:t>s+c</a:t>
            </a:r>
            <a:r>
              <a:rPr lang="en-US" sz="1300" dirty="0">
                <a:latin typeface="Times New Roman"/>
                <a:cs typeface="Times New Roman"/>
              </a:rPr>
              <a:t>)</a:t>
            </a:r>
          </a:p>
          <a:p>
            <a:pPr marL="0" lvl="0" indent="0" algn="just" rtl="0">
              <a:lnSpc>
                <a:spcPct val="115000"/>
              </a:lnSpc>
              <a:spcBef>
                <a:spcPts val="1200"/>
              </a:spcBef>
              <a:spcAft>
                <a:spcPts val="0"/>
              </a:spcAft>
              <a:buClr>
                <a:schemeClr val="dk1"/>
              </a:buClr>
              <a:buSzPct val="91666"/>
              <a:buFont typeface="Arial"/>
              <a:buNone/>
            </a:pPr>
            <a:r>
              <a:rPr lang="en-GB" sz="1200" dirty="0"/>
              <a:t>Where				</a:t>
            </a:r>
            <a:r>
              <a:rPr lang="en-GB" sz="1300" dirty="0">
                <a:latin typeface="Times New Roman"/>
                <a:cs typeface="Times New Roman"/>
              </a:rPr>
              <a:t>G =</a:t>
            </a:r>
            <a:r>
              <a:rPr lang="en-GB" sz="1300" dirty="0">
                <a:latin typeface="Times New Roman"/>
                <a:cs typeface="Times New Roman"/>
                <a:sym typeface="Calibri"/>
              </a:rPr>
              <a:t> </a:t>
            </a:r>
            <a:r>
              <a:rPr lang="en-GB" sz="1300" dirty="0">
                <a:latin typeface="Times New Roman"/>
                <a:cs typeface="Times New Roman"/>
              </a:rPr>
              <a:t>V/F     </a:t>
            </a:r>
            <a:r>
              <a:rPr lang="en-GB" sz="1200" dirty="0"/>
              <a:t>	                                                    [1]</a:t>
            </a:r>
            <a:endParaRPr sz="1200" dirty="0"/>
          </a:p>
          <a:p>
            <a:pPr marL="331470" lvl="0" indent="-171450" algn="just" rtl="0">
              <a:lnSpc>
                <a:spcPct val="115000"/>
              </a:lnSpc>
              <a:spcBef>
                <a:spcPts val="1200"/>
              </a:spcBef>
              <a:spcAft>
                <a:spcPts val="0"/>
              </a:spcAft>
              <a:buSzPct val="100000"/>
              <a:buFont typeface="Arial" panose="020B0604020202020204" pitchFamily="34" charset="0"/>
              <a:buChar char="•"/>
            </a:pPr>
            <a:r>
              <a:rPr lang="en-GB" sz="1200" dirty="0">
                <a:latin typeface="Calibri" panose="020F0502020204030204" pitchFamily="34" charset="0"/>
                <a:cs typeface="Calibri" panose="020F0502020204030204" pitchFamily="34" charset="0"/>
              </a:rPr>
              <a:t>  Our total gain K is the sum of both proportional gain P and integral gain PI which is multiplied by the integral value 1/s(s-domain) which is  given as:</a:t>
            </a:r>
            <a:r>
              <a:rPr lang="en-GB" sz="1200" dirty="0"/>
              <a:t>		                                    	</a:t>
            </a:r>
            <a:r>
              <a:rPr lang="en-GB" sz="1300" dirty="0">
                <a:latin typeface="Times New Roman"/>
                <a:cs typeface="Times New Roman"/>
              </a:rPr>
              <a:t>K = P + (PI/s)</a:t>
            </a:r>
            <a:endParaRPr sz="1300" dirty="0">
              <a:latin typeface="Times New Roman"/>
              <a:cs typeface="Times New Roman"/>
            </a:endParaRPr>
          </a:p>
          <a:p>
            <a:pPr marL="0" lvl="0" indent="0" algn="just" rtl="0">
              <a:lnSpc>
                <a:spcPct val="115000"/>
              </a:lnSpc>
              <a:spcBef>
                <a:spcPts val="1200"/>
              </a:spcBef>
              <a:spcAft>
                <a:spcPts val="0"/>
              </a:spcAft>
              <a:buClr>
                <a:schemeClr val="dk1"/>
              </a:buClr>
              <a:buSzPct val="91666"/>
              <a:buFont typeface="Arial"/>
              <a:buNone/>
            </a:pPr>
            <a:r>
              <a:rPr lang="en-GB" sz="1200" dirty="0"/>
              <a:t>				</a:t>
            </a:r>
            <a:r>
              <a:rPr lang="en-GB" sz="1300" dirty="0">
                <a:latin typeface="Times New Roman"/>
                <a:cs typeface="Times New Roman"/>
              </a:rPr>
              <a:t>K = (P*s + PI)/</a:t>
            </a:r>
            <a:r>
              <a:rPr lang="en-GB" sz="1300" dirty="0">
                <a:latin typeface="Times New Roman" panose="02020603050405020304" pitchFamily="18" charset="0"/>
                <a:cs typeface="Times New Roman" panose="02020603050405020304" pitchFamily="18" charset="0"/>
              </a:rPr>
              <a:t>s</a:t>
            </a:r>
            <a:r>
              <a:rPr lang="en-GB" sz="1200" dirty="0"/>
              <a:t>                                                    [2]</a:t>
            </a:r>
            <a:endParaRPr sz="1200" dirty="0"/>
          </a:p>
          <a:p>
            <a:pPr marL="445770" lvl="0" indent="-285750" algn="just" rtl="0">
              <a:lnSpc>
                <a:spcPct val="115000"/>
              </a:lnSpc>
              <a:spcBef>
                <a:spcPts val="1200"/>
              </a:spcBef>
              <a:spcAft>
                <a:spcPts val="0"/>
              </a:spcAft>
              <a:buSzPct val="100000"/>
              <a:buFont typeface="Arial" panose="020B0604020202020204" pitchFamily="34" charset="0"/>
              <a:buChar char="•"/>
            </a:pPr>
            <a:r>
              <a:rPr lang="en-GB" sz="1300" dirty="0">
                <a:latin typeface="Calibri" panose="020F0502020204030204" pitchFamily="34" charset="0"/>
                <a:cs typeface="Calibri" panose="020F0502020204030204" pitchFamily="34" charset="0"/>
              </a:rPr>
              <a:t>From equation 1 and 2                            </a:t>
            </a:r>
            <a:endParaRPr sz="1300" dirty="0">
              <a:latin typeface="Calibri" panose="020F0502020204030204" pitchFamily="34" charset="0"/>
              <a:cs typeface="Calibri" panose="020F0502020204030204" pitchFamily="34" charset="0"/>
            </a:endParaRPr>
          </a:p>
          <a:p>
            <a:pPr marL="2286000" lvl="0" indent="457200" algn="just" rtl="0">
              <a:lnSpc>
                <a:spcPct val="115000"/>
              </a:lnSpc>
              <a:spcBef>
                <a:spcPts val="1200"/>
              </a:spcBef>
              <a:spcAft>
                <a:spcPts val="0"/>
              </a:spcAft>
              <a:buClr>
                <a:schemeClr val="dk1"/>
              </a:buClr>
              <a:buSzPct val="91666"/>
              <a:buFont typeface="Arial"/>
              <a:buNone/>
            </a:pPr>
            <a:r>
              <a:rPr lang="en-GB" sz="1300" dirty="0">
                <a:latin typeface="Times New Roman" panose="02020603050405020304" pitchFamily="18" charset="0"/>
                <a:cs typeface="Times New Roman" panose="02020603050405020304" pitchFamily="18" charset="0"/>
              </a:rPr>
              <a:t>	K*G  =</a:t>
            </a:r>
            <a:endParaRPr sz="1300" dirty="0">
              <a:latin typeface="Times New Roman" panose="02020603050405020304" pitchFamily="18" charset="0"/>
              <a:cs typeface="Times New Roman" panose="02020603050405020304" pitchFamily="18" charset="0"/>
            </a:endParaRPr>
          </a:p>
          <a:p>
            <a:pPr marL="445770" lvl="0" indent="-285750" algn="just" rtl="0">
              <a:lnSpc>
                <a:spcPct val="115000"/>
              </a:lnSpc>
              <a:spcBef>
                <a:spcPts val="1200"/>
              </a:spcBef>
              <a:spcAft>
                <a:spcPts val="0"/>
              </a:spcAft>
              <a:buSzPct val="100000"/>
              <a:buFont typeface="Arial" panose="020B0604020202020204" pitchFamily="34" charset="0"/>
              <a:buChar char="•"/>
            </a:pPr>
            <a:r>
              <a:rPr lang="en-GB" sz="1300" dirty="0">
                <a:latin typeface="Calibri" panose="020F0502020204030204" pitchFamily="34" charset="0"/>
                <a:cs typeface="Calibri" panose="020F0502020204030204" pitchFamily="34" charset="0"/>
              </a:rPr>
              <a:t>By comparison we get,</a:t>
            </a:r>
            <a:endParaRPr sz="1300" dirty="0">
              <a:latin typeface="Calibri" panose="020F0502020204030204" pitchFamily="34" charset="0"/>
              <a:cs typeface="Calibri" panose="020F0502020204030204" pitchFamily="34" charset="0"/>
            </a:endParaRPr>
          </a:p>
          <a:p>
            <a:pPr marL="2286000" lvl="0" indent="457200" algn="l" rtl="0">
              <a:spcBef>
                <a:spcPts val="1200"/>
              </a:spcBef>
              <a:spcAft>
                <a:spcPts val="0"/>
              </a:spcAft>
              <a:buClr>
                <a:schemeClr val="dk1"/>
              </a:buClr>
              <a:buSzPct val="91666"/>
              <a:buFont typeface="Arial"/>
              <a:buNone/>
            </a:pPr>
            <a:r>
              <a:rPr lang="en-GB" sz="1300" dirty="0">
                <a:latin typeface="Times New Roman" panose="02020603050405020304" pitchFamily="18" charset="0"/>
                <a:cs typeface="Times New Roman" panose="02020603050405020304" pitchFamily="18" charset="0"/>
              </a:rPr>
              <a:t>	PI = P*(c/M)</a:t>
            </a:r>
            <a:endParaRPr sz="5300" dirty="0">
              <a:latin typeface="Times New Roman" panose="02020603050405020304" pitchFamily="18" charset="0"/>
              <a:cs typeface="Times New Roman" panose="02020603050405020304" pitchFamily="18" charset="0"/>
            </a:endParaRPr>
          </a:p>
        </p:txBody>
      </p:sp>
      <p:pic>
        <p:nvPicPr>
          <p:cNvPr id="621" name="Google Shape;621;p89"/>
          <p:cNvPicPr preferRelativeResize="0"/>
          <p:nvPr/>
        </p:nvPicPr>
        <p:blipFill>
          <a:blip r:embed="rId3">
            <a:alphaModFix/>
          </a:blip>
          <a:stretch>
            <a:fillRect/>
          </a:stretch>
        </p:blipFill>
        <p:spPr>
          <a:xfrm>
            <a:off x="4424500" y="2571750"/>
            <a:ext cx="1411850" cy="709475"/>
          </a:xfrm>
          <a:prstGeom prst="rect">
            <a:avLst/>
          </a:prstGeom>
          <a:noFill/>
          <a:ln>
            <a:noFill/>
          </a:ln>
        </p:spPr>
      </p:pic>
      <p:sp>
        <p:nvSpPr>
          <p:cNvPr id="2" name="Footer Placeholder 6">
            <a:extLst>
              <a:ext uri="{FF2B5EF4-FFF2-40B4-BE49-F238E27FC236}">
                <a16:creationId xmlns:a16="http://schemas.microsoft.com/office/drawing/2014/main" id="{F7195280-7685-89FB-4873-0EBCE9A54405}"/>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Lunagariya</a:t>
            </a:r>
            <a:r>
              <a:rPr lang="en-DE" sz="1050" dirty="0"/>
              <a:t>(402</a:t>
            </a:r>
            <a:r>
              <a:rPr lang="de-DE" sz="1050" dirty="0"/>
              <a:t>45</a:t>
            </a:r>
            <a:r>
              <a:rPr lang="en-DE" sz="1050" dirty="0"/>
              <a:t>)</a:t>
            </a:r>
          </a:p>
        </p:txBody>
      </p:sp>
      <p:sp>
        <p:nvSpPr>
          <p:cNvPr id="3" name="Slide Number Placeholder 2">
            <a:extLst>
              <a:ext uri="{FF2B5EF4-FFF2-40B4-BE49-F238E27FC236}">
                <a16:creationId xmlns:a16="http://schemas.microsoft.com/office/drawing/2014/main" id="{A491CAB7-5728-061E-5EFA-364852364D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52</a:t>
            </a:fld>
            <a:endParaRPr lang="en-GB"/>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90"/>
          <p:cNvSpPr txBox="1">
            <a:spLocks noGrp="1"/>
          </p:cNvSpPr>
          <p:nvPr>
            <p:ph type="ctrTitle"/>
          </p:nvPr>
        </p:nvSpPr>
        <p:spPr>
          <a:xfrm>
            <a:off x="311700" y="744575"/>
            <a:ext cx="8520600" cy="723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627" name="Google Shape;627;p9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a:p>
            <a:pPr marL="0" lvl="0" indent="0" algn="l" rtl="0">
              <a:spcBef>
                <a:spcPts val="0"/>
              </a:spcBef>
              <a:spcAft>
                <a:spcPts val="0"/>
              </a:spcAft>
              <a:buNone/>
            </a:pPr>
            <a:endParaRPr/>
          </a:p>
          <a:p>
            <a:pPr marL="0" lvl="0" indent="0" algn="ctr" rtl="0">
              <a:spcBef>
                <a:spcPts val="0"/>
              </a:spcBef>
              <a:spcAft>
                <a:spcPts val="0"/>
              </a:spcAft>
              <a:buNone/>
            </a:pPr>
            <a:endParaRPr/>
          </a:p>
        </p:txBody>
      </p:sp>
      <p:pic>
        <p:nvPicPr>
          <p:cNvPr id="628" name="Google Shape;628;p90"/>
          <p:cNvPicPr preferRelativeResize="0"/>
          <p:nvPr/>
        </p:nvPicPr>
        <p:blipFill>
          <a:blip r:embed="rId3">
            <a:alphaModFix/>
          </a:blip>
          <a:stretch>
            <a:fillRect/>
          </a:stretch>
        </p:blipFill>
        <p:spPr>
          <a:xfrm>
            <a:off x="507201" y="744575"/>
            <a:ext cx="4166400" cy="2048863"/>
          </a:xfrm>
          <a:prstGeom prst="rect">
            <a:avLst/>
          </a:prstGeom>
          <a:noFill/>
          <a:ln>
            <a:noFill/>
          </a:ln>
        </p:spPr>
      </p:pic>
      <p:sp>
        <p:nvSpPr>
          <p:cNvPr id="629" name="Google Shape;629;p90"/>
          <p:cNvSpPr txBox="1"/>
          <p:nvPr/>
        </p:nvSpPr>
        <p:spPr>
          <a:xfrm>
            <a:off x="179325" y="190907"/>
            <a:ext cx="3492300" cy="604637"/>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Font typeface="Calibri"/>
              <a:buChar char="❖"/>
            </a:pPr>
            <a:r>
              <a:rPr lang="en-GB" sz="2400" b="1" dirty="0">
                <a:solidFill>
                  <a:schemeClr val="dk1"/>
                </a:solidFill>
                <a:latin typeface="Calibri"/>
                <a:ea typeface="Calibri"/>
                <a:cs typeface="Calibri"/>
                <a:sym typeface="Calibri"/>
              </a:rPr>
              <a:t>MATLAB Code</a:t>
            </a:r>
            <a:endParaRPr sz="3200" b="1" dirty="0">
              <a:solidFill>
                <a:schemeClr val="dk2"/>
              </a:solidFill>
            </a:endParaRPr>
          </a:p>
        </p:txBody>
      </p:sp>
      <p:pic>
        <p:nvPicPr>
          <p:cNvPr id="630" name="Google Shape;630;p90"/>
          <p:cNvPicPr preferRelativeResize="0"/>
          <p:nvPr/>
        </p:nvPicPr>
        <p:blipFill>
          <a:blip r:embed="rId4">
            <a:alphaModFix/>
          </a:blip>
          <a:stretch>
            <a:fillRect/>
          </a:stretch>
        </p:blipFill>
        <p:spPr>
          <a:xfrm>
            <a:off x="1861975" y="2889588"/>
            <a:ext cx="4577725" cy="1269800"/>
          </a:xfrm>
          <a:prstGeom prst="rect">
            <a:avLst/>
          </a:prstGeom>
          <a:noFill/>
          <a:ln>
            <a:noFill/>
          </a:ln>
        </p:spPr>
      </p:pic>
      <p:sp>
        <p:nvSpPr>
          <p:cNvPr id="2" name="Footer Placeholder 6">
            <a:extLst>
              <a:ext uri="{FF2B5EF4-FFF2-40B4-BE49-F238E27FC236}">
                <a16:creationId xmlns:a16="http://schemas.microsoft.com/office/drawing/2014/main" id="{537CECA7-F40F-199E-4E03-324F39A27924}"/>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Lunagariya</a:t>
            </a:r>
            <a:r>
              <a:rPr lang="en-DE" sz="1050" dirty="0"/>
              <a:t>(402</a:t>
            </a:r>
            <a:r>
              <a:rPr lang="de-DE" sz="1050" dirty="0"/>
              <a:t>45</a:t>
            </a:r>
            <a:r>
              <a:rPr lang="en-DE" sz="1050" dirty="0"/>
              <a:t>)</a:t>
            </a:r>
          </a:p>
        </p:txBody>
      </p:sp>
      <p:sp>
        <p:nvSpPr>
          <p:cNvPr id="3" name="Slide Number Placeholder 2">
            <a:extLst>
              <a:ext uri="{FF2B5EF4-FFF2-40B4-BE49-F238E27FC236}">
                <a16:creationId xmlns:a16="http://schemas.microsoft.com/office/drawing/2014/main" id="{C5CEACB0-E06F-8F62-ABB3-3A7F756641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53</a:t>
            </a:fld>
            <a:endParaRPr lang="en-GB"/>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9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pic>
        <p:nvPicPr>
          <p:cNvPr id="636" name="Google Shape;636;p91"/>
          <p:cNvPicPr preferRelativeResize="0"/>
          <p:nvPr/>
        </p:nvPicPr>
        <p:blipFill>
          <a:blip r:embed="rId3">
            <a:alphaModFix/>
          </a:blip>
          <a:stretch>
            <a:fillRect/>
          </a:stretch>
        </p:blipFill>
        <p:spPr>
          <a:xfrm>
            <a:off x="617850" y="970362"/>
            <a:ext cx="6889225" cy="3202775"/>
          </a:xfrm>
          <a:prstGeom prst="rect">
            <a:avLst/>
          </a:prstGeom>
          <a:noFill/>
          <a:ln>
            <a:noFill/>
          </a:ln>
        </p:spPr>
      </p:pic>
      <p:sp>
        <p:nvSpPr>
          <p:cNvPr id="637" name="Google Shape;637;p91"/>
          <p:cNvSpPr txBox="1"/>
          <p:nvPr/>
        </p:nvSpPr>
        <p:spPr>
          <a:xfrm>
            <a:off x="0" y="255274"/>
            <a:ext cx="5241300" cy="500375"/>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Font typeface="Calibri"/>
              <a:buChar char="❖"/>
            </a:pPr>
            <a:r>
              <a:rPr lang="en-GB" sz="2400" b="1" dirty="0">
                <a:solidFill>
                  <a:schemeClr val="dk1"/>
                </a:solidFill>
                <a:latin typeface="Calibri"/>
                <a:ea typeface="Calibri"/>
                <a:cs typeface="Calibri"/>
                <a:sym typeface="Calibri"/>
              </a:rPr>
              <a:t>Simulink Model Speed controller</a:t>
            </a:r>
            <a:endParaRPr sz="3200" b="1" dirty="0">
              <a:solidFill>
                <a:schemeClr val="dk2"/>
              </a:solidFill>
            </a:endParaRPr>
          </a:p>
        </p:txBody>
      </p:sp>
      <p:sp>
        <p:nvSpPr>
          <p:cNvPr id="2" name="Footer Placeholder 6">
            <a:extLst>
              <a:ext uri="{FF2B5EF4-FFF2-40B4-BE49-F238E27FC236}">
                <a16:creationId xmlns:a16="http://schemas.microsoft.com/office/drawing/2014/main" id="{ACC96131-DC19-A8F9-2D49-DC74AF1C182B}"/>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Lunagariya</a:t>
            </a:r>
            <a:r>
              <a:rPr lang="en-DE" sz="1050" dirty="0"/>
              <a:t>(402</a:t>
            </a:r>
            <a:r>
              <a:rPr lang="de-DE" sz="1050" dirty="0"/>
              <a:t>45</a:t>
            </a:r>
            <a:r>
              <a:rPr lang="en-DE" sz="1050" dirty="0"/>
              <a:t>)</a:t>
            </a:r>
          </a:p>
        </p:txBody>
      </p:sp>
      <p:sp>
        <p:nvSpPr>
          <p:cNvPr id="3" name="Slide Number Placeholder 2">
            <a:extLst>
              <a:ext uri="{FF2B5EF4-FFF2-40B4-BE49-F238E27FC236}">
                <a16:creationId xmlns:a16="http://schemas.microsoft.com/office/drawing/2014/main" id="{E61D3008-FF3B-70A8-7032-81370CFA2B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54</a:t>
            </a:fld>
            <a:endParaRPr lang="en-GB"/>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9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pic>
        <p:nvPicPr>
          <p:cNvPr id="643" name="Google Shape;643;p92"/>
          <p:cNvPicPr preferRelativeResize="0"/>
          <p:nvPr/>
        </p:nvPicPr>
        <p:blipFill>
          <a:blip r:embed="rId3">
            <a:alphaModFix/>
          </a:blip>
          <a:stretch>
            <a:fillRect/>
          </a:stretch>
        </p:blipFill>
        <p:spPr>
          <a:xfrm>
            <a:off x="1809750" y="779513"/>
            <a:ext cx="5057625" cy="3059723"/>
          </a:xfrm>
          <a:prstGeom prst="rect">
            <a:avLst/>
          </a:prstGeom>
          <a:noFill/>
          <a:ln>
            <a:noFill/>
          </a:ln>
        </p:spPr>
      </p:pic>
      <p:sp>
        <p:nvSpPr>
          <p:cNvPr id="644" name="Google Shape;644;p92"/>
          <p:cNvSpPr txBox="1"/>
          <p:nvPr/>
        </p:nvSpPr>
        <p:spPr>
          <a:xfrm>
            <a:off x="201400" y="3732172"/>
            <a:ext cx="8100300" cy="881100"/>
          </a:xfrm>
          <a:prstGeom prst="rect">
            <a:avLst/>
          </a:prstGeom>
          <a:noFill/>
          <a:ln>
            <a:noFill/>
          </a:ln>
        </p:spPr>
        <p:txBody>
          <a:bodyPr spcFirstLastPara="1" wrap="square" lIns="91425" tIns="91425" rIns="91425" bIns="91425" anchor="t" anchorCtr="0">
            <a:noAutofit/>
          </a:bodyPr>
          <a:lstStyle/>
          <a:p>
            <a:pPr marL="317500" lvl="0" indent="-171450" algn="just" rtl="0">
              <a:lnSpc>
                <a:spcPct val="115000"/>
              </a:lnSpc>
              <a:spcBef>
                <a:spcPts val="1200"/>
              </a:spcBef>
              <a:spcAft>
                <a:spcPts val="0"/>
              </a:spcAft>
              <a:buClr>
                <a:schemeClr val="dk1"/>
              </a:buClr>
              <a:buSzPts val="1300"/>
              <a:buFont typeface="Arial" panose="020B0604020202020204" pitchFamily="34" charset="0"/>
              <a:buChar char="•"/>
            </a:pPr>
            <a:r>
              <a:rPr lang="en-GB" sz="1200" dirty="0">
                <a:solidFill>
                  <a:schemeClr val="dk1"/>
                </a:solidFill>
                <a:latin typeface="Calibri" panose="020F0502020204030204" pitchFamily="34" charset="0"/>
                <a:cs typeface="Calibri" panose="020F0502020204030204" pitchFamily="34" charset="0"/>
              </a:rPr>
              <a:t>Reference velocity of 1m/sec is applied and it is observed that the cart velocity reaches reference velocity with in 2 sec.</a:t>
            </a:r>
            <a:endParaRPr sz="1200" dirty="0">
              <a:solidFill>
                <a:schemeClr val="dk1"/>
              </a:solidFill>
              <a:latin typeface="Calibri" panose="020F0502020204030204" pitchFamily="34" charset="0"/>
              <a:cs typeface="Calibri" panose="020F0502020204030204" pitchFamily="34" charset="0"/>
            </a:endParaRPr>
          </a:p>
          <a:p>
            <a:pPr marL="457200" lvl="0" indent="0" algn="l" rtl="0">
              <a:spcBef>
                <a:spcPts val="1200"/>
              </a:spcBef>
              <a:spcAft>
                <a:spcPts val="0"/>
              </a:spcAft>
              <a:buNone/>
            </a:pPr>
            <a:endParaRPr sz="1800" dirty="0">
              <a:solidFill>
                <a:schemeClr val="dk2"/>
              </a:solidFill>
            </a:endParaRPr>
          </a:p>
        </p:txBody>
      </p:sp>
      <p:sp>
        <p:nvSpPr>
          <p:cNvPr id="645" name="Google Shape;645;p92"/>
          <p:cNvSpPr txBox="1"/>
          <p:nvPr/>
        </p:nvSpPr>
        <p:spPr>
          <a:xfrm>
            <a:off x="201400" y="32027"/>
            <a:ext cx="4648500" cy="414000"/>
          </a:xfrm>
          <a:prstGeom prst="rect">
            <a:avLst/>
          </a:prstGeom>
          <a:noFill/>
          <a:ln>
            <a:noFill/>
          </a:ln>
        </p:spPr>
        <p:txBody>
          <a:bodyPr spcFirstLastPara="1" wrap="square" lIns="91425" tIns="91425" rIns="91425" bIns="91425" anchor="t" anchorCtr="0">
            <a:noAutofit/>
          </a:bodyPr>
          <a:lstStyle/>
          <a:p>
            <a:pPr marL="457200" lvl="0" indent="-333021" algn="l" rtl="0">
              <a:lnSpc>
                <a:spcPct val="115000"/>
              </a:lnSpc>
              <a:spcBef>
                <a:spcPts val="1200"/>
              </a:spcBef>
              <a:spcAft>
                <a:spcPts val="0"/>
              </a:spcAft>
              <a:buClr>
                <a:schemeClr val="dk1"/>
              </a:buClr>
              <a:buSzPts val="1644"/>
              <a:buChar char="❖"/>
            </a:pPr>
            <a:r>
              <a:rPr lang="en-GB" sz="2400" b="1" dirty="0">
                <a:solidFill>
                  <a:schemeClr val="dk1"/>
                </a:solidFill>
                <a:latin typeface="Calibri" panose="020F0502020204030204" pitchFamily="34" charset="0"/>
                <a:cs typeface="Calibri" panose="020F0502020204030204" pitchFamily="34" charset="0"/>
              </a:rPr>
              <a:t>   Cart velocity</a:t>
            </a:r>
            <a:endParaRPr sz="2400" b="1" dirty="0">
              <a:solidFill>
                <a:schemeClr val="dk1"/>
              </a:solidFill>
              <a:latin typeface="Calibri" panose="020F0502020204030204" pitchFamily="34" charset="0"/>
              <a:cs typeface="Calibri" panose="020F0502020204030204" pitchFamily="34" charset="0"/>
            </a:endParaRPr>
          </a:p>
          <a:p>
            <a:pPr marL="0" lvl="0" indent="0" algn="l" rtl="0">
              <a:spcBef>
                <a:spcPts val="1200"/>
              </a:spcBef>
              <a:spcAft>
                <a:spcPts val="0"/>
              </a:spcAft>
              <a:buNone/>
            </a:pPr>
            <a:endParaRPr sz="1200" dirty="0">
              <a:solidFill>
                <a:schemeClr val="dk2"/>
              </a:solidFill>
            </a:endParaRPr>
          </a:p>
        </p:txBody>
      </p:sp>
      <p:sp>
        <p:nvSpPr>
          <p:cNvPr id="2" name="Footer Placeholder 6">
            <a:extLst>
              <a:ext uri="{FF2B5EF4-FFF2-40B4-BE49-F238E27FC236}">
                <a16:creationId xmlns:a16="http://schemas.microsoft.com/office/drawing/2014/main" id="{A49CFFA5-25C8-E13A-BD9E-C2839B4BB555}"/>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Lunagariya</a:t>
            </a:r>
            <a:r>
              <a:rPr lang="en-DE" sz="1050" dirty="0"/>
              <a:t>(402</a:t>
            </a:r>
            <a:r>
              <a:rPr lang="de-DE" sz="1050" dirty="0"/>
              <a:t>45</a:t>
            </a:r>
            <a:r>
              <a:rPr lang="en-DE" sz="1050" dirty="0"/>
              <a:t>)</a:t>
            </a:r>
          </a:p>
        </p:txBody>
      </p:sp>
      <p:sp>
        <p:nvSpPr>
          <p:cNvPr id="3" name="Slide Number Placeholder 2">
            <a:extLst>
              <a:ext uri="{FF2B5EF4-FFF2-40B4-BE49-F238E27FC236}">
                <a16:creationId xmlns:a16="http://schemas.microsoft.com/office/drawing/2014/main" id="{0CAA9468-C70B-D252-2066-27F66C1C13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55</a:t>
            </a:fld>
            <a:endParaRPr lang="en-GB"/>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93"/>
          <p:cNvSpPr txBox="1">
            <a:spLocks noGrp="1"/>
          </p:cNvSpPr>
          <p:nvPr>
            <p:ph type="ctrTitle"/>
          </p:nvPr>
        </p:nvSpPr>
        <p:spPr>
          <a:xfrm>
            <a:off x="311708" y="6548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pic>
        <p:nvPicPr>
          <p:cNvPr id="651" name="Google Shape;651;p93"/>
          <p:cNvPicPr preferRelativeResize="0"/>
          <p:nvPr/>
        </p:nvPicPr>
        <p:blipFill>
          <a:blip r:embed="rId3">
            <a:alphaModFix/>
          </a:blip>
          <a:stretch>
            <a:fillRect/>
          </a:stretch>
        </p:blipFill>
        <p:spPr>
          <a:xfrm>
            <a:off x="1775358" y="578675"/>
            <a:ext cx="5138488" cy="1754150"/>
          </a:xfrm>
          <a:prstGeom prst="rect">
            <a:avLst/>
          </a:prstGeom>
          <a:noFill/>
          <a:ln>
            <a:noFill/>
          </a:ln>
        </p:spPr>
      </p:pic>
      <p:sp>
        <p:nvSpPr>
          <p:cNvPr id="652" name="Google Shape;652;p93"/>
          <p:cNvSpPr txBox="1"/>
          <p:nvPr/>
        </p:nvSpPr>
        <p:spPr>
          <a:xfrm>
            <a:off x="59441" y="12800"/>
            <a:ext cx="5086500" cy="4725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1200"/>
              </a:spcBef>
              <a:spcAft>
                <a:spcPts val="0"/>
              </a:spcAft>
              <a:buClr>
                <a:schemeClr val="dk1"/>
              </a:buClr>
              <a:buSzPts val="1600"/>
              <a:buChar char="❖"/>
            </a:pPr>
            <a:r>
              <a:rPr lang="en-GB" sz="2400" b="1" dirty="0">
                <a:solidFill>
                  <a:schemeClr val="dk1"/>
                </a:solidFill>
                <a:latin typeface="Calibri" panose="020F0502020204030204" pitchFamily="34" charset="0"/>
                <a:cs typeface="Calibri" panose="020F0502020204030204" pitchFamily="34" charset="0"/>
              </a:rPr>
              <a:t>Simulink Mode (Discrete)</a:t>
            </a:r>
            <a:endParaRPr sz="2400" b="1" dirty="0">
              <a:solidFill>
                <a:schemeClr val="dk1"/>
              </a:solidFill>
              <a:latin typeface="Calibri" panose="020F0502020204030204" pitchFamily="34" charset="0"/>
              <a:cs typeface="Calibri" panose="020F0502020204030204" pitchFamily="34" charset="0"/>
            </a:endParaRPr>
          </a:p>
          <a:p>
            <a:pPr marL="0" lvl="0" indent="0" algn="l" rtl="0">
              <a:spcBef>
                <a:spcPts val="1200"/>
              </a:spcBef>
              <a:spcAft>
                <a:spcPts val="0"/>
              </a:spcAft>
              <a:buNone/>
            </a:pPr>
            <a:endParaRPr sz="1800" dirty="0">
              <a:solidFill>
                <a:schemeClr val="dk2"/>
              </a:solidFill>
            </a:endParaRPr>
          </a:p>
        </p:txBody>
      </p:sp>
      <p:pic>
        <p:nvPicPr>
          <p:cNvPr id="653" name="Google Shape;653;p93"/>
          <p:cNvPicPr preferRelativeResize="0"/>
          <p:nvPr/>
        </p:nvPicPr>
        <p:blipFill>
          <a:blip r:embed="rId4">
            <a:alphaModFix/>
          </a:blip>
          <a:stretch>
            <a:fillRect/>
          </a:stretch>
        </p:blipFill>
        <p:spPr>
          <a:xfrm>
            <a:off x="374564" y="2075051"/>
            <a:ext cx="3907182" cy="2763650"/>
          </a:xfrm>
          <a:prstGeom prst="rect">
            <a:avLst/>
          </a:prstGeom>
          <a:noFill/>
          <a:ln>
            <a:noFill/>
          </a:ln>
        </p:spPr>
      </p:pic>
      <p:sp>
        <p:nvSpPr>
          <p:cNvPr id="654" name="Google Shape;654;p93"/>
          <p:cNvSpPr/>
          <p:nvPr/>
        </p:nvSpPr>
        <p:spPr>
          <a:xfrm>
            <a:off x="4344602" y="2578600"/>
            <a:ext cx="4042500" cy="15681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1200"/>
              </a:spcBef>
              <a:spcAft>
                <a:spcPts val="0"/>
              </a:spcAft>
              <a:buNone/>
            </a:pPr>
            <a:endParaRPr sz="1200"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GB" sz="1200" dirty="0">
                <a:solidFill>
                  <a:schemeClr val="dk1"/>
                </a:solidFill>
              </a:rPr>
              <a:t>In this graph Reference velocity of 1m/s is applied and cart reach this velocity with in 2 sec </a:t>
            </a:r>
            <a:endParaRPr sz="1800" dirty="0">
              <a:solidFill>
                <a:schemeClr val="dk2"/>
              </a:solidFill>
            </a:endParaRPr>
          </a:p>
          <a:p>
            <a:pPr marL="0" lvl="0" indent="0" algn="ctr" rtl="0">
              <a:spcBef>
                <a:spcPts val="1200"/>
              </a:spcBef>
              <a:spcAft>
                <a:spcPts val="0"/>
              </a:spcAft>
              <a:buNone/>
            </a:pPr>
            <a:endParaRPr dirty="0"/>
          </a:p>
        </p:txBody>
      </p:sp>
      <p:sp>
        <p:nvSpPr>
          <p:cNvPr id="2" name="Footer Placeholder 6">
            <a:extLst>
              <a:ext uri="{FF2B5EF4-FFF2-40B4-BE49-F238E27FC236}">
                <a16:creationId xmlns:a16="http://schemas.microsoft.com/office/drawing/2014/main" id="{06C67E6E-8153-F239-AD78-F092DF32AA08}"/>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Lunagariya</a:t>
            </a:r>
            <a:r>
              <a:rPr lang="en-DE" sz="1050" dirty="0"/>
              <a:t>(402</a:t>
            </a:r>
            <a:r>
              <a:rPr lang="de-DE" sz="1050" dirty="0"/>
              <a:t>45</a:t>
            </a:r>
            <a:r>
              <a:rPr lang="en-DE" sz="1050" dirty="0"/>
              <a:t>)</a:t>
            </a:r>
          </a:p>
        </p:txBody>
      </p:sp>
      <p:sp>
        <p:nvSpPr>
          <p:cNvPr id="3" name="Slide Number Placeholder 2">
            <a:extLst>
              <a:ext uri="{FF2B5EF4-FFF2-40B4-BE49-F238E27FC236}">
                <a16:creationId xmlns:a16="http://schemas.microsoft.com/office/drawing/2014/main" id="{B00225D5-94E5-4DF9-EE40-0011EC5C4D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56</a:t>
            </a:fld>
            <a:endParaRPr lang="en-GB"/>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6818FB8-5DD0-5C2B-3F53-9889E2262A6D}"/>
              </a:ext>
            </a:extLst>
          </p:cNvPr>
          <p:cNvSpPr>
            <a:spLocks noGrp="1"/>
          </p:cNvSpPr>
          <p:nvPr>
            <p:ph idx="1"/>
          </p:nvPr>
        </p:nvSpPr>
        <p:spPr>
          <a:xfrm>
            <a:off x="411771" y="863550"/>
            <a:ext cx="8520600" cy="3416400"/>
          </a:xfrm>
        </p:spPr>
        <p:txBody>
          <a:bodyPr>
            <a:normAutofit/>
          </a:bodyPr>
          <a:lstStyle/>
          <a:p>
            <a:pPr marL="114300" indent="0" algn="ctr">
              <a:buNone/>
            </a:pPr>
            <a:endParaRPr lang="de-DE" sz="4800" dirty="0">
              <a:solidFill>
                <a:schemeClr val="tx1"/>
              </a:solidFill>
              <a:latin typeface="Calibri" panose="020F0502020204030204" pitchFamily="34" charset="0"/>
              <a:cs typeface="Calibri" panose="020F0502020204030204" pitchFamily="34" charset="0"/>
            </a:endParaRPr>
          </a:p>
          <a:p>
            <a:pPr marL="114300" indent="0" algn="ctr">
              <a:buNone/>
            </a:pPr>
            <a:r>
              <a:rPr lang="de-DE" sz="7200" b="1" dirty="0" err="1">
                <a:solidFill>
                  <a:schemeClr val="tx1"/>
                </a:solidFill>
                <a:latin typeface="Calibri" panose="020F0502020204030204" pitchFamily="34" charset="0"/>
                <a:cs typeface="Calibri" panose="020F0502020204030204" pitchFamily="34" charset="0"/>
              </a:rPr>
              <a:t>Thank</a:t>
            </a:r>
            <a:r>
              <a:rPr lang="de-DE" sz="7200" b="1" dirty="0">
                <a:solidFill>
                  <a:schemeClr val="tx1"/>
                </a:solidFill>
                <a:latin typeface="Calibri" panose="020F0502020204030204" pitchFamily="34" charset="0"/>
                <a:cs typeface="Calibri" panose="020F0502020204030204" pitchFamily="34" charset="0"/>
              </a:rPr>
              <a:t> </a:t>
            </a:r>
            <a:r>
              <a:rPr lang="de-DE" sz="7200" b="1" dirty="0" err="1">
                <a:solidFill>
                  <a:schemeClr val="tx1"/>
                </a:solidFill>
                <a:latin typeface="Calibri" panose="020F0502020204030204" pitchFamily="34" charset="0"/>
                <a:cs typeface="Calibri" panose="020F0502020204030204" pitchFamily="34" charset="0"/>
              </a:rPr>
              <a:t>you</a:t>
            </a:r>
            <a:endParaRPr lang="en-US" sz="7200" b="1" dirty="0">
              <a:solidFill>
                <a:schemeClr val="tx1"/>
              </a:solidFill>
              <a:latin typeface="Calibri" panose="020F0502020204030204" pitchFamily="34" charset="0"/>
              <a:cs typeface="Calibri" panose="020F0502020204030204" pitchFamily="34" charset="0"/>
            </a:endParaRPr>
          </a:p>
        </p:txBody>
      </p:sp>
      <p:sp>
        <p:nvSpPr>
          <p:cNvPr id="7" name="Slide Number Placeholder 6">
            <a:extLst>
              <a:ext uri="{FF2B5EF4-FFF2-40B4-BE49-F238E27FC236}">
                <a16:creationId xmlns:a16="http://schemas.microsoft.com/office/drawing/2014/main" id="{F7099B89-0A45-8FD9-4547-D9935BEA143C}"/>
              </a:ext>
            </a:extLst>
          </p:cNvPr>
          <p:cNvSpPr>
            <a:spLocks noGrp="1"/>
          </p:cNvSpPr>
          <p:nvPr>
            <p:ph type="sldNum" sz="quarter" idx="12"/>
          </p:nvPr>
        </p:nvSpPr>
        <p:spPr/>
        <p:txBody>
          <a:bodyPr/>
          <a:lstStyle/>
          <a:p>
            <a:fld id="{06FBF565-AFA2-5840-9CEB-BFFA1DFB8F4B}" type="slidenum">
              <a:rPr lang="en-DE" smtClean="0"/>
              <a:t>57</a:t>
            </a:fld>
            <a:endParaRPr lang="en-DE"/>
          </a:p>
        </p:txBody>
      </p:sp>
    </p:spTree>
    <p:extLst>
      <p:ext uri="{BB962C8B-B14F-4D97-AF65-F5344CB8AC3E}">
        <p14:creationId xmlns:p14="http://schemas.microsoft.com/office/powerpoint/2010/main" val="36767800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94"/>
          <p:cNvSpPr txBox="1">
            <a:spLocks noGrp="1"/>
          </p:cNvSpPr>
          <p:nvPr>
            <p:ph type="ctrTitle"/>
          </p:nvPr>
        </p:nvSpPr>
        <p:spPr>
          <a:xfrm>
            <a:off x="401100" y="412725"/>
            <a:ext cx="8431200" cy="730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sz="2800" b="1" dirty="0">
                <a:latin typeface="Calibri" panose="020F0502020204030204" pitchFamily="34" charset="0"/>
                <a:cs typeface="Calibri" panose="020F0502020204030204" pitchFamily="34" charset="0"/>
              </a:rPr>
              <a:t>Hardware Components</a:t>
            </a:r>
            <a:endParaRPr sz="2800" b="1" dirty="0">
              <a:latin typeface="Calibri" panose="020F0502020204030204" pitchFamily="34" charset="0"/>
              <a:cs typeface="Calibri" panose="020F0502020204030204" pitchFamily="34" charset="0"/>
            </a:endParaRPr>
          </a:p>
        </p:txBody>
      </p:sp>
      <p:sp>
        <p:nvSpPr>
          <p:cNvPr id="654" name="Google Shape;654;p94"/>
          <p:cNvSpPr txBox="1">
            <a:spLocks noGrp="1"/>
          </p:cNvSpPr>
          <p:nvPr>
            <p:ph type="subTitle" idx="1"/>
          </p:nvPr>
        </p:nvSpPr>
        <p:spPr>
          <a:xfrm>
            <a:off x="401025" y="1315325"/>
            <a:ext cx="8431200" cy="35418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sz="1800" dirty="0">
                <a:solidFill>
                  <a:schemeClr val="tx1"/>
                </a:solidFill>
                <a:latin typeface="Calibri" panose="020F0502020204030204" pitchFamily="34" charset="0"/>
                <a:cs typeface="Calibri" panose="020F0502020204030204" pitchFamily="34" charset="0"/>
              </a:rPr>
              <a:t>Schematic Diagram of Cart Pendulum System</a:t>
            </a:r>
            <a:endParaRPr sz="1800" dirty="0">
              <a:solidFill>
                <a:schemeClr val="tx1"/>
              </a:solidFill>
              <a:latin typeface="Calibri" panose="020F0502020204030204" pitchFamily="34" charset="0"/>
              <a:cs typeface="Calibri" panose="020F0502020204030204" pitchFamily="34" charset="0"/>
            </a:endParaRPr>
          </a:p>
          <a:p>
            <a:pPr marL="457200" lvl="0" indent="-342900" algn="l" rtl="0">
              <a:spcBef>
                <a:spcPts val="0"/>
              </a:spcBef>
              <a:spcAft>
                <a:spcPts val="0"/>
              </a:spcAft>
              <a:buSzPts val="1800"/>
              <a:buChar char="➢"/>
            </a:pPr>
            <a:r>
              <a:rPr lang="en-GB" sz="1800" dirty="0">
                <a:solidFill>
                  <a:schemeClr val="tx1"/>
                </a:solidFill>
                <a:latin typeface="Calibri" panose="020F0502020204030204" pitchFamily="34" charset="0"/>
                <a:cs typeface="Calibri" panose="020F0502020204030204" pitchFamily="34" charset="0"/>
              </a:rPr>
              <a:t>Incremental Encoder</a:t>
            </a:r>
            <a:endParaRPr sz="1800" dirty="0">
              <a:solidFill>
                <a:schemeClr val="tx1"/>
              </a:solidFill>
              <a:latin typeface="Calibri" panose="020F0502020204030204" pitchFamily="34" charset="0"/>
              <a:cs typeface="Calibri" panose="020F0502020204030204" pitchFamily="34" charset="0"/>
            </a:endParaRPr>
          </a:p>
          <a:p>
            <a:pPr marL="457200" lvl="0" indent="-342900" algn="l" rtl="0">
              <a:spcBef>
                <a:spcPts val="0"/>
              </a:spcBef>
              <a:spcAft>
                <a:spcPts val="0"/>
              </a:spcAft>
              <a:buSzPts val="1800"/>
              <a:buChar char="➢"/>
            </a:pPr>
            <a:r>
              <a:rPr lang="en-GB" sz="1800" dirty="0">
                <a:solidFill>
                  <a:schemeClr val="tx1"/>
                </a:solidFill>
                <a:latin typeface="Calibri" panose="020F0502020204030204" pitchFamily="34" charset="0"/>
                <a:cs typeface="Calibri" panose="020F0502020204030204" pitchFamily="34" charset="0"/>
              </a:rPr>
              <a:t>Violin Amplifier</a:t>
            </a:r>
            <a:endParaRPr sz="1800" dirty="0">
              <a:solidFill>
                <a:schemeClr val="tx1"/>
              </a:solidFill>
              <a:latin typeface="Calibri" panose="020F0502020204030204" pitchFamily="34" charset="0"/>
              <a:cs typeface="Calibri" panose="020F0502020204030204" pitchFamily="34" charset="0"/>
            </a:endParaRPr>
          </a:p>
          <a:p>
            <a:pPr marL="457200" lvl="0" indent="-342900" algn="l" rtl="0">
              <a:spcBef>
                <a:spcPts val="0"/>
              </a:spcBef>
              <a:spcAft>
                <a:spcPts val="0"/>
              </a:spcAft>
              <a:buSzPts val="1800"/>
              <a:buChar char="➢"/>
            </a:pPr>
            <a:r>
              <a:rPr lang="en-GB" sz="1800" dirty="0">
                <a:solidFill>
                  <a:schemeClr val="tx1"/>
                </a:solidFill>
                <a:latin typeface="Calibri" panose="020F0502020204030204" pitchFamily="34" charset="0"/>
                <a:cs typeface="Calibri" panose="020F0502020204030204" pitchFamily="34" charset="0"/>
              </a:rPr>
              <a:t>Linear Actuator LEZ3</a:t>
            </a:r>
            <a:endParaRPr sz="1800" dirty="0">
              <a:solidFill>
                <a:schemeClr val="tx1"/>
              </a:solidFill>
              <a:latin typeface="Calibri" panose="020F0502020204030204" pitchFamily="34" charset="0"/>
              <a:cs typeface="Calibri" panose="020F0502020204030204" pitchFamily="34" charset="0"/>
            </a:endParaRPr>
          </a:p>
          <a:p>
            <a:pPr marL="457200" lvl="0" indent="-342900" algn="l" rtl="0">
              <a:spcBef>
                <a:spcPts val="0"/>
              </a:spcBef>
              <a:spcAft>
                <a:spcPts val="0"/>
              </a:spcAft>
              <a:buSzPts val="1800"/>
              <a:buChar char="➢"/>
            </a:pPr>
            <a:r>
              <a:rPr lang="en-GB" sz="1800" dirty="0">
                <a:solidFill>
                  <a:schemeClr val="tx1"/>
                </a:solidFill>
                <a:latin typeface="Calibri" panose="020F0502020204030204" pitchFamily="34" charset="0"/>
                <a:cs typeface="Calibri" panose="020F0502020204030204" pitchFamily="34" charset="0"/>
              </a:rPr>
              <a:t>DC Servo Motor</a:t>
            </a:r>
            <a:endParaRPr sz="1800" dirty="0">
              <a:solidFill>
                <a:schemeClr val="tx1"/>
              </a:solidFill>
              <a:latin typeface="Calibri" panose="020F0502020204030204" pitchFamily="34" charset="0"/>
              <a:cs typeface="Calibri" panose="020F0502020204030204" pitchFamily="34" charset="0"/>
            </a:endParaRPr>
          </a:p>
          <a:p>
            <a:pPr marL="457200" lvl="0" indent="-342900" algn="l" rtl="0">
              <a:spcBef>
                <a:spcPts val="0"/>
              </a:spcBef>
              <a:spcAft>
                <a:spcPts val="0"/>
              </a:spcAft>
              <a:buSzPts val="1800"/>
              <a:buChar char="➢"/>
            </a:pPr>
            <a:r>
              <a:rPr lang="en-GB" sz="1800" dirty="0">
                <a:solidFill>
                  <a:schemeClr val="tx1"/>
                </a:solidFill>
                <a:latin typeface="Calibri" panose="020F0502020204030204" pitchFamily="34" charset="0"/>
                <a:cs typeface="Calibri" panose="020F0502020204030204" pitchFamily="34" charset="0"/>
              </a:rPr>
              <a:t>End Switches</a:t>
            </a:r>
            <a:endParaRPr sz="1800" dirty="0">
              <a:solidFill>
                <a:schemeClr val="tx1"/>
              </a:solidFill>
              <a:latin typeface="Calibri" panose="020F0502020204030204" pitchFamily="34" charset="0"/>
              <a:cs typeface="Calibri" panose="020F0502020204030204" pitchFamily="34" charset="0"/>
            </a:endParaRPr>
          </a:p>
          <a:p>
            <a:pPr marL="457200" lvl="0" indent="-342900" algn="l" rtl="0">
              <a:spcBef>
                <a:spcPts val="0"/>
              </a:spcBef>
              <a:spcAft>
                <a:spcPts val="0"/>
              </a:spcAft>
              <a:buSzPts val="1800"/>
              <a:buChar char="➢"/>
            </a:pPr>
            <a:r>
              <a:rPr lang="en-GB" sz="1800" dirty="0">
                <a:solidFill>
                  <a:schemeClr val="tx1"/>
                </a:solidFill>
                <a:latin typeface="Calibri" panose="020F0502020204030204" pitchFamily="34" charset="0"/>
                <a:cs typeface="Calibri" panose="020F0502020204030204" pitchFamily="34" charset="0"/>
              </a:rPr>
              <a:t>Arty Z7 Board</a:t>
            </a:r>
            <a:endParaRPr sz="1800" dirty="0">
              <a:solidFill>
                <a:schemeClr val="tx1"/>
              </a:solidFill>
              <a:latin typeface="Calibri" panose="020F0502020204030204" pitchFamily="34" charset="0"/>
              <a:cs typeface="Calibri" panose="020F0502020204030204" pitchFamily="34" charset="0"/>
            </a:endParaRPr>
          </a:p>
        </p:txBody>
      </p:sp>
      <p:sp>
        <p:nvSpPr>
          <p:cNvPr id="655" name="Google Shape;655;p94"/>
          <p:cNvSpPr txBox="1"/>
          <p:nvPr/>
        </p:nvSpPr>
        <p:spPr>
          <a:xfrm>
            <a:off x="291525" y="4710550"/>
            <a:ext cx="1457700" cy="27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
        <p:nvSpPr>
          <p:cNvPr id="3" name="Slide Number Placeholder 2">
            <a:extLst>
              <a:ext uri="{FF2B5EF4-FFF2-40B4-BE49-F238E27FC236}">
                <a16:creationId xmlns:a16="http://schemas.microsoft.com/office/drawing/2014/main" id="{61F53217-0CF5-DE1C-B92E-042249072E0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58</a:t>
            </a:fld>
            <a:endParaRPr lang="en-GB"/>
          </a:p>
        </p:txBody>
      </p:sp>
      <p:sp>
        <p:nvSpPr>
          <p:cNvPr id="4" name="Footer Placeholder 6">
            <a:extLst>
              <a:ext uri="{FF2B5EF4-FFF2-40B4-BE49-F238E27FC236}">
                <a16:creationId xmlns:a16="http://schemas.microsoft.com/office/drawing/2014/main" id="{072C709B-696A-568F-F9DD-6BC96B371CA2}"/>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Thummar</a:t>
            </a:r>
            <a:r>
              <a:rPr lang="en-DE" sz="1050" dirty="0"/>
              <a:t>(402</a:t>
            </a:r>
            <a:r>
              <a:rPr lang="de-DE" sz="1050" dirty="0"/>
              <a:t>67</a:t>
            </a:r>
            <a:r>
              <a:rPr lang="en-DE" sz="1050" dirty="0"/>
              <a: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95"/>
          <p:cNvSpPr txBox="1">
            <a:spLocks noGrp="1"/>
          </p:cNvSpPr>
          <p:nvPr>
            <p:ph type="ctrTitle"/>
          </p:nvPr>
        </p:nvSpPr>
        <p:spPr>
          <a:xfrm>
            <a:off x="401100" y="412725"/>
            <a:ext cx="8431200" cy="730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sz="2800" b="1" dirty="0">
                <a:latin typeface="Calibri" panose="020F0502020204030204" pitchFamily="34" charset="0"/>
                <a:cs typeface="Calibri" panose="020F0502020204030204" pitchFamily="34" charset="0"/>
              </a:rPr>
              <a:t>Schematic Diagram of Cart Pendulum System</a:t>
            </a:r>
            <a:endParaRPr sz="2800" b="1" dirty="0">
              <a:latin typeface="Calibri" panose="020F0502020204030204" pitchFamily="34" charset="0"/>
              <a:cs typeface="Calibri" panose="020F0502020204030204" pitchFamily="34" charset="0"/>
            </a:endParaRPr>
          </a:p>
        </p:txBody>
      </p:sp>
      <p:pic>
        <p:nvPicPr>
          <p:cNvPr id="661" name="Google Shape;661;p95"/>
          <p:cNvPicPr preferRelativeResize="0"/>
          <p:nvPr/>
        </p:nvPicPr>
        <p:blipFill>
          <a:blip r:embed="rId3">
            <a:alphaModFix/>
          </a:blip>
          <a:stretch>
            <a:fillRect/>
          </a:stretch>
        </p:blipFill>
        <p:spPr>
          <a:xfrm>
            <a:off x="2164824" y="1257350"/>
            <a:ext cx="4459576" cy="2955224"/>
          </a:xfrm>
          <a:prstGeom prst="rect">
            <a:avLst/>
          </a:prstGeom>
          <a:noFill/>
          <a:ln>
            <a:noFill/>
          </a:ln>
        </p:spPr>
      </p:pic>
      <p:sp>
        <p:nvSpPr>
          <p:cNvPr id="662" name="Google Shape;662;p95"/>
          <p:cNvSpPr txBox="1"/>
          <p:nvPr/>
        </p:nvSpPr>
        <p:spPr>
          <a:xfrm>
            <a:off x="2364000" y="4212574"/>
            <a:ext cx="4416000" cy="4038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Clr>
                <a:schemeClr val="dk1"/>
              </a:buClr>
              <a:buSzPts val="1100"/>
              <a:buFont typeface="Arial"/>
              <a:buNone/>
            </a:pPr>
            <a:r>
              <a:rPr lang="en-GB" sz="1200" dirty="0">
                <a:solidFill>
                  <a:srgbClr val="0D0D0D"/>
                </a:solidFill>
                <a:highlight>
                  <a:srgbClr val="FFFFFF"/>
                </a:highlight>
                <a:latin typeface="Calibri" panose="020F0502020204030204" pitchFamily="34" charset="0"/>
                <a:cs typeface="Calibri" panose="020F0502020204030204" pitchFamily="34" charset="0"/>
              </a:rPr>
              <a:t>Hardware setup of Cart Pendulum System</a:t>
            </a:r>
            <a:endParaRPr sz="1200" b="1"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800" dirty="0">
              <a:solidFill>
                <a:schemeClr val="dk2"/>
              </a:solidFill>
            </a:endParaRPr>
          </a:p>
        </p:txBody>
      </p:sp>
      <p:sp>
        <p:nvSpPr>
          <p:cNvPr id="3" name="Slide Number Placeholder 2">
            <a:extLst>
              <a:ext uri="{FF2B5EF4-FFF2-40B4-BE49-F238E27FC236}">
                <a16:creationId xmlns:a16="http://schemas.microsoft.com/office/drawing/2014/main" id="{84A94154-50F2-7664-B6F0-0EE90F2E0F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59</a:t>
            </a:fld>
            <a:endParaRPr lang="en-GB"/>
          </a:p>
        </p:txBody>
      </p:sp>
      <p:sp>
        <p:nvSpPr>
          <p:cNvPr id="5" name="Footer Placeholder 6">
            <a:extLst>
              <a:ext uri="{FF2B5EF4-FFF2-40B4-BE49-F238E27FC236}">
                <a16:creationId xmlns:a16="http://schemas.microsoft.com/office/drawing/2014/main" id="{F6ACCA89-F08B-3131-4B19-3D7E119743BE}"/>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Thummar</a:t>
            </a:r>
            <a:r>
              <a:rPr lang="en-DE" sz="1050" dirty="0"/>
              <a:t>(402</a:t>
            </a:r>
            <a:r>
              <a:rPr lang="de-DE" sz="1050" dirty="0"/>
              <a:t>67</a:t>
            </a:r>
            <a:r>
              <a:rPr lang="en-DE" sz="1050" dirty="0"/>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78170B76-74B3-F52E-E47B-64AA88D5D8EC}"/>
                  </a:ext>
                </a:extLst>
              </p:cNvPr>
              <p:cNvSpPr txBox="1"/>
              <p:nvPr/>
            </p:nvSpPr>
            <p:spPr>
              <a:xfrm>
                <a:off x="463110" y="341612"/>
                <a:ext cx="8019661" cy="4311052"/>
              </a:xfrm>
              <a:prstGeom prst="rect">
                <a:avLst/>
              </a:prstGeom>
              <a:noFill/>
            </p:spPr>
            <p:txBody>
              <a:bodyPr wrap="square">
                <a:spAutoFit/>
              </a:bodyPr>
              <a:lstStyle/>
              <a:p>
                <a:pPr algn="just">
                  <a:lnSpc>
                    <a:spcPct val="115000"/>
                  </a:lnSpc>
                  <a:spcAft>
                    <a:spcPts val="900"/>
                  </a:spcAft>
                </a:pPr>
                <a:r>
                  <a:rPr lang="en-US" sz="1800" dirty="0">
                    <a:latin typeface="Calibri" panose="020F0502020204030204" pitchFamily="34" charset="0"/>
                    <a:ea typeface="Calibri" panose="020F0502020204030204" pitchFamily="34" charset="0"/>
                    <a:cs typeface="Calibri" panose="020F0502020204030204" pitchFamily="34" charset="0"/>
                  </a:rPr>
                  <a:t>Using the Lagrange equation to characterize the system requires describing its total kinetic and potential energy. Given is the Lagrange </a:t>
                </a:r>
                <a:r>
                  <a:rPr lang="en-GB" sz="1800" dirty="0">
                    <a:latin typeface="Calibri" panose="020F0502020204030204" pitchFamily="34" charset="0"/>
                    <a:ea typeface="Calibri" panose="020F0502020204030204" pitchFamily="34" charset="0"/>
                    <a:cs typeface="Calibri" panose="020F0502020204030204" pitchFamily="34" charset="0"/>
                  </a:rPr>
                  <a:t>function:</a:t>
                </a:r>
                <a:endParaRPr lang="en-DE" sz="1800" dirty="0">
                  <a:latin typeface="Calibri" panose="020F0502020204030204" pitchFamily="34" charset="0"/>
                  <a:ea typeface="Calibri" panose="020F0502020204030204" pitchFamily="34" charset="0"/>
                  <a:cs typeface="Shruti" panose="020B0502040204020203" pitchFamily="34" charset="0"/>
                </a:endParaRPr>
              </a:p>
              <a:p>
                <a:pPr marL="285750" indent="-285750" algn="just">
                  <a:lnSpc>
                    <a:spcPct val="115000"/>
                  </a:lnSpc>
                  <a:spcAft>
                    <a:spcPts val="900"/>
                  </a:spcAft>
                  <a:buFont typeface="Arial" panose="020B0604020202020204" pitchFamily="34" charset="0"/>
                  <a:buChar char="•"/>
                </a:pPr>
                <a14:m>
                  <m:oMath xmlns:m="http://schemas.openxmlformats.org/officeDocument/2006/math">
                    <m:eqArr>
                      <m:eqArrPr>
                        <m:ctrlPr>
                          <a:rPr lang="en-DE" sz="1800" i="1">
                            <a:latin typeface="Cambria Math" panose="02040503050406030204" pitchFamily="18" charset="0"/>
                            <a:ea typeface="Calibri" panose="020F0502020204030204" pitchFamily="34" charset="0"/>
                            <a:cs typeface="Shruti" panose="020B0502040204020203" pitchFamily="34" charset="0"/>
                          </a:rPr>
                        </m:ctrlPr>
                      </m:eqArrPr>
                      <m:e>
                        <m:r>
                          <a:rPr lang="en-US" sz="1800" i="1">
                            <a:latin typeface="Cambria Math" panose="02040503050406030204" pitchFamily="18" charset="0"/>
                            <a:ea typeface="Calibri" panose="020F0502020204030204" pitchFamily="34" charset="0"/>
                            <a:cs typeface="Shruti" panose="020B0502040204020203" pitchFamily="34" charset="0"/>
                          </a:rPr>
                          <m:t>𝐿</m:t>
                        </m:r>
                        <m:r>
                          <a:rPr lang="en-US" sz="1800">
                            <a:latin typeface="Cambria Math" panose="02040503050406030204" pitchFamily="18" charset="0"/>
                            <a:ea typeface="Calibri" panose="020F0502020204030204" pitchFamily="34" charset="0"/>
                            <a:cs typeface="Shruti" panose="020B0502040204020203" pitchFamily="34" charset="0"/>
                          </a:rPr>
                          <m:t>=</m:t>
                        </m:r>
                        <m:sSub>
                          <m:sSubPr>
                            <m:ctrlPr>
                              <a:rPr lang="en-DE" sz="1800" i="1">
                                <a:latin typeface="Cambria Math" panose="02040503050406030204" pitchFamily="18" charset="0"/>
                                <a:ea typeface="Calibri" panose="020F0502020204030204" pitchFamily="34" charset="0"/>
                                <a:cs typeface="Shruti" panose="020B0502040204020203" pitchFamily="34" charset="0"/>
                              </a:rPr>
                            </m:ctrlPr>
                          </m:sSubPr>
                          <m:e>
                            <m:r>
                              <a:rPr lang="en-US" sz="1800" i="1">
                                <a:latin typeface="Cambria Math" panose="02040503050406030204" pitchFamily="18" charset="0"/>
                                <a:ea typeface="Calibri" panose="020F0502020204030204" pitchFamily="34" charset="0"/>
                                <a:cs typeface="Shruti" panose="020B0502040204020203" pitchFamily="34" charset="0"/>
                              </a:rPr>
                              <m:t>𝐸</m:t>
                            </m:r>
                          </m:e>
                          <m:sub>
                            <m:r>
                              <a:rPr lang="en-US" sz="1800" i="1">
                                <a:latin typeface="Cambria Math" panose="02040503050406030204" pitchFamily="18" charset="0"/>
                                <a:ea typeface="Calibri" panose="020F0502020204030204" pitchFamily="34" charset="0"/>
                                <a:cs typeface="Shruti" panose="020B0502040204020203" pitchFamily="34" charset="0"/>
                              </a:rPr>
                              <m:t>𝑘𝑖𝑛</m:t>
                            </m:r>
                          </m:sub>
                        </m:sSub>
                        <m:r>
                          <a:rPr lang="en-US" sz="1800" i="1">
                            <a:latin typeface="Cambria Math" panose="02040503050406030204" pitchFamily="18" charset="0"/>
                            <a:ea typeface="Calibri" panose="020F0502020204030204" pitchFamily="34" charset="0"/>
                            <a:cs typeface="Shruti" panose="020B0502040204020203" pitchFamily="34" charset="0"/>
                          </a:rPr>
                          <m:t>−</m:t>
                        </m:r>
                        <m:sSub>
                          <m:sSubPr>
                            <m:ctrlPr>
                              <a:rPr lang="en-DE" sz="1800" i="1">
                                <a:latin typeface="Cambria Math" panose="02040503050406030204" pitchFamily="18" charset="0"/>
                                <a:ea typeface="Calibri" panose="020F0502020204030204" pitchFamily="34" charset="0"/>
                                <a:cs typeface="Shruti" panose="020B0502040204020203" pitchFamily="34" charset="0"/>
                              </a:rPr>
                            </m:ctrlPr>
                          </m:sSubPr>
                          <m:e>
                            <m:r>
                              <a:rPr lang="en-US" sz="1800" i="1">
                                <a:latin typeface="Cambria Math" panose="02040503050406030204" pitchFamily="18" charset="0"/>
                                <a:ea typeface="Calibri" panose="020F0502020204030204" pitchFamily="34" charset="0"/>
                                <a:cs typeface="Shruti" panose="020B0502040204020203" pitchFamily="34" charset="0"/>
                              </a:rPr>
                              <m:t>𝐸</m:t>
                            </m:r>
                          </m:e>
                          <m:sub>
                            <m:r>
                              <a:rPr lang="en-US" sz="1800" i="1">
                                <a:latin typeface="Cambria Math" panose="02040503050406030204" pitchFamily="18" charset="0"/>
                                <a:ea typeface="Calibri" panose="020F0502020204030204" pitchFamily="34" charset="0"/>
                                <a:cs typeface="Shruti" panose="020B0502040204020203" pitchFamily="34" charset="0"/>
                              </a:rPr>
                              <m:t>𝑝𝑜𝑡</m:t>
                            </m:r>
                          </m:sub>
                        </m:sSub>
                        <m:r>
                          <a:rPr lang="en-US" sz="1800" i="1">
                            <a:latin typeface="Cambria Math" panose="02040503050406030204" pitchFamily="18" charset="0"/>
                            <a:ea typeface="Calibri" panose="020F0502020204030204" pitchFamily="34" charset="0"/>
                            <a:cs typeface="Shruti" panose="020B0502040204020203" pitchFamily="34" charset="0"/>
                          </a:rPr>
                          <m:t>#</m:t>
                        </m:r>
                      </m:e>
                    </m:eqArr>
                  </m:oMath>
                </a14:m>
                <a:r>
                  <a:rPr lang="en-GB" sz="1800" dirty="0">
                    <a:latin typeface="Calibri" panose="020F0502020204030204" pitchFamily="34" charset="0"/>
                    <a:ea typeface="Calibri" panose="020F0502020204030204" pitchFamily="34" charset="0"/>
                    <a:cs typeface="Shruti" panose="020B0502040204020203" pitchFamily="34" charset="0"/>
                  </a:rPr>
                  <a:t>       	...(1)</a:t>
                </a:r>
              </a:p>
              <a:p>
                <a:pPr algn="just">
                  <a:lnSpc>
                    <a:spcPct val="115000"/>
                  </a:lnSpc>
                  <a:spcAft>
                    <a:spcPts val="900"/>
                  </a:spcAft>
                </a:pPr>
                <a:endParaRPr lang="en-DE" sz="1800" dirty="0">
                  <a:latin typeface="Calibri" panose="020F0502020204030204" pitchFamily="34" charset="0"/>
                  <a:ea typeface="Calibri" panose="020F0502020204030204" pitchFamily="34" charset="0"/>
                  <a:cs typeface="Shruti" panose="020B0502040204020203" pitchFamily="34" charset="0"/>
                </a:endParaRPr>
              </a:p>
              <a:p>
                <a:pPr algn="just">
                  <a:lnSpc>
                    <a:spcPct val="115000"/>
                  </a:lnSpc>
                  <a:spcAft>
                    <a:spcPts val="900"/>
                  </a:spcAft>
                </a:pPr>
                <a:r>
                  <a:rPr lang="en-US" sz="1800" dirty="0">
                    <a:latin typeface="Calibri" panose="020F0502020204030204" pitchFamily="34" charset="0"/>
                    <a:ea typeface="Calibri" panose="020F0502020204030204" pitchFamily="34" charset="0"/>
                    <a:cs typeface="Calibri" panose="020F0502020204030204" pitchFamily="34" charset="0"/>
                  </a:rPr>
                  <a:t>The system's dynamic behavior is fully described by the Lagrange equation. The Lagrange equation is expressed as:</a:t>
                </a:r>
                <a:endParaRPr lang="en-GB" sz="1800" dirty="0">
                  <a:latin typeface="Calibri" panose="020F0502020204030204" pitchFamily="34" charset="0"/>
                  <a:ea typeface="Calibri" panose="020F0502020204030204" pitchFamily="34" charset="0"/>
                  <a:cs typeface="Shruti" panose="020B0502040204020203" pitchFamily="34" charset="0"/>
                </a:endParaRPr>
              </a:p>
              <a:p>
                <a:pPr marL="285750" indent="-285750" algn="just">
                  <a:lnSpc>
                    <a:spcPct val="115000"/>
                  </a:lnSpc>
                  <a:spcAft>
                    <a:spcPts val="900"/>
                  </a:spcAft>
                  <a:buFont typeface="Arial" panose="020B0604020202020204" pitchFamily="34" charset="0"/>
                  <a:buChar char="•"/>
                </a:pPr>
                <a14:m>
                  <m:oMath xmlns:m="http://schemas.openxmlformats.org/officeDocument/2006/math">
                    <m:eqArr>
                      <m:eqArrPr>
                        <m:ctrlPr>
                          <a:rPr lang="en-DE" sz="1800" i="1">
                            <a:latin typeface="Cambria Math" panose="02040503050406030204" pitchFamily="18" charset="0"/>
                            <a:ea typeface="Calibri" panose="020F0502020204030204" pitchFamily="34" charset="0"/>
                            <a:cs typeface="Shruti" panose="020B0502040204020203" pitchFamily="34" charset="0"/>
                          </a:rPr>
                        </m:ctrlPr>
                      </m:eqArrPr>
                      <m:e>
                        <m:f>
                          <m:fPr>
                            <m:ctrlPr>
                              <a:rPr lang="en-DE" sz="1800" i="1">
                                <a:latin typeface="Cambria Math" panose="02040503050406030204" pitchFamily="18" charset="0"/>
                                <a:ea typeface="Calibri" panose="020F0502020204030204" pitchFamily="34" charset="0"/>
                                <a:cs typeface="Shruti" panose="020B0502040204020203" pitchFamily="34" charset="0"/>
                              </a:rPr>
                            </m:ctrlPr>
                          </m:fPr>
                          <m:num>
                            <m:r>
                              <a:rPr lang="en-US" sz="1800">
                                <a:latin typeface="Cambria Math" panose="02040503050406030204" pitchFamily="18" charset="0"/>
                                <a:ea typeface="Calibri" panose="020F0502020204030204" pitchFamily="34" charset="0"/>
                                <a:cs typeface="Shruti" panose="020B0502040204020203" pitchFamily="34" charset="0"/>
                              </a:rPr>
                              <m:t>𝜕</m:t>
                            </m:r>
                          </m:num>
                          <m:den>
                            <m:r>
                              <a:rPr lang="en-US" sz="1800">
                                <a:latin typeface="Cambria Math" panose="02040503050406030204" pitchFamily="18" charset="0"/>
                                <a:ea typeface="Calibri" panose="020F0502020204030204" pitchFamily="34" charset="0"/>
                                <a:cs typeface="Shruti" panose="020B0502040204020203" pitchFamily="34" charset="0"/>
                              </a:rPr>
                              <m:t>𝜕</m:t>
                            </m:r>
                            <m:r>
                              <a:rPr lang="en-US" sz="1800" i="1">
                                <a:latin typeface="Cambria Math" panose="02040503050406030204" pitchFamily="18" charset="0"/>
                                <a:ea typeface="Calibri" panose="020F0502020204030204" pitchFamily="34" charset="0"/>
                                <a:cs typeface="Shruti" panose="020B0502040204020203" pitchFamily="34" charset="0"/>
                              </a:rPr>
                              <m:t>𝑡</m:t>
                            </m:r>
                          </m:den>
                        </m:f>
                        <m:d>
                          <m:dPr>
                            <m:ctrlPr>
                              <a:rPr lang="en-DE" sz="1800" i="1">
                                <a:latin typeface="Cambria Math" panose="02040503050406030204" pitchFamily="18" charset="0"/>
                                <a:ea typeface="Calibri" panose="020F0502020204030204" pitchFamily="34" charset="0"/>
                                <a:cs typeface="Shruti" panose="020B0502040204020203" pitchFamily="34" charset="0"/>
                              </a:rPr>
                            </m:ctrlPr>
                          </m:dPr>
                          <m:e>
                            <m:f>
                              <m:fPr>
                                <m:ctrlPr>
                                  <a:rPr lang="en-DE" sz="1800" i="1">
                                    <a:latin typeface="Cambria Math" panose="02040503050406030204" pitchFamily="18" charset="0"/>
                                    <a:ea typeface="Calibri" panose="020F0502020204030204" pitchFamily="34" charset="0"/>
                                    <a:cs typeface="Shruti" panose="020B0502040204020203" pitchFamily="34" charset="0"/>
                                  </a:rPr>
                                </m:ctrlPr>
                              </m:fPr>
                              <m:num>
                                <m:r>
                                  <a:rPr lang="en-US" sz="1800">
                                    <a:latin typeface="Cambria Math" panose="02040503050406030204" pitchFamily="18" charset="0"/>
                                    <a:ea typeface="Calibri" panose="020F0502020204030204" pitchFamily="34" charset="0"/>
                                    <a:cs typeface="Shruti" panose="020B0502040204020203" pitchFamily="34" charset="0"/>
                                  </a:rPr>
                                  <m:t>𝜕</m:t>
                                </m:r>
                                <m:r>
                                  <a:rPr lang="en-US" sz="1800" i="1">
                                    <a:latin typeface="Cambria Math" panose="02040503050406030204" pitchFamily="18" charset="0"/>
                                    <a:ea typeface="Calibri" panose="020F0502020204030204" pitchFamily="34" charset="0"/>
                                    <a:cs typeface="Shruti" panose="020B0502040204020203" pitchFamily="34" charset="0"/>
                                  </a:rPr>
                                  <m:t>𝐿</m:t>
                                </m:r>
                              </m:num>
                              <m:den>
                                <m:r>
                                  <a:rPr lang="en-US" sz="1800">
                                    <a:latin typeface="Cambria Math" panose="02040503050406030204" pitchFamily="18" charset="0"/>
                                    <a:ea typeface="Calibri" panose="020F0502020204030204" pitchFamily="34" charset="0"/>
                                    <a:cs typeface="Shruti" panose="020B0502040204020203" pitchFamily="34" charset="0"/>
                                  </a:rPr>
                                  <m:t>𝜕</m:t>
                                </m:r>
                                <m:sSub>
                                  <m:sSubPr>
                                    <m:ctrlPr>
                                      <a:rPr lang="en-DE" sz="1800" i="1">
                                        <a:latin typeface="Cambria Math" panose="02040503050406030204" pitchFamily="18" charset="0"/>
                                        <a:ea typeface="Calibri" panose="020F0502020204030204" pitchFamily="34" charset="0"/>
                                        <a:cs typeface="Shruti" panose="020B0502040204020203" pitchFamily="34" charset="0"/>
                                      </a:rPr>
                                    </m:ctrlPr>
                                  </m:sSubPr>
                                  <m:e>
                                    <m:acc>
                                      <m:accPr>
                                        <m:chr m:val="˙"/>
                                        <m:ctrlPr>
                                          <a:rPr lang="en-DE" sz="1800" i="1">
                                            <a:latin typeface="Cambria Math" panose="02040503050406030204" pitchFamily="18" charset="0"/>
                                            <a:ea typeface="Calibri" panose="020F0502020204030204" pitchFamily="34" charset="0"/>
                                            <a:cs typeface="Shruti" panose="020B0502040204020203" pitchFamily="34" charset="0"/>
                                          </a:rPr>
                                        </m:ctrlPr>
                                      </m:accPr>
                                      <m:e>
                                        <m:r>
                                          <a:rPr lang="en-US" sz="1800" i="1">
                                            <a:latin typeface="Cambria Math" panose="02040503050406030204" pitchFamily="18" charset="0"/>
                                            <a:ea typeface="Calibri" panose="020F0502020204030204" pitchFamily="34" charset="0"/>
                                            <a:cs typeface="Shruti" panose="020B0502040204020203" pitchFamily="34" charset="0"/>
                                          </a:rPr>
                                          <m:t>𝑞</m:t>
                                        </m:r>
                                      </m:e>
                                    </m:acc>
                                  </m:e>
                                  <m:sub>
                                    <m:r>
                                      <a:rPr lang="en-US" sz="1800" i="1">
                                        <a:latin typeface="Cambria Math" panose="02040503050406030204" pitchFamily="18" charset="0"/>
                                        <a:ea typeface="Calibri" panose="020F0502020204030204" pitchFamily="34" charset="0"/>
                                        <a:cs typeface="Shruti" panose="020B0502040204020203" pitchFamily="34" charset="0"/>
                                      </a:rPr>
                                      <m:t>𝑖</m:t>
                                    </m:r>
                                  </m:sub>
                                </m:sSub>
                              </m:den>
                            </m:f>
                          </m:e>
                        </m:d>
                        <m:r>
                          <a:rPr lang="en-US" sz="1800" i="1">
                            <a:latin typeface="Cambria Math" panose="02040503050406030204" pitchFamily="18" charset="0"/>
                            <a:ea typeface="Calibri" panose="020F0502020204030204" pitchFamily="34" charset="0"/>
                            <a:cs typeface="Shruti" panose="020B0502040204020203" pitchFamily="34" charset="0"/>
                          </a:rPr>
                          <m:t>−</m:t>
                        </m:r>
                        <m:d>
                          <m:dPr>
                            <m:ctrlPr>
                              <a:rPr lang="en-DE" sz="1800" i="1">
                                <a:latin typeface="Cambria Math" panose="02040503050406030204" pitchFamily="18" charset="0"/>
                                <a:ea typeface="Calibri" panose="020F0502020204030204" pitchFamily="34" charset="0"/>
                                <a:cs typeface="Shruti" panose="020B0502040204020203" pitchFamily="34" charset="0"/>
                              </a:rPr>
                            </m:ctrlPr>
                          </m:dPr>
                          <m:e>
                            <m:f>
                              <m:fPr>
                                <m:ctrlPr>
                                  <a:rPr lang="en-DE" sz="1800" i="1">
                                    <a:latin typeface="Cambria Math" panose="02040503050406030204" pitchFamily="18" charset="0"/>
                                    <a:ea typeface="Calibri" panose="020F0502020204030204" pitchFamily="34" charset="0"/>
                                    <a:cs typeface="Shruti" panose="020B0502040204020203" pitchFamily="34" charset="0"/>
                                  </a:rPr>
                                </m:ctrlPr>
                              </m:fPr>
                              <m:num>
                                <m:r>
                                  <a:rPr lang="en-US" sz="1800">
                                    <a:latin typeface="Cambria Math" panose="02040503050406030204" pitchFamily="18" charset="0"/>
                                    <a:ea typeface="Calibri" panose="020F0502020204030204" pitchFamily="34" charset="0"/>
                                    <a:cs typeface="Shruti" panose="020B0502040204020203" pitchFamily="34" charset="0"/>
                                  </a:rPr>
                                  <m:t>𝜕</m:t>
                                </m:r>
                                <m:r>
                                  <a:rPr lang="en-US" sz="1800" i="1">
                                    <a:latin typeface="Cambria Math" panose="02040503050406030204" pitchFamily="18" charset="0"/>
                                    <a:ea typeface="Calibri" panose="020F0502020204030204" pitchFamily="34" charset="0"/>
                                    <a:cs typeface="Shruti" panose="020B0502040204020203" pitchFamily="34" charset="0"/>
                                  </a:rPr>
                                  <m:t>𝐿</m:t>
                                </m:r>
                              </m:num>
                              <m:den>
                                <m:r>
                                  <a:rPr lang="en-US" sz="1800">
                                    <a:latin typeface="Cambria Math" panose="02040503050406030204" pitchFamily="18" charset="0"/>
                                    <a:ea typeface="Calibri" panose="020F0502020204030204" pitchFamily="34" charset="0"/>
                                    <a:cs typeface="Shruti" panose="020B0502040204020203" pitchFamily="34" charset="0"/>
                                  </a:rPr>
                                  <m:t>𝜕</m:t>
                                </m:r>
                                <m:sSub>
                                  <m:sSubPr>
                                    <m:ctrlPr>
                                      <a:rPr lang="en-DE" sz="1800" i="1">
                                        <a:latin typeface="Cambria Math" panose="02040503050406030204" pitchFamily="18" charset="0"/>
                                        <a:ea typeface="Calibri" panose="020F0502020204030204" pitchFamily="34" charset="0"/>
                                        <a:cs typeface="Shruti" panose="020B0502040204020203" pitchFamily="34" charset="0"/>
                                      </a:rPr>
                                    </m:ctrlPr>
                                  </m:sSubPr>
                                  <m:e>
                                    <m:r>
                                      <a:rPr lang="en-US" sz="1800" i="1">
                                        <a:latin typeface="Cambria Math" panose="02040503050406030204" pitchFamily="18" charset="0"/>
                                        <a:ea typeface="Calibri" panose="020F0502020204030204" pitchFamily="34" charset="0"/>
                                        <a:cs typeface="Shruti" panose="020B0502040204020203" pitchFamily="34" charset="0"/>
                                      </a:rPr>
                                      <m:t>𝑞</m:t>
                                    </m:r>
                                  </m:e>
                                  <m:sub>
                                    <m:r>
                                      <a:rPr lang="en-US" sz="1800" i="1">
                                        <a:latin typeface="Cambria Math" panose="02040503050406030204" pitchFamily="18" charset="0"/>
                                        <a:ea typeface="Calibri" panose="020F0502020204030204" pitchFamily="34" charset="0"/>
                                        <a:cs typeface="Shruti" panose="020B0502040204020203" pitchFamily="34" charset="0"/>
                                      </a:rPr>
                                      <m:t>𝑖</m:t>
                                    </m:r>
                                  </m:sub>
                                </m:sSub>
                              </m:den>
                            </m:f>
                          </m:e>
                        </m:d>
                        <m:r>
                          <a:rPr lang="en-US" sz="1800">
                            <a:latin typeface="Cambria Math" panose="02040503050406030204" pitchFamily="18" charset="0"/>
                            <a:ea typeface="Calibri" panose="020F0502020204030204" pitchFamily="34" charset="0"/>
                            <a:cs typeface="Shruti" panose="020B0502040204020203" pitchFamily="34" charset="0"/>
                          </a:rPr>
                          <m:t>=</m:t>
                        </m:r>
                        <m:sSub>
                          <m:sSubPr>
                            <m:ctrlPr>
                              <a:rPr lang="en-DE" sz="1800" i="1">
                                <a:latin typeface="Cambria Math" panose="02040503050406030204" pitchFamily="18" charset="0"/>
                                <a:ea typeface="Calibri" panose="020F0502020204030204" pitchFamily="34" charset="0"/>
                                <a:cs typeface="Shruti" panose="020B0502040204020203" pitchFamily="34" charset="0"/>
                              </a:rPr>
                            </m:ctrlPr>
                          </m:sSubPr>
                          <m:e>
                            <m:r>
                              <a:rPr lang="en-US" sz="1800" i="1">
                                <a:latin typeface="Cambria Math" panose="02040503050406030204" pitchFamily="18" charset="0"/>
                                <a:ea typeface="Calibri" panose="020F0502020204030204" pitchFamily="34" charset="0"/>
                                <a:cs typeface="Shruti" panose="020B0502040204020203" pitchFamily="34" charset="0"/>
                              </a:rPr>
                              <m:t>𝑄</m:t>
                            </m:r>
                          </m:e>
                          <m:sub>
                            <m:r>
                              <a:rPr lang="en-US" sz="1800" i="1">
                                <a:latin typeface="Cambria Math" panose="02040503050406030204" pitchFamily="18" charset="0"/>
                                <a:ea typeface="Calibri" panose="020F0502020204030204" pitchFamily="34" charset="0"/>
                                <a:cs typeface="Shruti" panose="020B0502040204020203" pitchFamily="34" charset="0"/>
                              </a:rPr>
                              <m:t>𝑖</m:t>
                            </m:r>
                          </m:sub>
                        </m:sSub>
                        <m:r>
                          <a:rPr lang="en-US" sz="1800" i="1">
                            <a:latin typeface="Cambria Math" panose="02040503050406030204" pitchFamily="18" charset="0"/>
                            <a:ea typeface="Calibri" panose="020F0502020204030204" pitchFamily="34" charset="0"/>
                            <a:cs typeface="Shruti" panose="020B0502040204020203" pitchFamily="34" charset="0"/>
                          </a:rPr>
                          <m:t>#</m:t>
                        </m:r>
                      </m:e>
                    </m:eqArr>
                  </m:oMath>
                </a14:m>
                <a:r>
                  <a:rPr lang="en-GB" sz="1800" dirty="0">
                    <a:latin typeface="Calibri" panose="020F0502020204030204" pitchFamily="34" charset="0"/>
                    <a:ea typeface="Calibri" panose="020F0502020204030204" pitchFamily="34" charset="0"/>
                    <a:cs typeface="Shruti" panose="020B0502040204020203" pitchFamily="34" charset="0"/>
                  </a:rPr>
                  <a:t> 	...(2)</a:t>
                </a:r>
                <a:endParaRPr lang="en-DE" sz="1800" dirty="0">
                  <a:latin typeface="Calibri" panose="020F0502020204030204" pitchFamily="34" charset="0"/>
                  <a:ea typeface="Calibri" panose="020F0502020204030204" pitchFamily="34" charset="0"/>
                  <a:cs typeface="Shruti" panose="020B0502040204020203" pitchFamily="34" charset="0"/>
                </a:endParaRPr>
              </a:p>
              <a:p>
                <a:pPr algn="just">
                  <a:lnSpc>
                    <a:spcPct val="115000"/>
                  </a:lnSpc>
                  <a:spcAft>
                    <a:spcPts val="900"/>
                  </a:spcAft>
                </a:pPr>
                <a:r>
                  <a:rPr lang="en-US" sz="1800" dirty="0">
                    <a:latin typeface="Calibri" panose="020F0502020204030204" pitchFamily="34" charset="0"/>
                    <a:ea typeface="Calibri" panose="020F0502020204030204" pitchFamily="34" charset="0"/>
                    <a:cs typeface="Calibri" panose="020F0502020204030204" pitchFamily="34" charset="0"/>
                  </a:rPr>
                  <a:t>where,</a:t>
                </a:r>
                <a:endParaRPr lang="en-DE" sz="1800" dirty="0">
                  <a:latin typeface="Calibri" panose="020F0502020204030204" pitchFamily="34" charset="0"/>
                  <a:ea typeface="Calibri" panose="020F0502020204030204" pitchFamily="34" charset="0"/>
                  <a:cs typeface="Shruti" panose="020B0502040204020203" pitchFamily="34" charset="0"/>
                </a:endParaRPr>
              </a:p>
              <a:p>
                <a:pPr algn="just">
                  <a:lnSpc>
                    <a:spcPct val="115000"/>
                  </a:lnSpc>
                  <a:spcAft>
                    <a:spcPts val="900"/>
                  </a:spcAft>
                </a:pPr>
                <a14:m>
                  <m:oMath xmlns:m="http://schemas.openxmlformats.org/officeDocument/2006/math">
                    <m:sSub>
                      <m:sSubPr>
                        <m:ctrlPr>
                          <a:rPr lang="en-DE" sz="1800" i="1">
                            <a:latin typeface="Cambria Math" panose="02040503050406030204" pitchFamily="18" charset="0"/>
                            <a:ea typeface="Calibri" panose="020F0502020204030204" pitchFamily="34" charset="0"/>
                            <a:cs typeface="Calibri" panose="020F0502020204030204" pitchFamily="34" charset="0"/>
                          </a:rPr>
                        </m:ctrlPr>
                      </m:sSubPr>
                      <m:e>
                        <m:r>
                          <a:rPr lang="en-US" sz="1800" i="1">
                            <a:latin typeface="Cambria Math" panose="02040503050406030204" pitchFamily="18" charset="0"/>
                            <a:ea typeface="Calibri" panose="020F0502020204030204" pitchFamily="34" charset="0"/>
                            <a:cs typeface="Calibri" panose="020F0502020204030204" pitchFamily="34" charset="0"/>
                          </a:rPr>
                          <m:t>𝑞</m:t>
                        </m:r>
                      </m:e>
                      <m:sub>
                        <m:r>
                          <a:rPr lang="en-US" sz="1800" i="1">
                            <a:latin typeface="Cambria Math" panose="02040503050406030204" pitchFamily="18" charset="0"/>
                            <a:ea typeface="Calibri" panose="020F0502020204030204" pitchFamily="34" charset="0"/>
                            <a:cs typeface="Calibri" panose="020F0502020204030204" pitchFamily="34" charset="0"/>
                          </a:rPr>
                          <m:t>𝑖</m:t>
                        </m:r>
                      </m:sub>
                    </m:sSub>
                    <m:r>
                      <a:rPr lang="en-US" sz="1800">
                        <a:latin typeface="Cambria Math" panose="02040503050406030204" pitchFamily="18" charset="0"/>
                        <a:ea typeface="Calibri" panose="020F0502020204030204" pitchFamily="34" charset="0"/>
                        <a:cs typeface="Calibri" panose="020F0502020204030204" pitchFamily="34" charset="0"/>
                      </a:rPr>
                      <m:t>:</m:t>
                    </m:r>
                  </m:oMath>
                </a14:m>
                <a:r>
                  <a:rPr lang="en-US" sz="1800" dirty="0">
                    <a:latin typeface="Calibri" panose="020F0502020204030204" pitchFamily="34" charset="0"/>
                    <a:ea typeface="Calibri" panose="020F0502020204030204" pitchFamily="34" charset="0"/>
                    <a:cs typeface="Calibri" panose="020F0502020204030204" pitchFamily="34" charset="0"/>
                  </a:rPr>
                  <a:t> Coordinate vector.</a:t>
                </a:r>
                <a:endParaRPr lang="en-DE" sz="1800" dirty="0">
                  <a:latin typeface="Calibri" panose="020F0502020204030204" pitchFamily="34" charset="0"/>
                  <a:ea typeface="Calibri" panose="020F0502020204030204" pitchFamily="34" charset="0"/>
                  <a:cs typeface="Shruti" panose="020B0502040204020203" pitchFamily="34" charset="0"/>
                </a:endParaRPr>
              </a:p>
              <a:p>
                <a:pPr algn="just">
                  <a:lnSpc>
                    <a:spcPct val="115000"/>
                  </a:lnSpc>
                  <a:spcAft>
                    <a:spcPts val="900"/>
                  </a:spcAft>
                </a:pPr>
                <a14:m>
                  <m:oMath xmlns:m="http://schemas.openxmlformats.org/officeDocument/2006/math">
                    <m:sSub>
                      <m:sSubPr>
                        <m:ctrlPr>
                          <a:rPr lang="en-DE" sz="1800" i="1">
                            <a:latin typeface="Cambria Math" panose="02040503050406030204" pitchFamily="18" charset="0"/>
                            <a:ea typeface="Calibri" panose="020F0502020204030204" pitchFamily="34" charset="0"/>
                            <a:cs typeface="Calibri" panose="020F0502020204030204" pitchFamily="34" charset="0"/>
                          </a:rPr>
                        </m:ctrlPr>
                      </m:sSubPr>
                      <m:e>
                        <m:r>
                          <a:rPr lang="en-US" sz="1800" i="1">
                            <a:latin typeface="Cambria Math" panose="02040503050406030204" pitchFamily="18" charset="0"/>
                            <a:ea typeface="Calibri" panose="020F0502020204030204" pitchFamily="34" charset="0"/>
                            <a:cs typeface="Calibri" panose="020F0502020204030204" pitchFamily="34" charset="0"/>
                          </a:rPr>
                          <m:t>𝑄</m:t>
                        </m:r>
                      </m:e>
                      <m:sub>
                        <m:r>
                          <a:rPr lang="en-US" sz="1800" i="1">
                            <a:latin typeface="Cambria Math" panose="02040503050406030204" pitchFamily="18" charset="0"/>
                            <a:ea typeface="Calibri" panose="020F0502020204030204" pitchFamily="34" charset="0"/>
                            <a:cs typeface="Calibri" panose="020F0502020204030204" pitchFamily="34" charset="0"/>
                          </a:rPr>
                          <m:t>𝑖</m:t>
                        </m:r>
                      </m:sub>
                    </m:sSub>
                    <m:r>
                      <a:rPr lang="en-US" sz="1800">
                        <a:latin typeface="Cambria Math" panose="02040503050406030204" pitchFamily="18" charset="0"/>
                        <a:ea typeface="Calibri" panose="020F0502020204030204" pitchFamily="34" charset="0"/>
                        <a:cs typeface="Calibri" panose="020F0502020204030204" pitchFamily="34" charset="0"/>
                      </a:rPr>
                      <m:t>:</m:t>
                    </m:r>
                  </m:oMath>
                </a14:m>
                <a:r>
                  <a:rPr lang="en-US" sz="1800" dirty="0">
                    <a:latin typeface="Calibri" panose="020F0502020204030204" pitchFamily="34" charset="0"/>
                    <a:ea typeface="Calibri" panose="020F0502020204030204" pitchFamily="34" charset="0"/>
                    <a:cs typeface="Calibri" panose="020F0502020204030204" pitchFamily="34" charset="0"/>
                  </a:rPr>
                  <a:t> Non-conservative force vector</a:t>
                </a:r>
                <a:r>
                  <a:rPr lang="en-GB" sz="1800" dirty="0">
                    <a:latin typeface="Calibri" panose="020F0502020204030204" pitchFamily="34" charset="0"/>
                    <a:ea typeface="Calibri" panose="020F0502020204030204" pitchFamily="34" charset="0"/>
                    <a:cs typeface="Calibri" panose="020F0502020204030204" pitchFamily="34" charset="0"/>
                  </a:rPr>
                  <a:t>.</a:t>
                </a:r>
                <a:endParaRPr lang="en-DE" sz="1800" dirty="0">
                  <a:latin typeface="Calibri" panose="020F0502020204030204" pitchFamily="34" charset="0"/>
                  <a:ea typeface="Calibri" panose="020F0502020204030204" pitchFamily="34" charset="0"/>
                  <a:cs typeface="Shruti" panose="020B0502040204020203" pitchFamily="34" charset="0"/>
                </a:endParaRPr>
              </a:p>
            </p:txBody>
          </p:sp>
        </mc:Choice>
        <mc:Fallback>
          <p:sp>
            <p:nvSpPr>
              <p:cNvPr id="3" name="TextBox 2">
                <a:extLst>
                  <a:ext uri="{FF2B5EF4-FFF2-40B4-BE49-F238E27FC236}">
                    <a16:creationId xmlns:a16="http://schemas.microsoft.com/office/drawing/2014/main" id="{78170B76-74B3-F52E-E47B-64AA88D5D8EC}"/>
                  </a:ext>
                </a:extLst>
              </p:cNvPr>
              <p:cNvSpPr txBox="1">
                <a:spLocks noRot="1" noChangeAspect="1" noMove="1" noResize="1" noEditPoints="1" noAdjustHandles="1" noChangeArrowheads="1" noChangeShapeType="1" noTextEdit="1"/>
              </p:cNvSpPr>
              <p:nvPr/>
            </p:nvSpPr>
            <p:spPr>
              <a:xfrm>
                <a:off x="463110" y="341612"/>
                <a:ext cx="8019661" cy="4311052"/>
              </a:xfrm>
              <a:prstGeom prst="rect">
                <a:avLst/>
              </a:prstGeom>
              <a:blipFill>
                <a:blip r:embed="rId2"/>
                <a:stretch>
                  <a:fillRect l="-684" t="-141" r="-532" b="-1414"/>
                </a:stretch>
              </a:blipFill>
            </p:spPr>
            <p:txBody>
              <a:bodyPr/>
              <a:lstStyle/>
              <a:p>
                <a:r>
                  <a:rPr lang="en-US">
                    <a:noFill/>
                  </a:rPr>
                  <a:t> </a:t>
                </a:r>
              </a:p>
            </p:txBody>
          </p:sp>
        </mc:Fallback>
      </mc:AlternateContent>
      <p:sp>
        <p:nvSpPr>
          <p:cNvPr id="4" name="Footer Placeholder 6">
            <a:extLst>
              <a:ext uri="{FF2B5EF4-FFF2-40B4-BE49-F238E27FC236}">
                <a16:creationId xmlns:a16="http://schemas.microsoft.com/office/drawing/2014/main" id="{A39FDFC0-62EC-4597-08F3-C92A1A50FA0F}"/>
              </a:ext>
            </a:extLst>
          </p:cNvPr>
          <p:cNvSpPr txBox="1">
            <a:spLocks/>
          </p:cNvSpPr>
          <p:nvPr/>
        </p:nvSpPr>
        <p:spPr>
          <a:xfrm>
            <a:off x="259492" y="4723095"/>
            <a:ext cx="1257301"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DE" sz="1050" dirty="0"/>
              <a:t>Polara(40273)</a:t>
            </a:r>
          </a:p>
        </p:txBody>
      </p:sp>
      <p:sp>
        <p:nvSpPr>
          <p:cNvPr id="6" name="Slide Number Placeholder 5">
            <a:extLst>
              <a:ext uri="{FF2B5EF4-FFF2-40B4-BE49-F238E27FC236}">
                <a16:creationId xmlns:a16="http://schemas.microsoft.com/office/drawing/2014/main" id="{3F43D814-D4FC-F5FB-EC29-926FB5E932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a:t>
            </a:fld>
            <a:endParaRPr lang="en-GB"/>
          </a:p>
        </p:txBody>
      </p:sp>
    </p:spTree>
    <p:extLst>
      <p:ext uri="{BB962C8B-B14F-4D97-AF65-F5344CB8AC3E}">
        <p14:creationId xmlns:p14="http://schemas.microsoft.com/office/powerpoint/2010/main" val="12961827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96"/>
          <p:cNvSpPr txBox="1">
            <a:spLocks noGrp="1"/>
          </p:cNvSpPr>
          <p:nvPr>
            <p:ph type="ctrTitle"/>
          </p:nvPr>
        </p:nvSpPr>
        <p:spPr>
          <a:xfrm>
            <a:off x="401100" y="412725"/>
            <a:ext cx="8431200" cy="730500"/>
          </a:xfrm>
          <a:prstGeom prst="rect">
            <a:avLst/>
          </a:prstGeom>
        </p:spPr>
        <p:txBody>
          <a:bodyPr spcFirstLastPara="1" wrap="square" lIns="91425" tIns="91425" rIns="91425" bIns="91425" anchor="b" anchorCtr="0">
            <a:normAutofit/>
          </a:bodyPr>
          <a:lstStyle/>
          <a:p>
            <a:pPr marL="0" marR="0" lvl="0" indent="0" algn="l" rtl="0">
              <a:lnSpc>
                <a:spcPct val="100000"/>
              </a:lnSpc>
              <a:spcBef>
                <a:spcPts val="0"/>
              </a:spcBef>
              <a:spcAft>
                <a:spcPts val="0"/>
              </a:spcAft>
              <a:buNone/>
            </a:pPr>
            <a:r>
              <a:rPr lang="en-GB" sz="2800" b="1" dirty="0">
                <a:latin typeface="Calibri" panose="020F0502020204030204" pitchFamily="34" charset="0"/>
                <a:cs typeface="Calibri" panose="020F0502020204030204" pitchFamily="34" charset="0"/>
              </a:rPr>
              <a:t>Incremental Encoder</a:t>
            </a:r>
            <a:endParaRPr sz="2800" b="1" dirty="0">
              <a:latin typeface="Calibri" panose="020F0502020204030204" pitchFamily="34" charset="0"/>
              <a:cs typeface="Calibri" panose="020F0502020204030204" pitchFamily="34" charset="0"/>
            </a:endParaRPr>
          </a:p>
        </p:txBody>
      </p:sp>
      <p:sp>
        <p:nvSpPr>
          <p:cNvPr id="668" name="Google Shape;668;p96"/>
          <p:cNvSpPr txBox="1">
            <a:spLocks noGrp="1"/>
          </p:cNvSpPr>
          <p:nvPr>
            <p:ph type="subTitle" idx="1"/>
          </p:nvPr>
        </p:nvSpPr>
        <p:spPr>
          <a:xfrm>
            <a:off x="401025" y="1315325"/>
            <a:ext cx="5860800" cy="35418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Clr>
                <a:srgbClr val="0D0D0D"/>
              </a:buClr>
              <a:buSzPts val="1800"/>
              <a:buFont typeface="Roboto"/>
              <a:buChar char="➢"/>
            </a:pPr>
            <a:r>
              <a:rPr lang="en-GB" sz="1400" b="1" dirty="0">
                <a:solidFill>
                  <a:srgbClr val="0D0D0D"/>
                </a:solidFill>
                <a:highlight>
                  <a:srgbClr val="FFFFFF"/>
                </a:highlight>
                <a:latin typeface="Calibri" panose="020F0502020204030204" pitchFamily="34" charset="0"/>
                <a:cs typeface="Calibri" panose="020F0502020204030204" pitchFamily="34" charset="0"/>
              </a:rPr>
              <a:t>Incremental Encoder:</a:t>
            </a:r>
            <a:endParaRPr sz="1400" b="1" dirty="0">
              <a:solidFill>
                <a:srgbClr val="0D0D0D"/>
              </a:solidFill>
              <a:highlight>
                <a:srgbClr val="FFFFFF"/>
              </a:highlight>
              <a:latin typeface="Calibri" panose="020F0502020204030204" pitchFamily="34" charset="0"/>
              <a:cs typeface="Calibri" panose="020F0502020204030204" pitchFamily="34" charset="0"/>
            </a:endParaRPr>
          </a:p>
          <a:p>
            <a:pPr marL="914400" marR="0" lvl="1" indent="-317500" algn="just" rtl="0">
              <a:lnSpc>
                <a:spcPct val="115000"/>
              </a:lnSpc>
              <a:spcBef>
                <a:spcPts val="0"/>
              </a:spcBef>
              <a:spcAft>
                <a:spcPts val="0"/>
              </a:spcAft>
              <a:buClr>
                <a:srgbClr val="0D0D0D"/>
              </a:buClr>
              <a:buSzPts val="1400"/>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Rotating instrument generating pulses in response to rotation.</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457200" lvl="0" indent="-342900" algn="just" rtl="0">
              <a:spcBef>
                <a:spcPts val="0"/>
              </a:spcBef>
              <a:spcAft>
                <a:spcPts val="0"/>
              </a:spcAft>
              <a:buClr>
                <a:srgbClr val="0D0D0D"/>
              </a:buClr>
              <a:buSzPts val="1800"/>
              <a:buFont typeface="Roboto"/>
              <a:buChar char="➢"/>
            </a:pPr>
            <a:r>
              <a:rPr lang="en-GB" sz="1400" b="1" dirty="0">
                <a:solidFill>
                  <a:srgbClr val="0D0D0D"/>
                </a:solidFill>
                <a:highlight>
                  <a:srgbClr val="FFFFFF"/>
                </a:highlight>
                <a:latin typeface="Calibri" panose="020F0502020204030204" pitchFamily="34" charset="0"/>
                <a:cs typeface="Calibri" panose="020F0502020204030204" pitchFamily="34" charset="0"/>
              </a:rPr>
              <a:t>Functionality:</a:t>
            </a:r>
            <a:endParaRPr sz="1400" b="1" dirty="0">
              <a:solidFill>
                <a:srgbClr val="0D0D0D"/>
              </a:solidFill>
              <a:highlight>
                <a:srgbClr val="FFFFFF"/>
              </a:highlight>
              <a:latin typeface="Calibri" panose="020F0502020204030204" pitchFamily="34" charset="0"/>
              <a:cs typeface="Calibri" panose="020F0502020204030204" pitchFamily="34" charset="0"/>
            </a:endParaRPr>
          </a:p>
          <a:p>
            <a:pPr marL="914400" marR="0" lvl="1" indent="-317500" algn="just" rtl="0">
              <a:lnSpc>
                <a:spcPct val="115000"/>
              </a:lnSpc>
              <a:spcBef>
                <a:spcPts val="0"/>
              </a:spcBef>
              <a:spcAft>
                <a:spcPts val="0"/>
              </a:spcAft>
              <a:buClr>
                <a:srgbClr val="0D0D0D"/>
              </a:buClr>
              <a:buSzPts val="1400"/>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A and B channels provide position, direction and speed.</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914400" marR="0" lvl="1" indent="-317500" algn="just" rtl="0">
              <a:lnSpc>
                <a:spcPct val="115000"/>
              </a:lnSpc>
              <a:spcBef>
                <a:spcPts val="0"/>
              </a:spcBef>
              <a:spcAft>
                <a:spcPts val="0"/>
              </a:spcAft>
              <a:buClr>
                <a:srgbClr val="0D0D0D"/>
              </a:buClr>
              <a:buSzPts val="1400"/>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Reference mark (Z) establishes a reference point.</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457200" marR="0" lvl="0" indent="-342900" algn="just" rtl="0">
              <a:lnSpc>
                <a:spcPct val="100000"/>
              </a:lnSpc>
              <a:spcBef>
                <a:spcPts val="0"/>
              </a:spcBef>
              <a:spcAft>
                <a:spcPts val="0"/>
              </a:spcAft>
              <a:buClr>
                <a:srgbClr val="0D0D0D"/>
              </a:buClr>
              <a:buSzPts val="1800"/>
              <a:buFont typeface="Roboto"/>
              <a:buChar char="➢"/>
            </a:pPr>
            <a:r>
              <a:rPr lang="en-GB" sz="1400" b="1" dirty="0">
                <a:solidFill>
                  <a:srgbClr val="0D0D0D"/>
                </a:solidFill>
                <a:highlight>
                  <a:srgbClr val="FFFFFF"/>
                </a:highlight>
                <a:latin typeface="Calibri" panose="020F0502020204030204" pitchFamily="34" charset="0"/>
                <a:cs typeface="Calibri" panose="020F0502020204030204" pitchFamily="34" charset="0"/>
              </a:rPr>
              <a:t>Servo Motor Integration:</a:t>
            </a:r>
            <a:endParaRPr sz="1400" b="1" dirty="0">
              <a:solidFill>
                <a:srgbClr val="0D0D0D"/>
              </a:solidFill>
              <a:highlight>
                <a:srgbClr val="FFFFFF"/>
              </a:highlight>
              <a:latin typeface="Calibri" panose="020F0502020204030204" pitchFamily="34" charset="0"/>
              <a:cs typeface="Calibri" panose="020F0502020204030204" pitchFamily="34" charset="0"/>
            </a:endParaRPr>
          </a:p>
          <a:p>
            <a:pPr marL="914400" marR="0" lvl="1" indent="-317500" algn="just" rtl="0">
              <a:lnSpc>
                <a:spcPct val="115000"/>
              </a:lnSpc>
              <a:spcBef>
                <a:spcPts val="0"/>
              </a:spcBef>
              <a:spcAft>
                <a:spcPts val="0"/>
              </a:spcAft>
              <a:buClr>
                <a:srgbClr val="0D0D0D"/>
              </a:buClr>
              <a:buSzPts val="1400"/>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Common in servo motors for detailed shaft movement.</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457200" marR="0" lvl="0" indent="-342900" algn="just" rtl="0">
              <a:lnSpc>
                <a:spcPct val="100000"/>
              </a:lnSpc>
              <a:spcBef>
                <a:spcPts val="0"/>
              </a:spcBef>
              <a:spcAft>
                <a:spcPts val="0"/>
              </a:spcAft>
              <a:buClr>
                <a:srgbClr val="0D0D0D"/>
              </a:buClr>
              <a:buSzPts val="1800"/>
              <a:buFont typeface="Roboto"/>
              <a:buChar char="➢"/>
            </a:pPr>
            <a:r>
              <a:rPr lang="en-GB" sz="1400" b="1" dirty="0">
                <a:solidFill>
                  <a:srgbClr val="0D0D0D"/>
                </a:solidFill>
                <a:highlight>
                  <a:srgbClr val="FFFFFF"/>
                </a:highlight>
                <a:latin typeface="Calibri" panose="020F0502020204030204" pitchFamily="34" charset="0"/>
                <a:cs typeface="Calibri" panose="020F0502020204030204" pitchFamily="34" charset="0"/>
              </a:rPr>
              <a:t>Benefits:</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914400" marR="0" lvl="1" indent="-317500" algn="just" rtl="0">
              <a:lnSpc>
                <a:spcPct val="115000"/>
              </a:lnSpc>
              <a:spcBef>
                <a:spcPts val="0"/>
              </a:spcBef>
              <a:spcAft>
                <a:spcPts val="0"/>
              </a:spcAft>
              <a:buClr>
                <a:srgbClr val="0D0D0D"/>
              </a:buClr>
              <a:buSzPts val="1400"/>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Built-in integration in servomotors.</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914400" marR="0" lvl="1" indent="-317500" algn="just" rtl="0">
              <a:lnSpc>
                <a:spcPct val="115000"/>
              </a:lnSpc>
              <a:spcBef>
                <a:spcPts val="0"/>
              </a:spcBef>
              <a:spcAft>
                <a:spcPts val="0"/>
              </a:spcAft>
              <a:buClr>
                <a:srgbClr val="0D0D0D"/>
              </a:buClr>
              <a:buSzPts val="1400"/>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Enables precise movement control.</a:t>
            </a:r>
            <a:endParaRPr sz="1800" dirty="0">
              <a:solidFill>
                <a:srgbClr val="0D0D0D"/>
              </a:solidFill>
              <a:highlight>
                <a:srgbClr val="FFFFFF"/>
              </a:highlight>
              <a:latin typeface="Calibri" panose="020F0502020204030204" pitchFamily="34" charset="0"/>
              <a:ea typeface="Roboto"/>
              <a:cs typeface="Calibri" panose="020F0502020204030204" pitchFamily="34" charset="0"/>
              <a:sym typeface="Roboto"/>
            </a:endParaRPr>
          </a:p>
        </p:txBody>
      </p:sp>
      <p:pic>
        <p:nvPicPr>
          <p:cNvPr id="669" name="Google Shape;669;p96"/>
          <p:cNvPicPr preferRelativeResize="0"/>
          <p:nvPr/>
        </p:nvPicPr>
        <p:blipFill>
          <a:blip r:embed="rId3">
            <a:alphaModFix/>
          </a:blip>
          <a:stretch>
            <a:fillRect/>
          </a:stretch>
        </p:blipFill>
        <p:spPr>
          <a:xfrm>
            <a:off x="6639500" y="1735825"/>
            <a:ext cx="2323125" cy="2127475"/>
          </a:xfrm>
          <a:prstGeom prst="rect">
            <a:avLst/>
          </a:prstGeom>
          <a:noFill/>
          <a:ln>
            <a:noFill/>
          </a:ln>
        </p:spPr>
      </p:pic>
      <p:sp>
        <p:nvSpPr>
          <p:cNvPr id="670" name="Google Shape;670;p96"/>
          <p:cNvSpPr txBox="1"/>
          <p:nvPr/>
        </p:nvSpPr>
        <p:spPr>
          <a:xfrm>
            <a:off x="6449125" y="3764000"/>
            <a:ext cx="2323200" cy="3231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GB" sz="1200">
                <a:solidFill>
                  <a:srgbClr val="0D0D0D"/>
                </a:solidFill>
                <a:highlight>
                  <a:srgbClr val="FFFFFF"/>
                </a:highlight>
              </a:rPr>
              <a:t>Incremental Encoder</a:t>
            </a:r>
            <a:endParaRPr sz="1200" b="1">
              <a:solidFill>
                <a:schemeClr val="dk1"/>
              </a:solidFill>
            </a:endParaRPr>
          </a:p>
          <a:p>
            <a:pPr marL="0" lvl="0" indent="0" algn="l" rtl="0">
              <a:spcBef>
                <a:spcPts val="0"/>
              </a:spcBef>
              <a:spcAft>
                <a:spcPts val="0"/>
              </a:spcAft>
              <a:buNone/>
            </a:pPr>
            <a:endParaRPr sz="1800">
              <a:solidFill>
                <a:schemeClr val="dk2"/>
              </a:solidFill>
            </a:endParaRPr>
          </a:p>
        </p:txBody>
      </p:sp>
      <p:sp>
        <p:nvSpPr>
          <p:cNvPr id="3" name="Slide Number Placeholder 2">
            <a:extLst>
              <a:ext uri="{FF2B5EF4-FFF2-40B4-BE49-F238E27FC236}">
                <a16:creationId xmlns:a16="http://schemas.microsoft.com/office/drawing/2014/main" id="{68FB0EB6-DBBD-5FFF-E86C-801727DC14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60</a:t>
            </a:fld>
            <a:endParaRPr lang="en-GB"/>
          </a:p>
        </p:txBody>
      </p:sp>
      <p:sp>
        <p:nvSpPr>
          <p:cNvPr id="4" name="Footer Placeholder 6">
            <a:extLst>
              <a:ext uri="{FF2B5EF4-FFF2-40B4-BE49-F238E27FC236}">
                <a16:creationId xmlns:a16="http://schemas.microsoft.com/office/drawing/2014/main" id="{34C1D40B-B28F-C0EE-B43C-DBEB3E20DD5F}"/>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Thummar</a:t>
            </a:r>
            <a:r>
              <a:rPr lang="en-DE" sz="1050" dirty="0"/>
              <a:t>(402</a:t>
            </a:r>
            <a:r>
              <a:rPr lang="de-DE" sz="1050" dirty="0"/>
              <a:t>67</a:t>
            </a:r>
            <a:r>
              <a:rPr lang="en-DE" sz="1050" dirty="0"/>
              <a: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97"/>
          <p:cNvSpPr txBox="1">
            <a:spLocks noGrp="1"/>
          </p:cNvSpPr>
          <p:nvPr>
            <p:ph type="ctrTitle"/>
          </p:nvPr>
        </p:nvSpPr>
        <p:spPr>
          <a:xfrm>
            <a:off x="401100" y="412725"/>
            <a:ext cx="8431200" cy="730500"/>
          </a:xfrm>
          <a:prstGeom prst="rect">
            <a:avLst/>
          </a:prstGeom>
        </p:spPr>
        <p:txBody>
          <a:bodyPr spcFirstLastPara="1" wrap="square" lIns="91425" tIns="91425" rIns="91425" bIns="91425" anchor="b" anchorCtr="0">
            <a:normAutofit/>
          </a:bodyPr>
          <a:lstStyle/>
          <a:p>
            <a:pPr marL="0" marR="0" lvl="0" indent="0" algn="l" rtl="0">
              <a:lnSpc>
                <a:spcPct val="100000"/>
              </a:lnSpc>
              <a:spcBef>
                <a:spcPts val="0"/>
              </a:spcBef>
              <a:spcAft>
                <a:spcPts val="0"/>
              </a:spcAft>
              <a:buNone/>
            </a:pPr>
            <a:r>
              <a:rPr lang="en-GB" sz="2800" b="1" dirty="0">
                <a:latin typeface="Calibri" panose="020F0502020204030204" pitchFamily="34" charset="0"/>
                <a:cs typeface="Calibri" panose="020F0502020204030204" pitchFamily="34" charset="0"/>
              </a:rPr>
              <a:t>Violin Amplifier</a:t>
            </a:r>
            <a:endParaRPr sz="2800" b="1" dirty="0">
              <a:latin typeface="Calibri" panose="020F0502020204030204" pitchFamily="34" charset="0"/>
              <a:cs typeface="Calibri" panose="020F0502020204030204" pitchFamily="34" charset="0"/>
            </a:endParaRPr>
          </a:p>
        </p:txBody>
      </p:sp>
      <p:sp>
        <p:nvSpPr>
          <p:cNvPr id="676" name="Google Shape;676;p97"/>
          <p:cNvSpPr txBox="1">
            <a:spLocks noGrp="1"/>
          </p:cNvSpPr>
          <p:nvPr>
            <p:ph type="subTitle" idx="1"/>
          </p:nvPr>
        </p:nvSpPr>
        <p:spPr>
          <a:xfrm>
            <a:off x="401025" y="1315325"/>
            <a:ext cx="5384400" cy="3541800"/>
          </a:xfrm>
          <a:prstGeom prst="rect">
            <a:avLst/>
          </a:prstGeom>
        </p:spPr>
        <p:txBody>
          <a:bodyPr spcFirstLastPara="1" wrap="square" lIns="91425" tIns="91425" rIns="91425" bIns="91425" anchor="t" anchorCtr="0">
            <a:normAutofit/>
          </a:bodyPr>
          <a:lstStyle/>
          <a:p>
            <a:pPr marL="457200" lvl="0" indent="-317500" algn="just" rtl="0">
              <a:lnSpc>
                <a:spcPct val="115000"/>
              </a:lnSpc>
              <a:spcBef>
                <a:spcPts val="0"/>
              </a:spcBef>
              <a:spcAft>
                <a:spcPts val="0"/>
              </a:spcAft>
              <a:buClr>
                <a:srgbClr val="0D0D0D"/>
              </a:buClr>
              <a:buSzPts val="1400"/>
              <a:buChar char="➢"/>
            </a:pPr>
            <a:r>
              <a:rPr lang="en-GB" sz="1400" b="1" dirty="0">
                <a:solidFill>
                  <a:schemeClr val="tx1"/>
                </a:solidFill>
                <a:highlight>
                  <a:srgbClr val="FFFFFF"/>
                </a:highlight>
                <a:latin typeface="Calibri" panose="020F0502020204030204" pitchFamily="34" charset="0"/>
                <a:cs typeface="Calibri" panose="020F0502020204030204" pitchFamily="34" charset="0"/>
              </a:rPr>
              <a:t>Amplifier Modes:</a:t>
            </a:r>
            <a:endParaRPr sz="1400" b="1" dirty="0">
              <a:solidFill>
                <a:schemeClr val="tx1"/>
              </a:solidFill>
              <a:highlight>
                <a:srgbClr val="FFFFFF"/>
              </a:highlight>
              <a:latin typeface="Calibri" panose="020F0502020204030204" pitchFamily="34" charset="0"/>
              <a:cs typeface="Calibri" panose="020F0502020204030204" pitchFamily="34" charset="0"/>
            </a:endParaRPr>
          </a:p>
          <a:p>
            <a:pPr marL="914400" lvl="1" indent="-317500" algn="just" rtl="0">
              <a:lnSpc>
                <a:spcPct val="115000"/>
              </a:lnSpc>
              <a:spcBef>
                <a:spcPts val="0"/>
              </a:spcBef>
              <a:spcAft>
                <a:spcPts val="0"/>
              </a:spcAft>
              <a:buClr>
                <a:srgbClr val="0D0D0D"/>
              </a:buClr>
              <a:buSzPts val="1400"/>
              <a:buChar char="○"/>
            </a:pPr>
            <a:r>
              <a:rPr lang="en-GB" sz="1400" dirty="0">
                <a:solidFill>
                  <a:schemeClr val="tx1"/>
                </a:solidFill>
                <a:highlight>
                  <a:srgbClr val="FFFFFF"/>
                </a:highlight>
                <a:latin typeface="Calibri" panose="020F0502020204030204" pitchFamily="34" charset="0"/>
                <a:cs typeface="Calibri" panose="020F0502020204030204" pitchFamily="34" charset="0"/>
              </a:rPr>
              <a:t>Operates in two modes.</a:t>
            </a:r>
            <a:endParaRPr sz="1400" dirty="0">
              <a:solidFill>
                <a:schemeClr val="tx1"/>
              </a:solidFill>
              <a:highlight>
                <a:srgbClr val="FFFFFF"/>
              </a:highlight>
              <a:latin typeface="Calibri" panose="020F0502020204030204" pitchFamily="34" charset="0"/>
              <a:cs typeface="Calibri" panose="020F0502020204030204" pitchFamily="34" charset="0"/>
            </a:endParaRPr>
          </a:p>
          <a:p>
            <a:pPr marL="914400" lvl="1" indent="-317500" algn="just" rtl="0">
              <a:lnSpc>
                <a:spcPct val="115000"/>
              </a:lnSpc>
              <a:spcBef>
                <a:spcPts val="0"/>
              </a:spcBef>
              <a:spcAft>
                <a:spcPts val="0"/>
              </a:spcAft>
              <a:buClr>
                <a:srgbClr val="0D0D0D"/>
              </a:buClr>
              <a:buSzPts val="1400"/>
              <a:buChar char="○"/>
            </a:pPr>
            <a:r>
              <a:rPr lang="en-GB" sz="1400" dirty="0">
                <a:solidFill>
                  <a:schemeClr val="tx1"/>
                </a:solidFill>
                <a:highlight>
                  <a:srgbClr val="FFFFFF"/>
                </a:highlight>
                <a:latin typeface="Calibri" panose="020F0502020204030204" pitchFamily="34" charset="0"/>
                <a:cs typeface="Calibri" panose="020F0502020204030204" pitchFamily="34" charset="0"/>
              </a:rPr>
              <a:t>Current mode for torque control.</a:t>
            </a:r>
            <a:endParaRPr sz="1400" dirty="0">
              <a:solidFill>
                <a:schemeClr val="tx1"/>
              </a:solidFill>
              <a:highlight>
                <a:srgbClr val="FFFFFF"/>
              </a:highlight>
              <a:latin typeface="Calibri" panose="020F0502020204030204" pitchFamily="34" charset="0"/>
              <a:cs typeface="Calibri" panose="020F0502020204030204" pitchFamily="34" charset="0"/>
            </a:endParaRPr>
          </a:p>
          <a:p>
            <a:pPr marL="457200" lvl="0" indent="-317500" algn="just" rtl="0">
              <a:lnSpc>
                <a:spcPct val="115000"/>
              </a:lnSpc>
              <a:spcBef>
                <a:spcPts val="0"/>
              </a:spcBef>
              <a:spcAft>
                <a:spcPts val="0"/>
              </a:spcAft>
              <a:buClr>
                <a:srgbClr val="0D0D0D"/>
              </a:buClr>
              <a:buSzPts val="1400"/>
              <a:buChar char="➢"/>
            </a:pPr>
            <a:r>
              <a:rPr lang="en-GB" sz="1400" b="1" dirty="0">
                <a:solidFill>
                  <a:schemeClr val="tx1"/>
                </a:solidFill>
                <a:highlight>
                  <a:srgbClr val="FFFFFF"/>
                </a:highlight>
                <a:latin typeface="Calibri" panose="020F0502020204030204" pitchFamily="34" charset="0"/>
                <a:cs typeface="Calibri" panose="020F0502020204030204" pitchFamily="34" charset="0"/>
              </a:rPr>
              <a:t>Current Mode Operation:</a:t>
            </a:r>
            <a:endParaRPr sz="1400" b="1" dirty="0">
              <a:solidFill>
                <a:schemeClr val="tx1"/>
              </a:solidFill>
              <a:highlight>
                <a:srgbClr val="FFFFFF"/>
              </a:highlight>
              <a:latin typeface="Calibri" panose="020F0502020204030204" pitchFamily="34" charset="0"/>
              <a:cs typeface="Calibri" panose="020F0502020204030204" pitchFamily="34" charset="0"/>
            </a:endParaRPr>
          </a:p>
          <a:p>
            <a:pPr marL="914400" lvl="1" indent="-317500" algn="just" rtl="0">
              <a:lnSpc>
                <a:spcPct val="115000"/>
              </a:lnSpc>
              <a:spcBef>
                <a:spcPts val="0"/>
              </a:spcBef>
              <a:spcAft>
                <a:spcPts val="0"/>
              </a:spcAft>
              <a:buClr>
                <a:srgbClr val="0D0D0D"/>
              </a:buClr>
              <a:buSzPts val="1400"/>
              <a:buChar char="○"/>
            </a:pPr>
            <a:r>
              <a:rPr lang="en-GB" sz="1400" dirty="0">
                <a:solidFill>
                  <a:schemeClr val="tx1"/>
                </a:solidFill>
                <a:highlight>
                  <a:srgbClr val="FFFFFF"/>
                </a:highlight>
                <a:latin typeface="Calibri" panose="020F0502020204030204" pitchFamily="34" charset="0"/>
                <a:cs typeface="Calibri" panose="020F0502020204030204" pitchFamily="34" charset="0"/>
              </a:rPr>
              <a:t>Calculates motor current.</a:t>
            </a:r>
            <a:endParaRPr sz="1400" dirty="0">
              <a:solidFill>
                <a:schemeClr val="tx1"/>
              </a:solidFill>
              <a:highlight>
                <a:srgbClr val="FFFFFF"/>
              </a:highlight>
              <a:latin typeface="Calibri" panose="020F0502020204030204" pitchFamily="34" charset="0"/>
              <a:cs typeface="Calibri" panose="020F0502020204030204" pitchFamily="34" charset="0"/>
            </a:endParaRPr>
          </a:p>
          <a:p>
            <a:pPr marL="914400" lvl="1" indent="-317500" algn="just" rtl="0">
              <a:lnSpc>
                <a:spcPct val="115000"/>
              </a:lnSpc>
              <a:spcBef>
                <a:spcPts val="0"/>
              </a:spcBef>
              <a:spcAft>
                <a:spcPts val="0"/>
              </a:spcAft>
              <a:buClr>
                <a:srgbClr val="0D0D0D"/>
              </a:buClr>
              <a:buSzPts val="1400"/>
              <a:buChar char="○"/>
            </a:pPr>
            <a:r>
              <a:rPr lang="en-GB" sz="1400" dirty="0">
                <a:solidFill>
                  <a:schemeClr val="tx1"/>
                </a:solidFill>
                <a:highlight>
                  <a:srgbClr val="FFFFFF"/>
                </a:highlight>
                <a:latin typeface="Calibri" panose="020F0502020204030204" pitchFamily="34" charset="0"/>
                <a:cs typeface="Calibri" panose="020F0502020204030204" pitchFamily="34" charset="0"/>
              </a:rPr>
              <a:t>Directly controls DC motor torque.</a:t>
            </a:r>
            <a:endParaRPr sz="1400" dirty="0">
              <a:solidFill>
                <a:schemeClr val="tx1"/>
              </a:solidFill>
              <a:highlight>
                <a:srgbClr val="FFFFFF"/>
              </a:highlight>
              <a:latin typeface="Calibri" panose="020F0502020204030204" pitchFamily="34" charset="0"/>
              <a:cs typeface="Calibri" panose="020F0502020204030204" pitchFamily="34" charset="0"/>
            </a:endParaRPr>
          </a:p>
          <a:p>
            <a:pPr marL="457200" lvl="0" indent="-317500" algn="just" rtl="0">
              <a:lnSpc>
                <a:spcPct val="115000"/>
              </a:lnSpc>
              <a:spcBef>
                <a:spcPts val="0"/>
              </a:spcBef>
              <a:spcAft>
                <a:spcPts val="0"/>
              </a:spcAft>
              <a:buClr>
                <a:srgbClr val="0D0D0D"/>
              </a:buClr>
              <a:buSzPts val="1400"/>
              <a:buChar char="➢"/>
            </a:pPr>
            <a:r>
              <a:rPr lang="en-GB" sz="1400" b="1" dirty="0">
                <a:solidFill>
                  <a:schemeClr val="tx1"/>
                </a:solidFill>
                <a:highlight>
                  <a:srgbClr val="FFFFFF"/>
                </a:highlight>
                <a:latin typeface="Calibri" panose="020F0502020204030204" pitchFamily="34" charset="0"/>
                <a:cs typeface="Calibri" panose="020F0502020204030204" pitchFamily="34" charset="0"/>
              </a:rPr>
              <a:t>Control Signals:</a:t>
            </a:r>
            <a:endParaRPr sz="1400" b="1" dirty="0">
              <a:solidFill>
                <a:schemeClr val="tx1"/>
              </a:solidFill>
              <a:highlight>
                <a:srgbClr val="FFFFFF"/>
              </a:highlight>
              <a:latin typeface="Calibri" panose="020F0502020204030204" pitchFamily="34" charset="0"/>
              <a:cs typeface="Calibri" panose="020F0502020204030204" pitchFamily="34" charset="0"/>
            </a:endParaRPr>
          </a:p>
          <a:p>
            <a:pPr marL="914400" lvl="1" indent="-317500" algn="just" rtl="0">
              <a:lnSpc>
                <a:spcPct val="115000"/>
              </a:lnSpc>
              <a:spcBef>
                <a:spcPts val="0"/>
              </a:spcBef>
              <a:spcAft>
                <a:spcPts val="0"/>
              </a:spcAft>
              <a:buClr>
                <a:srgbClr val="0D0D0D"/>
              </a:buClr>
              <a:buSzPts val="1400"/>
              <a:buChar char="○"/>
            </a:pPr>
            <a:r>
              <a:rPr lang="en-GB" sz="1400" dirty="0">
                <a:solidFill>
                  <a:schemeClr val="tx1"/>
                </a:solidFill>
                <a:highlight>
                  <a:srgbClr val="FFFFFF"/>
                </a:highlight>
                <a:latin typeface="Calibri" panose="020F0502020204030204" pitchFamily="34" charset="0"/>
                <a:cs typeface="Calibri" panose="020F0502020204030204" pitchFamily="34" charset="0"/>
              </a:rPr>
              <a:t>Controlled by Amplifier Enable and Current Command Input.</a:t>
            </a:r>
            <a:endParaRPr sz="1400" dirty="0">
              <a:solidFill>
                <a:schemeClr val="tx1"/>
              </a:solidFill>
              <a:highlight>
                <a:srgbClr val="FFFFFF"/>
              </a:highlight>
              <a:latin typeface="Calibri" panose="020F0502020204030204" pitchFamily="34" charset="0"/>
              <a:cs typeface="Calibri" panose="020F0502020204030204" pitchFamily="34" charset="0"/>
            </a:endParaRPr>
          </a:p>
          <a:p>
            <a:pPr marL="457200" lvl="0" indent="-317500" algn="just" rtl="0">
              <a:lnSpc>
                <a:spcPct val="115000"/>
              </a:lnSpc>
              <a:spcBef>
                <a:spcPts val="0"/>
              </a:spcBef>
              <a:spcAft>
                <a:spcPts val="0"/>
              </a:spcAft>
              <a:buClr>
                <a:srgbClr val="0D0D0D"/>
              </a:buClr>
              <a:buSzPts val="1400"/>
              <a:buChar char="➢"/>
            </a:pPr>
            <a:r>
              <a:rPr lang="en-GB" sz="1400" b="1" dirty="0">
                <a:solidFill>
                  <a:schemeClr val="tx1"/>
                </a:solidFill>
                <a:highlight>
                  <a:srgbClr val="FFFFFF"/>
                </a:highlight>
                <a:latin typeface="Calibri" panose="020F0502020204030204" pitchFamily="34" charset="0"/>
                <a:cs typeface="Calibri" panose="020F0502020204030204" pitchFamily="34" charset="0"/>
              </a:rPr>
              <a:t>Operating Status:</a:t>
            </a:r>
            <a:endParaRPr sz="1400" b="1" dirty="0">
              <a:solidFill>
                <a:schemeClr val="tx1"/>
              </a:solidFill>
              <a:highlight>
                <a:srgbClr val="FFFFFF"/>
              </a:highlight>
              <a:latin typeface="Calibri" panose="020F0502020204030204" pitchFamily="34" charset="0"/>
              <a:cs typeface="Calibri" panose="020F0502020204030204" pitchFamily="34" charset="0"/>
            </a:endParaRPr>
          </a:p>
          <a:p>
            <a:pPr marL="914400" lvl="1" indent="-317500" algn="just" rtl="0">
              <a:lnSpc>
                <a:spcPct val="115000"/>
              </a:lnSpc>
              <a:spcBef>
                <a:spcPts val="0"/>
              </a:spcBef>
              <a:spcAft>
                <a:spcPts val="0"/>
              </a:spcAft>
              <a:buClr>
                <a:srgbClr val="0D0D0D"/>
              </a:buClr>
              <a:buSzPts val="1400"/>
              <a:buChar char="○"/>
            </a:pPr>
            <a:r>
              <a:rPr lang="en-GB" sz="1400" dirty="0">
                <a:solidFill>
                  <a:schemeClr val="tx1"/>
                </a:solidFill>
                <a:highlight>
                  <a:srgbClr val="FFFFFF"/>
                </a:highlight>
                <a:latin typeface="Calibri" panose="020F0502020204030204" pitchFamily="34" charset="0"/>
                <a:cs typeface="Calibri" panose="020F0502020204030204" pitchFamily="34" charset="0"/>
              </a:rPr>
              <a:t>Output signal: Amplifier OK.</a:t>
            </a:r>
            <a:endParaRPr sz="1400" dirty="0">
              <a:solidFill>
                <a:schemeClr val="tx1"/>
              </a:solidFill>
              <a:highlight>
                <a:srgbClr val="FFFFFF"/>
              </a:highlight>
              <a:latin typeface="Calibri" panose="020F0502020204030204" pitchFamily="34" charset="0"/>
              <a:cs typeface="Calibri" panose="020F0502020204030204" pitchFamily="34" charset="0"/>
            </a:endParaRPr>
          </a:p>
          <a:p>
            <a:pPr marL="914400" lvl="1" indent="-317500" algn="just" rtl="0">
              <a:lnSpc>
                <a:spcPct val="115000"/>
              </a:lnSpc>
              <a:spcBef>
                <a:spcPts val="0"/>
              </a:spcBef>
              <a:spcAft>
                <a:spcPts val="0"/>
              </a:spcAft>
              <a:buClr>
                <a:srgbClr val="0D0D0D"/>
              </a:buClr>
              <a:buSzPts val="1400"/>
              <a:buChar char="○"/>
            </a:pPr>
            <a:r>
              <a:rPr lang="en-GB" sz="1400" dirty="0">
                <a:solidFill>
                  <a:schemeClr val="tx1"/>
                </a:solidFill>
                <a:highlight>
                  <a:srgbClr val="FFFFFF"/>
                </a:highlight>
                <a:latin typeface="Calibri" panose="020F0502020204030204" pitchFamily="34" charset="0"/>
                <a:cs typeface="Calibri" panose="020F0502020204030204" pitchFamily="34" charset="0"/>
              </a:rPr>
              <a:t>Indicates amplifier operating status.</a:t>
            </a:r>
            <a:endParaRPr sz="2400" dirty="0">
              <a:solidFill>
                <a:schemeClr val="tx1"/>
              </a:solidFill>
              <a:latin typeface="Calibri" panose="020F0502020204030204" pitchFamily="34" charset="0"/>
              <a:cs typeface="Calibri" panose="020F0502020204030204" pitchFamily="34" charset="0"/>
            </a:endParaRPr>
          </a:p>
        </p:txBody>
      </p:sp>
      <p:pic>
        <p:nvPicPr>
          <p:cNvPr id="677" name="Google Shape;677;p97"/>
          <p:cNvPicPr preferRelativeResize="0"/>
          <p:nvPr/>
        </p:nvPicPr>
        <p:blipFill>
          <a:blip r:embed="rId3">
            <a:alphaModFix/>
          </a:blip>
          <a:stretch>
            <a:fillRect/>
          </a:stretch>
        </p:blipFill>
        <p:spPr>
          <a:xfrm>
            <a:off x="5845500" y="1315325"/>
            <a:ext cx="2986800" cy="1969700"/>
          </a:xfrm>
          <a:prstGeom prst="rect">
            <a:avLst/>
          </a:prstGeom>
          <a:noFill/>
          <a:ln>
            <a:noFill/>
          </a:ln>
        </p:spPr>
      </p:pic>
      <p:sp>
        <p:nvSpPr>
          <p:cNvPr id="678" name="Google Shape;678;p97"/>
          <p:cNvSpPr txBox="1"/>
          <p:nvPr/>
        </p:nvSpPr>
        <p:spPr>
          <a:xfrm>
            <a:off x="6976750" y="3192025"/>
            <a:ext cx="1984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t>Violin Amplifier</a:t>
            </a:r>
            <a:endParaRPr sz="1200"/>
          </a:p>
        </p:txBody>
      </p:sp>
      <p:sp>
        <p:nvSpPr>
          <p:cNvPr id="3" name="Slide Number Placeholder 2">
            <a:extLst>
              <a:ext uri="{FF2B5EF4-FFF2-40B4-BE49-F238E27FC236}">
                <a16:creationId xmlns:a16="http://schemas.microsoft.com/office/drawing/2014/main" id="{9F3466EA-5C17-C9B2-1649-87DF18D5794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61</a:t>
            </a:fld>
            <a:endParaRPr lang="en-GB"/>
          </a:p>
        </p:txBody>
      </p:sp>
      <p:sp>
        <p:nvSpPr>
          <p:cNvPr id="4" name="Footer Placeholder 6">
            <a:extLst>
              <a:ext uri="{FF2B5EF4-FFF2-40B4-BE49-F238E27FC236}">
                <a16:creationId xmlns:a16="http://schemas.microsoft.com/office/drawing/2014/main" id="{C6190E0B-24D4-60A7-7C31-1E7F3D21E827}"/>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Thummar</a:t>
            </a:r>
            <a:r>
              <a:rPr lang="en-DE" sz="1050" dirty="0"/>
              <a:t>(402</a:t>
            </a:r>
            <a:r>
              <a:rPr lang="de-DE" sz="1050" dirty="0"/>
              <a:t>67</a:t>
            </a:r>
            <a:r>
              <a:rPr lang="en-DE" sz="1050" dirty="0"/>
              <a:t>)</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98"/>
          <p:cNvSpPr txBox="1">
            <a:spLocks noGrp="1"/>
          </p:cNvSpPr>
          <p:nvPr>
            <p:ph type="ctrTitle"/>
          </p:nvPr>
        </p:nvSpPr>
        <p:spPr>
          <a:xfrm>
            <a:off x="401100" y="412725"/>
            <a:ext cx="8431200" cy="730500"/>
          </a:xfrm>
          <a:prstGeom prst="rect">
            <a:avLst/>
          </a:prstGeom>
        </p:spPr>
        <p:txBody>
          <a:bodyPr spcFirstLastPara="1" wrap="square" lIns="91425" tIns="91425" rIns="91425" bIns="91425" anchor="b" anchorCtr="0">
            <a:normAutofit/>
          </a:bodyPr>
          <a:lstStyle/>
          <a:p>
            <a:pPr marL="0" marR="0" lvl="0" indent="0" algn="l" rtl="0">
              <a:lnSpc>
                <a:spcPct val="100000"/>
              </a:lnSpc>
              <a:spcBef>
                <a:spcPts val="0"/>
              </a:spcBef>
              <a:spcAft>
                <a:spcPts val="0"/>
              </a:spcAft>
              <a:buNone/>
            </a:pPr>
            <a:r>
              <a:rPr lang="en-GB" sz="2800" b="1" dirty="0">
                <a:latin typeface="Calibri" panose="020F0502020204030204" pitchFamily="34" charset="0"/>
                <a:cs typeface="Calibri" panose="020F0502020204030204" pitchFamily="34" charset="0"/>
              </a:rPr>
              <a:t>Linear Actuator LEZ3</a:t>
            </a:r>
            <a:endParaRPr sz="2800" b="1" dirty="0">
              <a:latin typeface="Calibri" panose="020F0502020204030204" pitchFamily="34" charset="0"/>
              <a:cs typeface="Calibri" panose="020F0502020204030204" pitchFamily="34" charset="0"/>
            </a:endParaRPr>
          </a:p>
        </p:txBody>
      </p:sp>
      <p:sp>
        <p:nvSpPr>
          <p:cNvPr id="684" name="Google Shape;684;p98"/>
          <p:cNvSpPr txBox="1">
            <a:spLocks noGrp="1"/>
          </p:cNvSpPr>
          <p:nvPr>
            <p:ph type="subTitle" idx="1"/>
          </p:nvPr>
        </p:nvSpPr>
        <p:spPr>
          <a:xfrm>
            <a:off x="401025" y="1315325"/>
            <a:ext cx="5346000" cy="3541800"/>
          </a:xfrm>
          <a:prstGeom prst="rect">
            <a:avLst/>
          </a:prstGeom>
        </p:spPr>
        <p:txBody>
          <a:bodyPr spcFirstLastPara="1" wrap="square" lIns="91425" tIns="91425" rIns="91425" bIns="91425" anchor="t" anchorCtr="0">
            <a:normAutofit/>
          </a:bodyPr>
          <a:lstStyle/>
          <a:p>
            <a:pPr marL="457200" lvl="0" indent="-317500" algn="just" rtl="0">
              <a:lnSpc>
                <a:spcPct val="115000"/>
              </a:lnSpc>
              <a:spcBef>
                <a:spcPts val="0"/>
              </a:spcBef>
              <a:spcAft>
                <a:spcPts val="0"/>
              </a:spcAft>
              <a:buClr>
                <a:srgbClr val="0D0D0D"/>
              </a:buClr>
              <a:buSzPts val="1400"/>
              <a:buFont typeface="Arial"/>
              <a:buChar char="➢"/>
            </a:pPr>
            <a:r>
              <a:rPr lang="en-GB" sz="1400" b="1" dirty="0">
                <a:solidFill>
                  <a:srgbClr val="0D0D0D"/>
                </a:solidFill>
                <a:highlight>
                  <a:srgbClr val="FFFFFF"/>
                </a:highlight>
                <a:latin typeface="Calibri" panose="020F0502020204030204" pitchFamily="34" charset="0"/>
                <a:cs typeface="Calibri" panose="020F0502020204030204" pitchFamily="34" charset="0"/>
              </a:rPr>
              <a:t>LEZ3 Linear Actuator:</a:t>
            </a:r>
            <a:endParaRPr sz="1400" b="1" dirty="0">
              <a:solidFill>
                <a:srgbClr val="0D0D0D"/>
              </a:solidFill>
              <a:highlight>
                <a:srgbClr val="FFFFFF"/>
              </a:highlight>
              <a:latin typeface="Calibri" panose="020F0502020204030204" pitchFamily="34" charset="0"/>
              <a:cs typeface="Calibri" panose="020F0502020204030204" pitchFamily="34" charset="0"/>
            </a:endParaRPr>
          </a:p>
          <a:p>
            <a:pPr marL="914400" lvl="1" indent="-317500" algn="just" rtl="0">
              <a:lnSpc>
                <a:spcPct val="115000"/>
              </a:lnSpc>
              <a:spcBef>
                <a:spcPts val="0"/>
              </a:spcBef>
              <a:spcAft>
                <a:spcPts val="0"/>
              </a:spcAft>
              <a:buClr>
                <a:srgbClr val="0D0D0D"/>
              </a:buClr>
              <a:buSzPts val="1400"/>
              <a:buFont typeface="Arial"/>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Equipped with toothed belt drive.</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914400" lvl="1" indent="-317500" algn="just" rtl="0">
              <a:lnSpc>
                <a:spcPct val="115000"/>
              </a:lnSpc>
              <a:spcBef>
                <a:spcPts val="0"/>
              </a:spcBef>
              <a:spcAft>
                <a:spcPts val="0"/>
              </a:spcAft>
              <a:buClr>
                <a:srgbClr val="0D0D0D"/>
              </a:buClr>
              <a:buSzPts val="1400"/>
              <a:buFont typeface="Arial"/>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Carriage moves to user-specified position.</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457200" lvl="0" indent="-317500" algn="just" rtl="0">
              <a:lnSpc>
                <a:spcPct val="115000"/>
              </a:lnSpc>
              <a:spcBef>
                <a:spcPts val="0"/>
              </a:spcBef>
              <a:spcAft>
                <a:spcPts val="0"/>
              </a:spcAft>
              <a:buClr>
                <a:srgbClr val="0D0D0D"/>
              </a:buClr>
              <a:buSzPts val="1400"/>
              <a:buFont typeface="Arial"/>
              <a:buChar char="➢"/>
            </a:pPr>
            <a:r>
              <a:rPr lang="en-GB" sz="1400" b="1" dirty="0">
                <a:solidFill>
                  <a:srgbClr val="0D0D0D"/>
                </a:solidFill>
                <a:highlight>
                  <a:srgbClr val="FFFFFF"/>
                </a:highlight>
                <a:latin typeface="Calibri" panose="020F0502020204030204" pitchFamily="34" charset="0"/>
                <a:cs typeface="Calibri" panose="020F0502020204030204" pitchFamily="34" charset="0"/>
              </a:rPr>
              <a:t>Drive Mechanism:</a:t>
            </a:r>
            <a:endParaRPr sz="1400" b="1" dirty="0">
              <a:solidFill>
                <a:srgbClr val="0D0D0D"/>
              </a:solidFill>
              <a:highlight>
                <a:srgbClr val="FFFFFF"/>
              </a:highlight>
              <a:latin typeface="Calibri" panose="020F0502020204030204" pitchFamily="34" charset="0"/>
              <a:cs typeface="Calibri" panose="020F0502020204030204" pitchFamily="34" charset="0"/>
            </a:endParaRPr>
          </a:p>
          <a:p>
            <a:pPr marL="914400" lvl="1" indent="-317500" algn="just" rtl="0">
              <a:lnSpc>
                <a:spcPct val="115000"/>
              </a:lnSpc>
              <a:spcBef>
                <a:spcPts val="0"/>
              </a:spcBef>
              <a:spcAft>
                <a:spcPts val="0"/>
              </a:spcAft>
              <a:buClr>
                <a:srgbClr val="0D0D0D"/>
              </a:buClr>
              <a:buSzPts val="1400"/>
              <a:buFont typeface="Arial"/>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Toothed belt for cart positioning.</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914400" lvl="1" indent="-317500" algn="just" rtl="0">
              <a:lnSpc>
                <a:spcPct val="115000"/>
              </a:lnSpc>
              <a:spcBef>
                <a:spcPts val="0"/>
              </a:spcBef>
              <a:spcAft>
                <a:spcPts val="0"/>
              </a:spcAft>
              <a:buClr>
                <a:srgbClr val="0D0D0D"/>
              </a:buClr>
              <a:buSzPts val="1400"/>
              <a:buFont typeface="Arial"/>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Requires no maintenance or lubrication.</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457200" lvl="0" indent="-317500" algn="just" rtl="0">
              <a:lnSpc>
                <a:spcPct val="115000"/>
              </a:lnSpc>
              <a:spcBef>
                <a:spcPts val="0"/>
              </a:spcBef>
              <a:spcAft>
                <a:spcPts val="0"/>
              </a:spcAft>
              <a:buClr>
                <a:srgbClr val="0D0D0D"/>
              </a:buClr>
              <a:buSzPts val="1400"/>
              <a:buFont typeface="Arial"/>
              <a:buChar char="➢"/>
            </a:pPr>
            <a:r>
              <a:rPr lang="en-GB" sz="1400" b="1" dirty="0">
                <a:solidFill>
                  <a:srgbClr val="0D0D0D"/>
                </a:solidFill>
                <a:highlight>
                  <a:srgbClr val="FFFFFF"/>
                </a:highlight>
                <a:latin typeface="Calibri" panose="020F0502020204030204" pitchFamily="34" charset="0"/>
                <a:cs typeface="Calibri" panose="020F0502020204030204" pitchFamily="34" charset="0"/>
              </a:rPr>
              <a:t>Advantages:</a:t>
            </a:r>
            <a:endParaRPr sz="1400" b="1" dirty="0">
              <a:solidFill>
                <a:srgbClr val="0D0D0D"/>
              </a:solidFill>
              <a:highlight>
                <a:srgbClr val="FFFFFF"/>
              </a:highlight>
              <a:latin typeface="Calibri" panose="020F0502020204030204" pitchFamily="34" charset="0"/>
              <a:cs typeface="Calibri" panose="020F0502020204030204" pitchFamily="34" charset="0"/>
            </a:endParaRPr>
          </a:p>
          <a:p>
            <a:pPr marL="914400" lvl="1" indent="-317500" algn="just" rtl="0">
              <a:lnSpc>
                <a:spcPct val="115000"/>
              </a:lnSpc>
              <a:spcBef>
                <a:spcPts val="0"/>
              </a:spcBef>
              <a:spcAft>
                <a:spcPts val="0"/>
              </a:spcAft>
              <a:buClr>
                <a:srgbClr val="0D0D0D"/>
              </a:buClr>
              <a:buSzPts val="1400"/>
              <a:buFont typeface="Arial"/>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Increased accuracy for long axis lengths.</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914400" lvl="1" indent="-317500" algn="just" rtl="0">
              <a:lnSpc>
                <a:spcPct val="115000"/>
              </a:lnSpc>
              <a:spcBef>
                <a:spcPts val="0"/>
              </a:spcBef>
              <a:spcAft>
                <a:spcPts val="0"/>
              </a:spcAft>
              <a:buClr>
                <a:srgbClr val="0D0D0D"/>
              </a:buClr>
              <a:buSzPts val="1400"/>
              <a:buFont typeface="Arial"/>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Rubber teeth enable positive locking for high force transmission.</a:t>
            </a:r>
            <a:endParaRPr sz="2400" dirty="0">
              <a:latin typeface="Calibri" panose="020F0502020204030204" pitchFamily="34" charset="0"/>
              <a:cs typeface="Calibri" panose="020F0502020204030204" pitchFamily="34" charset="0"/>
            </a:endParaRPr>
          </a:p>
        </p:txBody>
      </p:sp>
      <p:pic>
        <p:nvPicPr>
          <p:cNvPr id="685" name="Google Shape;685;p98"/>
          <p:cNvPicPr preferRelativeResize="0"/>
          <p:nvPr/>
        </p:nvPicPr>
        <p:blipFill>
          <a:blip r:embed="rId3">
            <a:alphaModFix/>
          </a:blip>
          <a:stretch>
            <a:fillRect/>
          </a:stretch>
        </p:blipFill>
        <p:spPr>
          <a:xfrm>
            <a:off x="5829900" y="1371825"/>
            <a:ext cx="2708136" cy="3177924"/>
          </a:xfrm>
          <a:prstGeom prst="rect">
            <a:avLst/>
          </a:prstGeom>
          <a:noFill/>
          <a:ln>
            <a:noFill/>
          </a:ln>
        </p:spPr>
      </p:pic>
      <p:sp>
        <p:nvSpPr>
          <p:cNvPr id="686" name="Google Shape;686;p98"/>
          <p:cNvSpPr txBox="1"/>
          <p:nvPr/>
        </p:nvSpPr>
        <p:spPr>
          <a:xfrm>
            <a:off x="6339250" y="4428025"/>
            <a:ext cx="2002200" cy="37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rgbClr val="0D0D0D"/>
                </a:solidFill>
                <a:highlight>
                  <a:srgbClr val="FFFFFF"/>
                </a:highlight>
              </a:rPr>
              <a:t>LEZ3 linear actuator</a:t>
            </a:r>
            <a:endParaRPr sz="1200">
              <a:solidFill>
                <a:schemeClr val="dk2"/>
              </a:solidFill>
            </a:endParaRPr>
          </a:p>
        </p:txBody>
      </p:sp>
      <p:sp>
        <p:nvSpPr>
          <p:cNvPr id="3" name="Slide Number Placeholder 2">
            <a:extLst>
              <a:ext uri="{FF2B5EF4-FFF2-40B4-BE49-F238E27FC236}">
                <a16:creationId xmlns:a16="http://schemas.microsoft.com/office/drawing/2014/main" id="{ECE5C5C0-F0E3-9366-8177-8C23C6BB67A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62</a:t>
            </a:fld>
            <a:endParaRPr lang="en-GB"/>
          </a:p>
        </p:txBody>
      </p:sp>
      <p:sp>
        <p:nvSpPr>
          <p:cNvPr id="4" name="Footer Placeholder 6">
            <a:extLst>
              <a:ext uri="{FF2B5EF4-FFF2-40B4-BE49-F238E27FC236}">
                <a16:creationId xmlns:a16="http://schemas.microsoft.com/office/drawing/2014/main" id="{3CFCF85D-14D1-B1CA-8677-5C90B0E933ED}"/>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Thummar</a:t>
            </a:r>
            <a:r>
              <a:rPr lang="en-DE" sz="1050" dirty="0"/>
              <a:t>(402</a:t>
            </a:r>
            <a:r>
              <a:rPr lang="de-DE" sz="1050" dirty="0"/>
              <a:t>67</a:t>
            </a:r>
            <a:r>
              <a:rPr lang="en-DE" sz="1050" dirty="0"/>
              <a: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99"/>
          <p:cNvSpPr txBox="1">
            <a:spLocks noGrp="1"/>
          </p:cNvSpPr>
          <p:nvPr>
            <p:ph type="ctrTitle"/>
          </p:nvPr>
        </p:nvSpPr>
        <p:spPr>
          <a:xfrm>
            <a:off x="401025" y="399950"/>
            <a:ext cx="8431200" cy="730500"/>
          </a:xfrm>
          <a:prstGeom prst="rect">
            <a:avLst/>
          </a:prstGeom>
        </p:spPr>
        <p:txBody>
          <a:bodyPr spcFirstLastPara="1" wrap="square" lIns="91425" tIns="91425" rIns="91425" bIns="91425" anchor="b" anchorCtr="0">
            <a:normAutofit/>
          </a:bodyPr>
          <a:lstStyle/>
          <a:p>
            <a:pPr marL="0" marR="0" lvl="0" indent="0" algn="l" rtl="0">
              <a:lnSpc>
                <a:spcPct val="100000"/>
              </a:lnSpc>
              <a:spcBef>
                <a:spcPts val="0"/>
              </a:spcBef>
              <a:spcAft>
                <a:spcPts val="0"/>
              </a:spcAft>
              <a:buNone/>
            </a:pPr>
            <a:r>
              <a:rPr lang="en-GB" sz="2800" b="1" dirty="0">
                <a:latin typeface="Calibri" panose="020F0502020204030204" pitchFamily="34" charset="0"/>
                <a:cs typeface="Calibri" panose="020F0502020204030204" pitchFamily="34" charset="0"/>
              </a:rPr>
              <a:t>DC Servo Motor</a:t>
            </a:r>
            <a:endParaRPr sz="2800" b="1" dirty="0">
              <a:latin typeface="Calibri" panose="020F0502020204030204" pitchFamily="34" charset="0"/>
              <a:cs typeface="Calibri" panose="020F0502020204030204" pitchFamily="34" charset="0"/>
            </a:endParaRPr>
          </a:p>
        </p:txBody>
      </p:sp>
      <p:sp>
        <p:nvSpPr>
          <p:cNvPr id="692" name="Google Shape;692;p99"/>
          <p:cNvSpPr txBox="1">
            <a:spLocks noGrp="1"/>
          </p:cNvSpPr>
          <p:nvPr>
            <p:ph type="subTitle" idx="1"/>
          </p:nvPr>
        </p:nvSpPr>
        <p:spPr>
          <a:xfrm>
            <a:off x="401025" y="1315325"/>
            <a:ext cx="4618500" cy="3541800"/>
          </a:xfrm>
          <a:prstGeom prst="rect">
            <a:avLst/>
          </a:prstGeom>
        </p:spPr>
        <p:txBody>
          <a:bodyPr spcFirstLastPara="1" wrap="square" lIns="91425" tIns="91425" rIns="91425" bIns="91425" anchor="t" anchorCtr="0">
            <a:normAutofit/>
          </a:bodyPr>
          <a:lstStyle/>
          <a:p>
            <a:pPr marL="457200" lvl="0" indent="-317500" algn="l" rtl="0">
              <a:lnSpc>
                <a:spcPct val="115000"/>
              </a:lnSpc>
              <a:spcBef>
                <a:spcPts val="0"/>
              </a:spcBef>
              <a:spcAft>
                <a:spcPts val="0"/>
              </a:spcAft>
              <a:buClr>
                <a:srgbClr val="0D0D0D"/>
              </a:buClr>
              <a:buSzPts val="1400"/>
              <a:buFont typeface="Roboto"/>
              <a:buChar char="➢"/>
            </a:pPr>
            <a:r>
              <a:rPr lang="en-GB" sz="1400" b="1" dirty="0">
                <a:solidFill>
                  <a:srgbClr val="0D0D0D"/>
                </a:solidFill>
                <a:highlight>
                  <a:srgbClr val="FFFFFF"/>
                </a:highlight>
                <a:latin typeface="Calibri" panose="020F0502020204030204" pitchFamily="34" charset="0"/>
                <a:cs typeface="Calibri" panose="020F0502020204030204" pitchFamily="34" charset="0"/>
              </a:rPr>
              <a:t>Servo Motor Overview</a:t>
            </a:r>
            <a:r>
              <a:rPr lang="en-GB" sz="1400" dirty="0">
                <a:solidFill>
                  <a:srgbClr val="0D0D0D"/>
                </a:solidFill>
                <a:highlight>
                  <a:srgbClr val="FFFFFF"/>
                </a:highlight>
                <a:latin typeface="Calibri" panose="020F0502020204030204" pitchFamily="34" charset="0"/>
                <a:cs typeface="Calibri" panose="020F0502020204030204" pitchFamily="34" charset="0"/>
              </a:rPr>
              <a:t>:</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914400" lvl="1" indent="-317500" algn="l" rtl="0">
              <a:lnSpc>
                <a:spcPct val="115000"/>
              </a:lnSpc>
              <a:spcBef>
                <a:spcPts val="0"/>
              </a:spcBef>
              <a:spcAft>
                <a:spcPts val="0"/>
              </a:spcAft>
              <a:buClr>
                <a:srgbClr val="0D0D0D"/>
              </a:buClr>
              <a:buSzPts val="1400"/>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For high-precision rotation.</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914400" lvl="1" indent="-317500" algn="l" rtl="0">
              <a:lnSpc>
                <a:spcPct val="115000"/>
              </a:lnSpc>
              <a:spcBef>
                <a:spcPts val="0"/>
              </a:spcBef>
              <a:spcAft>
                <a:spcPts val="0"/>
              </a:spcAft>
              <a:buClr>
                <a:srgbClr val="0D0D0D"/>
              </a:buClr>
              <a:buSzPts val="1400"/>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Electric motor with a control circuit.</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457200" lvl="0" indent="-317500" algn="l" rtl="0">
              <a:lnSpc>
                <a:spcPct val="115000"/>
              </a:lnSpc>
              <a:spcBef>
                <a:spcPts val="0"/>
              </a:spcBef>
              <a:spcAft>
                <a:spcPts val="0"/>
              </a:spcAft>
              <a:buClr>
                <a:srgbClr val="0D0D0D"/>
              </a:buClr>
              <a:buSzPts val="1400"/>
              <a:buFont typeface="Roboto"/>
              <a:buChar char="➢"/>
            </a:pPr>
            <a:r>
              <a:rPr lang="en-GB" sz="1400" b="1" dirty="0">
                <a:solidFill>
                  <a:srgbClr val="0D0D0D"/>
                </a:solidFill>
                <a:highlight>
                  <a:srgbClr val="FFFFFF"/>
                </a:highlight>
                <a:latin typeface="Calibri" panose="020F0502020204030204" pitchFamily="34" charset="0"/>
                <a:cs typeface="Calibri" panose="020F0502020204030204" pitchFamily="34" charset="0"/>
              </a:rPr>
              <a:t>Feedback Mechanism</a:t>
            </a:r>
            <a:r>
              <a:rPr lang="en-GB" sz="1400" dirty="0">
                <a:solidFill>
                  <a:srgbClr val="0D0D0D"/>
                </a:solidFill>
                <a:highlight>
                  <a:srgbClr val="FFFFFF"/>
                </a:highlight>
                <a:latin typeface="Calibri" panose="020F0502020204030204" pitchFamily="34" charset="0"/>
                <a:cs typeface="Calibri" panose="020F0502020204030204" pitchFamily="34" charset="0"/>
              </a:rPr>
              <a:t>:</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914400" lvl="1" indent="-317500" algn="l" rtl="0">
              <a:lnSpc>
                <a:spcPct val="115000"/>
              </a:lnSpc>
              <a:spcBef>
                <a:spcPts val="0"/>
              </a:spcBef>
              <a:spcAft>
                <a:spcPts val="0"/>
              </a:spcAft>
              <a:buClr>
                <a:srgbClr val="0D0D0D"/>
              </a:buClr>
              <a:buSzPts val="1400"/>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Control circuit provides position feedback.</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914400" lvl="1" indent="-317500" algn="l" rtl="0">
              <a:lnSpc>
                <a:spcPct val="115000"/>
              </a:lnSpc>
              <a:spcBef>
                <a:spcPts val="0"/>
              </a:spcBef>
              <a:spcAft>
                <a:spcPts val="0"/>
              </a:spcAft>
              <a:buClr>
                <a:srgbClr val="0D0D0D"/>
              </a:buClr>
              <a:buSzPts val="1400"/>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Enables precise rotations.</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457200" lvl="0" indent="-317500" algn="l" rtl="0">
              <a:lnSpc>
                <a:spcPct val="115000"/>
              </a:lnSpc>
              <a:spcBef>
                <a:spcPts val="0"/>
              </a:spcBef>
              <a:spcAft>
                <a:spcPts val="0"/>
              </a:spcAft>
              <a:buClr>
                <a:srgbClr val="0D0D0D"/>
              </a:buClr>
              <a:buSzPts val="1400"/>
              <a:buFont typeface="Roboto"/>
              <a:buChar char="➢"/>
            </a:pPr>
            <a:r>
              <a:rPr lang="en-GB" sz="1400" b="1" dirty="0">
                <a:solidFill>
                  <a:srgbClr val="0D0D0D"/>
                </a:solidFill>
                <a:highlight>
                  <a:srgbClr val="FFFFFF"/>
                </a:highlight>
                <a:latin typeface="Calibri" panose="020F0502020204030204" pitchFamily="34" charset="0"/>
                <a:cs typeface="Calibri" panose="020F0502020204030204" pitchFamily="34" charset="0"/>
              </a:rPr>
              <a:t>Types</a:t>
            </a:r>
            <a:r>
              <a:rPr lang="en-GB" sz="1400" dirty="0">
                <a:solidFill>
                  <a:srgbClr val="0D0D0D"/>
                </a:solidFill>
                <a:highlight>
                  <a:srgbClr val="FFFFFF"/>
                </a:highlight>
                <a:latin typeface="Calibri" panose="020F0502020204030204" pitchFamily="34" charset="0"/>
                <a:cs typeface="Calibri" panose="020F0502020204030204" pitchFamily="34" charset="0"/>
              </a:rPr>
              <a:t>:</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914400" lvl="1" indent="-317500" algn="l" rtl="0">
              <a:lnSpc>
                <a:spcPct val="115000"/>
              </a:lnSpc>
              <a:spcBef>
                <a:spcPts val="0"/>
              </a:spcBef>
              <a:spcAft>
                <a:spcPts val="0"/>
              </a:spcAft>
              <a:buClr>
                <a:srgbClr val="0D0D0D"/>
              </a:buClr>
              <a:buSzPts val="1400"/>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AC and DC Servo Motors.</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457200" lvl="0" indent="-317500" algn="l" rtl="0">
              <a:lnSpc>
                <a:spcPct val="115000"/>
              </a:lnSpc>
              <a:spcBef>
                <a:spcPts val="0"/>
              </a:spcBef>
              <a:spcAft>
                <a:spcPts val="0"/>
              </a:spcAft>
              <a:buClr>
                <a:srgbClr val="0D0D0D"/>
              </a:buClr>
              <a:buSzPts val="1400"/>
              <a:buFont typeface="Roboto"/>
              <a:buChar char="➢"/>
            </a:pPr>
            <a:r>
              <a:rPr lang="en-GB" sz="1400" b="1" dirty="0">
                <a:solidFill>
                  <a:srgbClr val="0D0D0D"/>
                </a:solidFill>
                <a:highlight>
                  <a:srgbClr val="FFFFFF"/>
                </a:highlight>
                <a:latin typeface="Calibri" panose="020F0502020204030204" pitchFamily="34" charset="0"/>
                <a:cs typeface="Calibri" panose="020F0502020204030204" pitchFamily="34" charset="0"/>
              </a:rPr>
              <a:t>Operation</a:t>
            </a:r>
            <a:r>
              <a:rPr lang="en-GB" sz="1400" dirty="0">
                <a:solidFill>
                  <a:srgbClr val="0D0D0D"/>
                </a:solidFill>
                <a:highlight>
                  <a:srgbClr val="FFFFFF"/>
                </a:highlight>
                <a:latin typeface="Calibri" panose="020F0502020204030204" pitchFamily="34" charset="0"/>
                <a:cs typeface="Calibri" panose="020F0502020204030204" pitchFamily="34" charset="0"/>
              </a:rPr>
              <a:t>:</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914400" lvl="1" indent="-317500" algn="l" rtl="0">
              <a:lnSpc>
                <a:spcPct val="115000"/>
              </a:lnSpc>
              <a:spcBef>
                <a:spcPts val="0"/>
              </a:spcBef>
              <a:spcAft>
                <a:spcPts val="0"/>
              </a:spcAft>
              <a:buClr>
                <a:srgbClr val="0D0D0D"/>
              </a:buClr>
              <a:buSzPts val="1400"/>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DC Servo Motor: Operates with DC power.</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914400" lvl="1" indent="-317500" algn="l" rtl="0">
              <a:lnSpc>
                <a:spcPct val="115000"/>
              </a:lnSpc>
              <a:spcBef>
                <a:spcPts val="0"/>
              </a:spcBef>
              <a:spcAft>
                <a:spcPts val="0"/>
              </a:spcAft>
              <a:buClr>
                <a:srgbClr val="0D0D0D"/>
              </a:buClr>
              <a:buSzPts val="1400"/>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AC Servo Motor: Operates with AC power.</a:t>
            </a:r>
            <a:endParaRPr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400" dirty="0"/>
          </a:p>
        </p:txBody>
      </p:sp>
      <p:graphicFrame>
        <p:nvGraphicFramePr>
          <p:cNvPr id="693" name="Google Shape;693;p99"/>
          <p:cNvGraphicFramePr/>
          <p:nvPr>
            <p:extLst>
              <p:ext uri="{D42A27DB-BD31-4B8C-83A1-F6EECF244321}">
                <p14:modId xmlns:p14="http://schemas.microsoft.com/office/powerpoint/2010/main" val="57199859"/>
              </p:ext>
            </p:extLst>
          </p:nvPr>
        </p:nvGraphicFramePr>
        <p:xfrm>
          <a:off x="5479200" y="924275"/>
          <a:ext cx="3041450" cy="3664854"/>
        </p:xfrm>
        <a:graphic>
          <a:graphicData uri="http://schemas.openxmlformats.org/drawingml/2006/table">
            <a:tbl>
              <a:tblPr>
                <a:noFill/>
                <a:tableStyleId>{15CE0672-949C-4B2A-B50C-703389FE7973}</a:tableStyleId>
              </a:tblPr>
              <a:tblGrid>
                <a:gridCol w="1680700">
                  <a:extLst>
                    <a:ext uri="{9D8B030D-6E8A-4147-A177-3AD203B41FA5}">
                      <a16:colId xmlns:a16="http://schemas.microsoft.com/office/drawing/2014/main" val="20000"/>
                    </a:ext>
                  </a:extLst>
                </a:gridCol>
                <a:gridCol w="1360750">
                  <a:extLst>
                    <a:ext uri="{9D8B030D-6E8A-4147-A177-3AD203B41FA5}">
                      <a16:colId xmlns:a16="http://schemas.microsoft.com/office/drawing/2014/main" val="20001"/>
                    </a:ext>
                  </a:extLst>
                </a:gridCol>
              </a:tblGrid>
              <a:tr h="388725">
                <a:tc gridSpan="2">
                  <a:txBody>
                    <a:bodyPr/>
                    <a:lstStyle/>
                    <a:p>
                      <a:pPr marL="0" lvl="0" indent="0" algn="ctr" rtl="0">
                        <a:lnSpc>
                          <a:spcPct val="107000"/>
                        </a:lnSpc>
                        <a:spcBef>
                          <a:spcPts val="0"/>
                        </a:spcBef>
                        <a:spcAft>
                          <a:spcPts val="0"/>
                        </a:spcAft>
                        <a:buNone/>
                      </a:pPr>
                      <a:r>
                        <a:rPr lang="en-GB" b="1">
                          <a:solidFill>
                            <a:srgbClr val="0D0D0D"/>
                          </a:solidFill>
                          <a:highlight>
                            <a:srgbClr val="FFFFFF"/>
                          </a:highlight>
                          <a:latin typeface="Calibri" panose="020F0502020204030204" pitchFamily="34" charset="0"/>
                          <a:ea typeface="Roboto"/>
                          <a:cs typeface="Calibri" panose="020F0502020204030204" pitchFamily="34" charset="0"/>
                          <a:sym typeface="Roboto"/>
                        </a:rPr>
                        <a:t>Motor MV 300</a:t>
                      </a:r>
                      <a:endParaRPr b="1">
                        <a:solidFill>
                          <a:srgbClr val="0D0D0D"/>
                        </a:solidFill>
                        <a:highlight>
                          <a:srgbClr val="FFFFFF"/>
                        </a:highlight>
                        <a:latin typeface="Calibri" panose="020F0502020204030204" pitchFamily="34" charset="0"/>
                        <a:ea typeface="Roboto"/>
                        <a:cs typeface="Calibri" panose="020F0502020204030204" pitchFamily="34" charset="0"/>
                        <a:sym typeface="Roboto"/>
                      </a:endParaRPr>
                    </a:p>
                  </a:txBody>
                  <a:tcPr marL="91425" marR="91425" marT="91425" marB="91425">
                    <a:lnL w="9525" cap="flat" cmpd="sng">
                      <a:solidFill>
                        <a:srgbClr val="0D0D0D"/>
                      </a:solidFill>
                      <a:prstDash val="solid"/>
                      <a:round/>
                      <a:headEnd type="none" w="sm" len="sm"/>
                      <a:tailEnd type="none" w="sm" len="sm"/>
                    </a:lnL>
                    <a:lnR w="9525" cap="flat" cmpd="sng">
                      <a:solidFill>
                        <a:srgbClr val="0D0D0D"/>
                      </a:solidFill>
                      <a:prstDash val="solid"/>
                      <a:round/>
                      <a:headEnd type="none" w="sm" len="sm"/>
                      <a:tailEnd type="none" w="sm" len="sm"/>
                    </a:lnR>
                    <a:lnT w="9525" cap="flat" cmpd="sng">
                      <a:solidFill>
                        <a:srgbClr val="0D0D0D"/>
                      </a:solidFill>
                      <a:prstDash val="solid"/>
                      <a:round/>
                      <a:headEnd type="none" w="sm" len="sm"/>
                      <a:tailEnd type="none" w="sm" len="sm"/>
                    </a:lnT>
                    <a:lnB w="9525" cap="flat" cmpd="sng">
                      <a:solidFill>
                        <a:srgbClr val="0D0D0D"/>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388725">
                <a:tc>
                  <a:txBody>
                    <a:bodyPr/>
                    <a:lstStyle/>
                    <a:p>
                      <a:pPr marL="0" lvl="0" indent="0" algn="l" rtl="0">
                        <a:lnSpc>
                          <a:spcPct val="107000"/>
                        </a:lnSpc>
                        <a:spcBef>
                          <a:spcPts val="0"/>
                        </a:spcBef>
                        <a:spcAft>
                          <a:spcPts val="0"/>
                        </a:spcAft>
                        <a:buNone/>
                      </a:pPr>
                      <a:r>
                        <a:rPr lang="en-GB">
                          <a:solidFill>
                            <a:srgbClr val="0D0D0D"/>
                          </a:solidFill>
                          <a:highlight>
                            <a:srgbClr val="FFFFFF"/>
                          </a:highlight>
                          <a:latin typeface="Calibri" panose="020F0502020204030204" pitchFamily="34" charset="0"/>
                          <a:ea typeface="Roboto"/>
                          <a:cs typeface="Calibri" panose="020F0502020204030204" pitchFamily="34" charset="0"/>
                          <a:sym typeface="Roboto"/>
                        </a:rPr>
                        <a:t>Rated power</a:t>
                      </a:r>
                      <a:endParaRPr>
                        <a:solidFill>
                          <a:srgbClr val="0D0D0D"/>
                        </a:solidFill>
                        <a:highlight>
                          <a:srgbClr val="FFFFFF"/>
                        </a:highlight>
                        <a:latin typeface="Calibri" panose="020F0502020204030204" pitchFamily="34" charset="0"/>
                        <a:ea typeface="Roboto"/>
                        <a:cs typeface="Calibri" panose="020F0502020204030204" pitchFamily="34" charset="0"/>
                        <a:sym typeface="Roboto"/>
                      </a:endParaRPr>
                    </a:p>
                  </a:txBody>
                  <a:tcPr marL="91425" marR="91425" marT="91425" marB="91425">
                    <a:lnL w="9525" cap="flat" cmpd="sng">
                      <a:solidFill>
                        <a:srgbClr val="0D0D0D"/>
                      </a:solidFill>
                      <a:prstDash val="solid"/>
                      <a:round/>
                      <a:headEnd type="none" w="sm" len="sm"/>
                      <a:tailEnd type="none" w="sm" len="sm"/>
                    </a:lnL>
                    <a:lnR w="9525" cap="flat" cmpd="sng">
                      <a:solidFill>
                        <a:srgbClr val="0D0D0D"/>
                      </a:solidFill>
                      <a:prstDash val="solid"/>
                      <a:round/>
                      <a:headEnd type="none" w="sm" len="sm"/>
                      <a:tailEnd type="none" w="sm" len="sm"/>
                    </a:lnR>
                    <a:lnT w="9525" cap="flat" cmpd="sng">
                      <a:solidFill>
                        <a:srgbClr val="0D0D0D"/>
                      </a:solidFill>
                      <a:prstDash val="solid"/>
                      <a:round/>
                      <a:headEnd type="none" w="sm" len="sm"/>
                      <a:tailEnd type="none" w="sm" len="sm"/>
                    </a:lnT>
                    <a:lnB w="9525" cap="flat" cmpd="sng">
                      <a:solidFill>
                        <a:srgbClr val="0D0D0D"/>
                      </a:solidFill>
                      <a:prstDash val="solid"/>
                      <a:round/>
                      <a:headEnd type="none" w="sm" len="sm"/>
                      <a:tailEnd type="none" w="sm" len="sm"/>
                    </a:lnB>
                  </a:tcPr>
                </a:tc>
                <a:tc>
                  <a:txBody>
                    <a:bodyPr/>
                    <a:lstStyle/>
                    <a:p>
                      <a:pPr marL="0" lvl="0" indent="0" algn="l" rtl="0">
                        <a:lnSpc>
                          <a:spcPct val="107000"/>
                        </a:lnSpc>
                        <a:spcBef>
                          <a:spcPts val="0"/>
                        </a:spcBef>
                        <a:spcAft>
                          <a:spcPts val="0"/>
                        </a:spcAft>
                        <a:buNone/>
                      </a:pPr>
                      <a:r>
                        <a:rPr lang="en-GB">
                          <a:solidFill>
                            <a:srgbClr val="0D0D0D"/>
                          </a:solidFill>
                          <a:highlight>
                            <a:srgbClr val="FFFFFF"/>
                          </a:highlight>
                          <a:latin typeface="Calibri" panose="020F0502020204030204" pitchFamily="34" charset="0"/>
                          <a:ea typeface="Roboto"/>
                          <a:cs typeface="Calibri" panose="020F0502020204030204" pitchFamily="34" charset="0"/>
                          <a:sym typeface="Roboto"/>
                        </a:rPr>
                        <a:t>330 W</a:t>
                      </a:r>
                      <a:endParaRPr>
                        <a:solidFill>
                          <a:srgbClr val="0D0D0D"/>
                        </a:solidFill>
                        <a:highlight>
                          <a:srgbClr val="FFFFFF"/>
                        </a:highlight>
                        <a:latin typeface="Calibri" panose="020F0502020204030204" pitchFamily="34" charset="0"/>
                        <a:ea typeface="Roboto"/>
                        <a:cs typeface="Calibri" panose="020F0502020204030204" pitchFamily="34" charset="0"/>
                        <a:sym typeface="Roboto"/>
                      </a:endParaRPr>
                    </a:p>
                  </a:txBody>
                  <a:tcPr marL="91425" marR="91425" marT="91425" marB="91425">
                    <a:lnL w="9525" cap="flat" cmpd="sng">
                      <a:solidFill>
                        <a:srgbClr val="0D0D0D"/>
                      </a:solidFill>
                      <a:prstDash val="solid"/>
                      <a:round/>
                      <a:headEnd type="none" w="sm" len="sm"/>
                      <a:tailEnd type="none" w="sm" len="sm"/>
                    </a:lnL>
                    <a:lnR w="9525" cap="flat" cmpd="sng">
                      <a:solidFill>
                        <a:srgbClr val="0D0D0D"/>
                      </a:solidFill>
                      <a:prstDash val="solid"/>
                      <a:round/>
                      <a:headEnd type="none" w="sm" len="sm"/>
                      <a:tailEnd type="none" w="sm" len="sm"/>
                    </a:lnR>
                    <a:lnT w="9525" cap="flat" cmpd="sng">
                      <a:solidFill>
                        <a:srgbClr val="0D0D0D"/>
                      </a:solidFill>
                      <a:prstDash val="solid"/>
                      <a:round/>
                      <a:headEnd type="none" w="sm" len="sm"/>
                      <a:tailEnd type="none" w="sm" len="sm"/>
                    </a:lnT>
                    <a:lnB w="9525" cap="flat" cmpd="sng">
                      <a:solidFill>
                        <a:srgbClr val="0D0D0D"/>
                      </a:solidFill>
                      <a:prstDash val="solid"/>
                      <a:round/>
                      <a:headEnd type="none" w="sm" len="sm"/>
                      <a:tailEnd type="none" w="sm" len="sm"/>
                    </a:lnB>
                  </a:tcPr>
                </a:tc>
                <a:extLst>
                  <a:ext uri="{0D108BD9-81ED-4DB2-BD59-A6C34878D82A}">
                    <a16:rowId xmlns:a16="http://schemas.microsoft.com/office/drawing/2014/main" val="10001"/>
                  </a:ext>
                </a:extLst>
              </a:tr>
              <a:tr h="388725">
                <a:tc>
                  <a:txBody>
                    <a:bodyPr/>
                    <a:lstStyle/>
                    <a:p>
                      <a:pPr marL="0" lvl="0" indent="0" algn="l" rtl="0">
                        <a:lnSpc>
                          <a:spcPct val="107000"/>
                        </a:lnSpc>
                        <a:spcBef>
                          <a:spcPts val="0"/>
                        </a:spcBef>
                        <a:spcAft>
                          <a:spcPts val="0"/>
                        </a:spcAft>
                        <a:buNone/>
                      </a:pPr>
                      <a:r>
                        <a:rPr lang="en-GB">
                          <a:solidFill>
                            <a:srgbClr val="0D0D0D"/>
                          </a:solidFill>
                          <a:highlight>
                            <a:srgbClr val="FFFFFF"/>
                          </a:highlight>
                          <a:latin typeface="Calibri" panose="020F0502020204030204" pitchFamily="34" charset="0"/>
                          <a:ea typeface="Roboto"/>
                          <a:cs typeface="Calibri" panose="020F0502020204030204" pitchFamily="34" charset="0"/>
                          <a:sym typeface="Roboto"/>
                        </a:rPr>
                        <a:t>Rated speed</a:t>
                      </a:r>
                      <a:endParaRPr>
                        <a:solidFill>
                          <a:srgbClr val="0D0D0D"/>
                        </a:solidFill>
                        <a:highlight>
                          <a:srgbClr val="FFFFFF"/>
                        </a:highlight>
                        <a:latin typeface="Calibri" panose="020F0502020204030204" pitchFamily="34" charset="0"/>
                        <a:ea typeface="Roboto"/>
                        <a:cs typeface="Calibri" panose="020F0502020204030204" pitchFamily="34" charset="0"/>
                        <a:sym typeface="Roboto"/>
                      </a:endParaRPr>
                    </a:p>
                  </a:txBody>
                  <a:tcPr marL="91425" marR="91425" marT="91425" marB="91425">
                    <a:lnL w="9525" cap="flat" cmpd="sng">
                      <a:solidFill>
                        <a:srgbClr val="0D0D0D"/>
                      </a:solidFill>
                      <a:prstDash val="solid"/>
                      <a:round/>
                      <a:headEnd type="none" w="sm" len="sm"/>
                      <a:tailEnd type="none" w="sm" len="sm"/>
                    </a:lnL>
                    <a:lnR w="9525" cap="flat" cmpd="sng">
                      <a:solidFill>
                        <a:srgbClr val="0D0D0D"/>
                      </a:solidFill>
                      <a:prstDash val="solid"/>
                      <a:round/>
                      <a:headEnd type="none" w="sm" len="sm"/>
                      <a:tailEnd type="none" w="sm" len="sm"/>
                    </a:lnR>
                    <a:lnT w="9525" cap="flat" cmpd="sng">
                      <a:solidFill>
                        <a:srgbClr val="0D0D0D"/>
                      </a:solidFill>
                      <a:prstDash val="solid"/>
                      <a:round/>
                      <a:headEnd type="none" w="sm" len="sm"/>
                      <a:tailEnd type="none" w="sm" len="sm"/>
                    </a:lnT>
                    <a:lnB w="9525" cap="flat" cmpd="sng">
                      <a:solidFill>
                        <a:srgbClr val="0D0D0D"/>
                      </a:solidFill>
                      <a:prstDash val="solid"/>
                      <a:round/>
                      <a:headEnd type="none" w="sm" len="sm"/>
                      <a:tailEnd type="none" w="sm" len="sm"/>
                    </a:lnB>
                  </a:tcPr>
                </a:tc>
                <a:tc>
                  <a:txBody>
                    <a:bodyPr/>
                    <a:lstStyle/>
                    <a:p>
                      <a:pPr marL="0" lvl="0" indent="0" algn="l" rtl="0">
                        <a:lnSpc>
                          <a:spcPct val="107000"/>
                        </a:lnSpc>
                        <a:spcBef>
                          <a:spcPts val="0"/>
                        </a:spcBef>
                        <a:spcAft>
                          <a:spcPts val="0"/>
                        </a:spcAft>
                        <a:buNone/>
                      </a:pPr>
                      <a:r>
                        <a:rPr lang="en-GB">
                          <a:solidFill>
                            <a:srgbClr val="0D0D0D"/>
                          </a:solidFill>
                          <a:highlight>
                            <a:srgbClr val="FFFFFF"/>
                          </a:highlight>
                          <a:latin typeface="Calibri" panose="020F0502020204030204" pitchFamily="34" charset="0"/>
                          <a:ea typeface="Roboto"/>
                          <a:cs typeface="Calibri" panose="020F0502020204030204" pitchFamily="34" charset="0"/>
                          <a:sym typeface="Roboto"/>
                        </a:rPr>
                        <a:t>3300 (min-1)</a:t>
                      </a:r>
                      <a:endParaRPr>
                        <a:solidFill>
                          <a:srgbClr val="0D0D0D"/>
                        </a:solidFill>
                        <a:highlight>
                          <a:srgbClr val="FFFFFF"/>
                        </a:highlight>
                        <a:latin typeface="Calibri" panose="020F0502020204030204" pitchFamily="34" charset="0"/>
                        <a:ea typeface="Roboto"/>
                        <a:cs typeface="Calibri" panose="020F0502020204030204" pitchFamily="34" charset="0"/>
                        <a:sym typeface="Roboto"/>
                      </a:endParaRPr>
                    </a:p>
                  </a:txBody>
                  <a:tcPr marL="91425" marR="91425" marT="91425" marB="91425">
                    <a:lnL w="9525" cap="flat" cmpd="sng">
                      <a:solidFill>
                        <a:srgbClr val="0D0D0D"/>
                      </a:solidFill>
                      <a:prstDash val="solid"/>
                      <a:round/>
                      <a:headEnd type="none" w="sm" len="sm"/>
                      <a:tailEnd type="none" w="sm" len="sm"/>
                    </a:lnL>
                    <a:lnR w="9525" cap="flat" cmpd="sng">
                      <a:solidFill>
                        <a:srgbClr val="0D0D0D"/>
                      </a:solidFill>
                      <a:prstDash val="solid"/>
                      <a:round/>
                      <a:headEnd type="none" w="sm" len="sm"/>
                      <a:tailEnd type="none" w="sm" len="sm"/>
                    </a:lnR>
                    <a:lnT w="9525" cap="flat" cmpd="sng">
                      <a:solidFill>
                        <a:srgbClr val="0D0D0D"/>
                      </a:solidFill>
                      <a:prstDash val="solid"/>
                      <a:round/>
                      <a:headEnd type="none" w="sm" len="sm"/>
                      <a:tailEnd type="none" w="sm" len="sm"/>
                    </a:lnT>
                    <a:lnB w="9525" cap="flat" cmpd="sng">
                      <a:solidFill>
                        <a:srgbClr val="0D0D0D"/>
                      </a:solidFill>
                      <a:prstDash val="solid"/>
                      <a:round/>
                      <a:headEnd type="none" w="sm" len="sm"/>
                      <a:tailEnd type="none" w="sm" len="sm"/>
                    </a:lnB>
                  </a:tcPr>
                </a:tc>
                <a:extLst>
                  <a:ext uri="{0D108BD9-81ED-4DB2-BD59-A6C34878D82A}">
                    <a16:rowId xmlns:a16="http://schemas.microsoft.com/office/drawing/2014/main" val="10002"/>
                  </a:ext>
                </a:extLst>
              </a:tr>
              <a:tr h="604700">
                <a:tc>
                  <a:txBody>
                    <a:bodyPr/>
                    <a:lstStyle/>
                    <a:p>
                      <a:pPr marL="0" lvl="0" indent="0" algn="l" rtl="0">
                        <a:lnSpc>
                          <a:spcPct val="107000"/>
                        </a:lnSpc>
                        <a:spcBef>
                          <a:spcPts val="0"/>
                        </a:spcBef>
                        <a:spcAft>
                          <a:spcPts val="0"/>
                        </a:spcAft>
                        <a:buNone/>
                      </a:pPr>
                      <a:r>
                        <a:rPr lang="en-GB">
                          <a:solidFill>
                            <a:srgbClr val="0D0D0D"/>
                          </a:solidFill>
                          <a:highlight>
                            <a:srgbClr val="FFFFFF"/>
                          </a:highlight>
                          <a:latin typeface="Calibri" panose="020F0502020204030204" pitchFamily="34" charset="0"/>
                          <a:ea typeface="Roboto"/>
                          <a:cs typeface="Calibri" panose="020F0502020204030204" pitchFamily="34" charset="0"/>
                          <a:sym typeface="Roboto"/>
                        </a:rPr>
                        <a:t>Rated torque / peak torque</a:t>
                      </a:r>
                      <a:endParaRPr>
                        <a:solidFill>
                          <a:srgbClr val="0D0D0D"/>
                        </a:solidFill>
                        <a:highlight>
                          <a:srgbClr val="FFFFFF"/>
                        </a:highlight>
                        <a:latin typeface="Calibri" panose="020F0502020204030204" pitchFamily="34" charset="0"/>
                        <a:ea typeface="Roboto"/>
                        <a:cs typeface="Calibri" panose="020F0502020204030204" pitchFamily="34" charset="0"/>
                        <a:sym typeface="Roboto"/>
                      </a:endParaRPr>
                    </a:p>
                  </a:txBody>
                  <a:tcPr marL="91425" marR="91425" marT="91425" marB="91425">
                    <a:lnL w="9525" cap="flat" cmpd="sng">
                      <a:solidFill>
                        <a:srgbClr val="0D0D0D"/>
                      </a:solidFill>
                      <a:prstDash val="solid"/>
                      <a:round/>
                      <a:headEnd type="none" w="sm" len="sm"/>
                      <a:tailEnd type="none" w="sm" len="sm"/>
                    </a:lnL>
                    <a:lnR w="9525" cap="flat" cmpd="sng">
                      <a:solidFill>
                        <a:srgbClr val="0D0D0D"/>
                      </a:solidFill>
                      <a:prstDash val="solid"/>
                      <a:round/>
                      <a:headEnd type="none" w="sm" len="sm"/>
                      <a:tailEnd type="none" w="sm" len="sm"/>
                    </a:lnR>
                    <a:lnT w="9525" cap="flat" cmpd="sng">
                      <a:solidFill>
                        <a:srgbClr val="0D0D0D"/>
                      </a:solidFill>
                      <a:prstDash val="solid"/>
                      <a:round/>
                      <a:headEnd type="none" w="sm" len="sm"/>
                      <a:tailEnd type="none" w="sm" len="sm"/>
                    </a:lnT>
                    <a:lnB w="9525" cap="flat" cmpd="sng">
                      <a:solidFill>
                        <a:srgbClr val="0D0D0D"/>
                      </a:solidFill>
                      <a:prstDash val="solid"/>
                      <a:round/>
                      <a:headEnd type="none" w="sm" len="sm"/>
                      <a:tailEnd type="none" w="sm" len="sm"/>
                    </a:lnB>
                  </a:tcPr>
                </a:tc>
                <a:tc>
                  <a:txBody>
                    <a:bodyPr/>
                    <a:lstStyle/>
                    <a:p>
                      <a:pPr marL="0" lvl="0" indent="0" algn="l" rtl="0">
                        <a:lnSpc>
                          <a:spcPct val="107000"/>
                        </a:lnSpc>
                        <a:spcBef>
                          <a:spcPts val="0"/>
                        </a:spcBef>
                        <a:spcAft>
                          <a:spcPts val="0"/>
                        </a:spcAft>
                        <a:buNone/>
                      </a:pPr>
                      <a:r>
                        <a:rPr lang="en-GB">
                          <a:solidFill>
                            <a:srgbClr val="0D0D0D"/>
                          </a:solidFill>
                          <a:highlight>
                            <a:srgbClr val="FFFFFF"/>
                          </a:highlight>
                          <a:latin typeface="Calibri" panose="020F0502020204030204" pitchFamily="34" charset="0"/>
                          <a:ea typeface="Roboto"/>
                          <a:cs typeface="Calibri" panose="020F0502020204030204" pitchFamily="34" charset="0"/>
                          <a:sym typeface="Roboto"/>
                        </a:rPr>
                        <a:t>100 / 539 Nm</a:t>
                      </a:r>
                      <a:endParaRPr>
                        <a:solidFill>
                          <a:srgbClr val="0D0D0D"/>
                        </a:solidFill>
                        <a:highlight>
                          <a:srgbClr val="FFFFFF"/>
                        </a:highlight>
                        <a:latin typeface="Calibri" panose="020F0502020204030204" pitchFamily="34" charset="0"/>
                        <a:ea typeface="Roboto"/>
                        <a:cs typeface="Calibri" panose="020F0502020204030204" pitchFamily="34" charset="0"/>
                        <a:sym typeface="Roboto"/>
                      </a:endParaRPr>
                    </a:p>
                  </a:txBody>
                  <a:tcPr marL="91425" marR="91425" marT="91425" marB="91425">
                    <a:lnL w="9525" cap="flat" cmpd="sng">
                      <a:solidFill>
                        <a:srgbClr val="0D0D0D"/>
                      </a:solidFill>
                      <a:prstDash val="solid"/>
                      <a:round/>
                      <a:headEnd type="none" w="sm" len="sm"/>
                      <a:tailEnd type="none" w="sm" len="sm"/>
                    </a:lnL>
                    <a:lnR w="9525" cap="flat" cmpd="sng">
                      <a:solidFill>
                        <a:srgbClr val="0D0D0D"/>
                      </a:solidFill>
                      <a:prstDash val="solid"/>
                      <a:round/>
                      <a:headEnd type="none" w="sm" len="sm"/>
                      <a:tailEnd type="none" w="sm" len="sm"/>
                    </a:lnR>
                    <a:lnT w="9525" cap="flat" cmpd="sng">
                      <a:solidFill>
                        <a:srgbClr val="0D0D0D"/>
                      </a:solidFill>
                      <a:prstDash val="solid"/>
                      <a:round/>
                      <a:headEnd type="none" w="sm" len="sm"/>
                      <a:tailEnd type="none" w="sm" len="sm"/>
                    </a:lnT>
                    <a:lnB w="9525" cap="flat" cmpd="sng">
                      <a:solidFill>
                        <a:srgbClr val="0D0D0D"/>
                      </a:solidFill>
                      <a:prstDash val="solid"/>
                      <a:round/>
                      <a:headEnd type="none" w="sm" len="sm"/>
                      <a:tailEnd type="none" w="sm" len="sm"/>
                    </a:lnB>
                  </a:tcPr>
                </a:tc>
                <a:extLst>
                  <a:ext uri="{0D108BD9-81ED-4DB2-BD59-A6C34878D82A}">
                    <a16:rowId xmlns:a16="http://schemas.microsoft.com/office/drawing/2014/main" val="10003"/>
                  </a:ext>
                </a:extLst>
              </a:tr>
              <a:tr h="604700">
                <a:tc>
                  <a:txBody>
                    <a:bodyPr/>
                    <a:lstStyle/>
                    <a:p>
                      <a:pPr marL="0" lvl="0" indent="0" algn="l" rtl="0">
                        <a:lnSpc>
                          <a:spcPct val="107000"/>
                        </a:lnSpc>
                        <a:spcBef>
                          <a:spcPts val="0"/>
                        </a:spcBef>
                        <a:spcAft>
                          <a:spcPts val="0"/>
                        </a:spcAft>
                        <a:buNone/>
                      </a:pPr>
                      <a:r>
                        <a:rPr lang="en-GB">
                          <a:solidFill>
                            <a:srgbClr val="0D0D0D"/>
                          </a:solidFill>
                          <a:highlight>
                            <a:srgbClr val="FFFFFF"/>
                          </a:highlight>
                          <a:latin typeface="Calibri" panose="020F0502020204030204" pitchFamily="34" charset="0"/>
                          <a:ea typeface="Roboto"/>
                          <a:cs typeface="Calibri" panose="020F0502020204030204" pitchFamily="34" charset="0"/>
                          <a:sym typeface="Roboto"/>
                        </a:rPr>
                        <a:t>Rated current / peak current</a:t>
                      </a:r>
                      <a:endParaRPr>
                        <a:solidFill>
                          <a:srgbClr val="0D0D0D"/>
                        </a:solidFill>
                        <a:highlight>
                          <a:srgbClr val="FFFFFF"/>
                        </a:highlight>
                        <a:latin typeface="Calibri" panose="020F0502020204030204" pitchFamily="34" charset="0"/>
                        <a:ea typeface="Roboto"/>
                        <a:cs typeface="Calibri" panose="020F0502020204030204" pitchFamily="34" charset="0"/>
                        <a:sym typeface="Roboto"/>
                      </a:endParaRPr>
                    </a:p>
                  </a:txBody>
                  <a:tcPr marL="91425" marR="91425" marT="91425" marB="91425">
                    <a:lnL w="9525" cap="flat" cmpd="sng">
                      <a:solidFill>
                        <a:srgbClr val="0D0D0D"/>
                      </a:solidFill>
                      <a:prstDash val="solid"/>
                      <a:round/>
                      <a:headEnd type="none" w="sm" len="sm"/>
                      <a:tailEnd type="none" w="sm" len="sm"/>
                    </a:lnL>
                    <a:lnR w="9525" cap="flat" cmpd="sng">
                      <a:solidFill>
                        <a:srgbClr val="0D0D0D"/>
                      </a:solidFill>
                      <a:prstDash val="solid"/>
                      <a:round/>
                      <a:headEnd type="none" w="sm" len="sm"/>
                      <a:tailEnd type="none" w="sm" len="sm"/>
                    </a:lnR>
                    <a:lnT w="9525" cap="flat" cmpd="sng">
                      <a:solidFill>
                        <a:srgbClr val="0D0D0D"/>
                      </a:solidFill>
                      <a:prstDash val="solid"/>
                      <a:round/>
                      <a:headEnd type="none" w="sm" len="sm"/>
                      <a:tailEnd type="none" w="sm" len="sm"/>
                    </a:lnT>
                    <a:lnB w="9525" cap="flat" cmpd="sng">
                      <a:solidFill>
                        <a:srgbClr val="0D0D0D"/>
                      </a:solidFill>
                      <a:prstDash val="solid"/>
                      <a:round/>
                      <a:headEnd type="none" w="sm" len="sm"/>
                      <a:tailEnd type="none" w="sm" len="sm"/>
                    </a:lnB>
                  </a:tcPr>
                </a:tc>
                <a:tc>
                  <a:txBody>
                    <a:bodyPr/>
                    <a:lstStyle/>
                    <a:p>
                      <a:pPr marL="0" lvl="0" indent="0" algn="l" rtl="0">
                        <a:lnSpc>
                          <a:spcPct val="107000"/>
                        </a:lnSpc>
                        <a:spcBef>
                          <a:spcPts val="0"/>
                        </a:spcBef>
                        <a:spcAft>
                          <a:spcPts val="0"/>
                        </a:spcAft>
                        <a:buNone/>
                      </a:pPr>
                      <a:r>
                        <a:rPr lang="en-GB">
                          <a:solidFill>
                            <a:srgbClr val="0D0D0D"/>
                          </a:solidFill>
                          <a:highlight>
                            <a:srgbClr val="FFFFFF"/>
                          </a:highlight>
                          <a:latin typeface="Calibri" panose="020F0502020204030204" pitchFamily="34" charset="0"/>
                          <a:ea typeface="Roboto"/>
                          <a:cs typeface="Calibri" panose="020F0502020204030204" pitchFamily="34" charset="0"/>
                          <a:sym typeface="Roboto"/>
                        </a:rPr>
                        <a:t>6.5 / 30 A</a:t>
                      </a:r>
                      <a:endParaRPr>
                        <a:solidFill>
                          <a:srgbClr val="0D0D0D"/>
                        </a:solidFill>
                        <a:highlight>
                          <a:srgbClr val="FFFFFF"/>
                        </a:highlight>
                        <a:latin typeface="Calibri" panose="020F0502020204030204" pitchFamily="34" charset="0"/>
                        <a:ea typeface="Roboto"/>
                        <a:cs typeface="Calibri" panose="020F0502020204030204" pitchFamily="34" charset="0"/>
                        <a:sym typeface="Roboto"/>
                      </a:endParaRPr>
                    </a:p>
                  </a:txBody>
                  <a:tcPr marL="91425" marR="91425" marT="91425" marB="91425">
                    <a:lnL w="9525" cap="flat" cmpd="sng">
                      <a:solidFill>
                        <a:srgbClr val="0D0D0D"/>
                      </a:solidFill>
                      <a:prstDash val="solid"/>
                      <a:round/>
                      <a:headEnd type="none" w="sm" len="sm"/>
                      <a:tailEnd type="none" w="sm" len="sm"/>
                    </a:lnL>
                    <a:lnR w="9525" cap="flat" cmpd="sng">
                      <a:solidFill>
                        <a:srgbClr val="0D0D0D"/>
                      </a:solidFill>
                      <a:prstDash val="solid"/>
                      <a:round/>
                      <a:headEnd type="none" w="sm" len="sm"/>
                      <a:tailEnd type="none" w="sm" len="sm"/>
                    </a:lnR>
                    <a:lnT w="9525" cap="flat" cmpd="sng">
                      <a:solidFill>
                        <a:srgbClr val="0D0D0D"/>
                      </a:solidFill>
                      <a:prstDash val="solid"/>
                      <a:round/>
                      <a:headEnd type="none" w="sm" len="sm"/>
                      <a:tailEnd type="none" w="sm" len="sm"/>
                    </a:lnT>
                    <a:lnB w="9525" cap="flat" cmpd="sng">
                      <a:solidFill>
                        <a:srgbClr val="0D0D0D"/>
                      </a:solidFill>
                      <a:prstDash val="solid"/>
                      <a:round/>
                      <a:headEnd type="none" w="sm" len="sm"/>
                      <a:tailEnd type="none" w="sm" len="sm"/>
                    </a:lnB>
                  </a:tcPr>
                </a:tc>
                <a:extLst>
                  <a:ext uri="{0D108BD9-81ED-4DB2-BD59-A6C34878D82A}">
                    <a16:rowId xmlns:a16="http://schemas.microsoft.com/office/drawing/2014/main" val="10004"/>
                  </a:ext>
                </a:extLst>
              </a:tr>
              <a:tr h="388725">
                <a:tc gridSpan="2">
                  <a:txBody>
                    <a:bodyPr/>
                    <a:lstStyle/>
                    <a:p>
                      <a:pPr marL="0" lvl="0" indent="0" algn="ctr" rtl="0">
                        <a:lnSpc>
                          <a:spcPct val="107000"/>
                        </a:lnSpc>
                        <a:spcBef>
                          <a:spcPts val="0"/>
                        </a:spcBef>
                        <a:spcAft>
                          <a:spcPts val="0"/>
                        </a:spcAft>
                        <a:buNone/>
                      </a:pPr>
                      <a:r>
                        <a:rPr lang="en-GB" b="1" dirty="0">
                          <a:solidFill>
                            <a:srgbClr val="0D0D0D"/>
                          </a:solidFill>
                          <a:highlight>
                            <a:srgbClr val="FFFFFF"/>
                          </a:highlight>
                          <a:latin typeface="Calibri" panose="020F0502020204030204" pitchFamily="34" charset="0"/>
                          <a:ea typeface="Roboto"/>
                          <a:cs typeface="Calibri" panose="020F0502020204030204" pitchFamily="34" charset="0"/>
                          <a:sym typeface="Roboto"/>
                        </a:rPr>
                        <a:t>Motor Encoder</a:t>
                      </a:r>
                      <a:endParaRPr b="1" dirty="0">
                        <a:solidFill>
                          <a:srgbClr val="0D0D0D"/>
                        </a:solidFill>
                        <a:highlight>
                          <a:srgbClr val="FFFFFF"/>
                        </a:highlight>
                        <a:latin typeface="Calibri" panose="020F0502020204030204" pitchFamily="34" charset="0"/>
                        <a:ea typeface="Roboto"/>
                        <a:cs typeface="Calibri" panose="020F0502020204030204" pitchFamily="34" charset="0"/>
                        <a:sym typeface="Roboto"/>
                      </a:endParaRPr>
                    </a:p>
                  </a:txBody>
                  <a:tcPr marL="91425" marR="91425" marT="91425" marB="91425">
                    <a:lnL w="9525" cap="flat" cmpd="sng">
                      <a:solidFill>
                        <a:srgbClr val="0D0D0D"/>
                      </a:solidFill>
                      <a:prstDash val="solid"/>
                      <a:round/>
                      <a:headEnd type="none" w="sm" len="sm"/>
                      <a:tailEnd type="none" w="sm" len="sm"/>
                    </a:lnL>
                    <a:lnR w="9525" cap="flat" cmpd="sng">
                      <a:solidFill>
                        <a:srgbClr val="0D0D0D"/>
                      </a:solidFill>
                      <a:prstDash val="solid"/>
                      <a:round/>
                      <a:headEnd type="none" w="sm" len="sm"/>
                      <a:tailEnd type="none" w="sm" len="sm"/>
                    </a:lnR>
                    <a:lnT w="9525" cap="flat" cmpd="sng">
                      <a:solidFill>
                        <a:srgbClr val="0D0D0D"/>
                      </a:solidFill>
                      <a:prstDash val="solid"/>
                      <a:round/>
                      <a:headEnd type="none" w="sm" len="sm"/>
                      <a:tailEnd type="none" w="sm" len="sm"/>
                    </a:lnT>
                    <a:lnB w="9525" cap="flat" cmpd="sng">
                      <a:solidFill>
                        <a:srgbClr val="0D0D0D"/>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5"/>
                  </a:ext>
                </a:extLst>
              </a:tr>
              <a:tr h="388725">
                <a:tc>
                  <a:txBody>
                    <a:bodyPr/>
                    <a:lstStyle/>
                    <a:p>
                      <a:pPr marL="0" lvl="0" indent="0" algn="l" rtl="0">
                        <a:lnSpc>
                          <a:spcPct val="107000"/>
                        </a:lnSpc>
                        <a:spcBef>
                          <a:spcPts val="0"/>
                        </a:spcBef>
                        <a:spcAft>
                          <a:spcPts val="0"/>
                        </a:spcAft>
                        <a:buNone/>
                      </a:pPr>
                      <a:r>
                        <a:rPr lang="en-GB">
                          <a:solidFill>
                            <a:srgbClr val="0D0D0D"/>
                          </a:solidFill>
                          <a:highlight>
                            <a:srgbClr val="FFFFFF"/>
                          </a:highlight>
                          <a:latin typeface="Calibri" panose="020F0502020204030204" pitchFamily="34" charset="0"/>
                          <a:ea typeface="Roboto"/>
                          <a:cs typeface="Calibri" panose="020F0502020204030204" pitchFamily="34" charset="0"/>
                          <a:sym typeface="Roboto"/>
                        </a:rPr>
                        <a:t>Power Supply</a:t>
                      </a:r>
                      <a:endParaRPr>
                        <a:solidFill>
                          <a:srgbClr val="0D0D0D"/>
                        </a:solidFill>
                        <a:highlight>
                          <a:srgbClr val="FFFFFF"/>
                        </a:highlight>
                        <a:latin typeface="Calibri" panose="020F0502020204030204" pitchFamily="34" charset="0"/>
                        <a:ea typeface="Roboto"/>
                        <a:cs typeface="Calibri" panose="020F0502020204030204" pitchFamily="34" charset="0"/>
                        <a:sym typeface="Roboto"/>
                      </a:endParaRPr>
                    </a:p>
                  </a:txBody>
                  <a:tcPr marL="91425" marR="91425" marT="91425" marB="91425">
                    <a:lnL w="9525" cap="flat" cmpd="sng">
                      <a:solidFill>
                        <a:srgbClr val="0D0D0D"/>
                      </a:solidFill>
                      <a:prstDash val="solid"/>
                      <a:round/>
                      <a:headEnd type="none" w="sm" len="sm"/>
                      <a:tailEnd type="none" w="sm" len="sm"/>
                    </a:lnL>
                    <a:lnR w="9525" cap="flat" cmpd="sng">
                      <a:solidFill>
                        <a:srgbClr val="0D0D0D"/>
                      </a:solidFill>
                      <a:prstDash val="solid"/>
                      <a:round/>
                      <a:headEnd type="none" w="sm" len="sm"/>
                      <a:tailEnd type="none" w="sm" len="sm"/>
                    </a:lnR>
                    <a:lnT w="9525" cap="flat" cmpd="sng">
                      <a:solidFill>
                        <a:srgbClr val="0D0D0D"/>
                      </a:solidFill>
                      <a:prstDash val="solid"/>
                      <a:round/>
                      <a:headEnd type="none" w="sm" len="sm"/>
                      <a:tailEnd type="none" w="sm" len="sm"/>
                    </a:lnT>
                    <a:lnB w="9525" cap="flat" cmpd="sng">
                      <a:solidFill>
                        <a:srgbClr val="0D0D0D"/>
                      </a:solidFill>
                      <a:prstDash val="solid"/>
                      <a:round/>
                      <a:headEnd type="none" w="sm" len="sm"/>
                      <a:tailEnd type="none" w="sm" len="sm"/>
                    </a:lnB>
                  </a:tcPr>
                </a:tc>
                <a:tc>
                  <a:txBody>
                    <a:bodyPr/>
                    <a:lstStyle/>
                    <a:p>
                      <a:pPr marL="0" lvl="0" indent="0" algn="l" rtl="0">
                        <a:lnSpc>
                          <a:spcPct val="107000"/>
                        </a:lnSpc>
                        <a:spcBef>
                          <a:spcPts val="0"/>
                        </a:spcBef>
                        <a:spcAft>
                          <a:spcPts val="0"/>
                        </a:spcAft>
                        <a:buNone/>
                      </a:pPr>
                      <a:r>
                        <a:rPr lang="en-GB">
                          <a:solidFill>
                            <a:srgbClr val="0D0D0D"/>
                          </a:solidFill>
                          <a:highlight>
                            <a:srgbClr val="FFFFFF"/>
                          </a:highlight>
                          <a:latin typeface="Calibri" panose="020F0502020204030204" pitchFamily="34" charset="0"/>
                          <a:ea typeface="Roboto"/>
                          <a:cs typeface="Calibri" panose="020F0502020204030204" pitchFamily="34" charset="0"/>
                          <a:sym typeface="Roboto"/>
                        </a:rPr>
                        <a:t>5 V DC</a:t>
                      </a:r>
                      <a:endParaRPr>
                        <a:solidFill>
                          <a:srgbClr val="0D0D0D"/>
                        </a:solidFill>
                        <a:highlight>
                          <a:srgbClr val="FFFFFF"/>
                        </a:highlight>
                        <a:latin typeface="Calibri" panose="020F0502020204030204" pitchFamily="34" charset="0"/>
                        <a:ea typeface="Roboto"/>
                        <a:cs typeface="Calibri" panose="020F0502020204030204" pitchFamily="34" charset="0"/>
                        <a:sym typeface="Roboto"/>
                      </a:endParaRPr>
                    </a:p>
                  </a:txBody>
                  <a:tcPr marL="91425" marR="91425" marT="91425" marB="91425">
                    <a:lnL w="9525" cap="flat" cmpd="sng">
                      <a:solidFill>
                        <a:srgbClr val="0D0D0D"/>
                      </a:solidFill>
                      <a:prstDash val="solid"/>
                      <a:round/>
                      <a:headEnd type="none" w="sm" len="sm"/>
                      <a:tailEnd type="none" w="sm" len="sm"/>
                    </a:lnL>
                    <a:lnR w="9525" cap="flat" cmpd="sng">
                      <a:solidFill>
                        <a:srgbClr val="0D0D0D"/>
                      </a:solidFill>
                      <a:prstDash val="solid"/>
                      <a:round/>
                      <a:headEnd type="none" w="sm" len="sm"/>
                      <a:tailEnd type="none" w="sm" len="sm"/>
                    </a:lnR>
                    <a:lnT w="9525" cap="flat" cmpd="sng">
                      <a:solidFill>
                        <a:srgbClr val="0D0D0D"/>
                      </a:solidFill>
                      <a:prstDash val="solid"/>
                      <a:round/>
                      <a:headEnd type="none" w="sm" len="sm"/>
                      <a:tailEnd type="none" w="sm" len="sm"/>
                    </a:lnT>
                    <a:lnB w="9525" cap="flat" cmpd="sng">
                      <a:solidFill>
                        <a:srgbClr val="0D0D0D"/>
                      </a:solidFill>
                      <a:prstDash val="solid"/>
                      <a:round/>
                      <a:headEnd type="none" w="sm" len="sm"/>
                      <a:tailEnd type="none" w="sm" len="sm"/>
                    </a:lnB>
                  </a:tcPr>
                </a:tc>
                <a:extLst>
                  <a:ext uri="{0D108BD9-81ED-4DB2-BD59-A6C34878D82A}">
                    <a16:rowId xmlns:a16="http://schemas.microsoft.com/office/drawing/2014/main" val="10006"/>
                  </a:ext>
                </a:extLst>
              </a:tr>
              <a:tr h="388725">
                <a:tc>
                  <a:txBody>
                    <a:bodyPr/>
                    <a:lstStyle/>
                    <a:p>
                      <a:pPr marL="0" lvl="0" indent="0" algn="l" rtl="0">
                        <a:lnSpc>
                          <a:spcPct val="107000"/>
                        </a:lnSpc>
                        <a:spcBef>
                          <a:spcPts val="0"/>
                        </a:spcBef>
                        <a:spcAft>
                          <a:spcPts val="0"/>
                        </a:spcAft>
                        <a:buNone/>
                      </a:pPr>
                      <a:r>
                        <a:rPr lang="en-GB">
                          <a:solidFill>
                            <a:srgbClr val="0D0D0D"/>
                          </a:solidFill>
                          <a:highlight>
                            <a:srgbClr val="FFFFFF"/>
                          </a:highlight>
                          <a:latin typeface="Calibri" panose="020F0502020204030204" pitchFamily="34" charset="0"/>
                          <a:ea typeface="Roboto"/>
                          <a:cs typeface="Calibri" panose="020F0502020204030204" pitchFamily="34" charset="0"/>
                          <a:sym typeface="Roboto"/>
                        </a:rPr>
                        <a:t>Resolution</a:t>
                      </a:r>
                      <a:endParaRPr>
                        <a:solidFill>
                          <a:srgbClr val="0D0D0D"/>
                        </a:solidFill>
                        <a:highlight>
                          <a:srgbClr val="FFFFFF"/>
                        </a:highlight>
                        <a:latin typeface="Calibri" panose="020F0502020204030204" pitchFamily="34" charset="0"/>
                        <a:ea typeface="Roboto"/>
                        <a:cs typeface="Calibri" panose="020F0502020204030204" pitchFamily="34" charset="0"/>
                        <a:sym typeface="Roboto"/>
                      </a:endParaRPr>
                    </a:p>
                  </a:txBody>
                  <a:tcPr marL="91425" marR="91425" marT="91425" marB="91425">
                    <a:lnL w="9525" cap="flat" cmpd="sng">
                      <a:solidFill>
                        <a:srgbClr val="0D0D0D"/>
                      </a:solidFill>
                      <a:prstDash val="solid"/>
                      <a:round/>
                      <a:headEnd type="none" w="sm" len="sm"/>
                      <a:tailEnd type="none" w="sm" len="sm"/>
                    </a:lnL>
                    <a:lnR w="9525" cap="flat" cmpd="sng">
                      <a:solidFill>
                        <a:srgbClr val="0D0D0D"/>
                      </a:solidFill>
                      <a:prstDash val="solid"/>
                      <a:round/>
                      <a:headEnd type="none" w="sm" len="sm"/>
                      <a:tailEnd type="none" w="sm" len="sm"/>
                    </a:lnR>
                    <a:lnT w="9525" cap="flat" cmpd="sng">
                      <a:solidFill>
                        <a:srgbClr val="0D0D0D"/>
                      </a:solidFill>
                      <a:prstDash val="solid"/>
                      <a:round/>
                      <a:headEnd type="none" w="sm" len="sm"/>
                      <a:tailEnd type="none" w="sm" len="sm"/>
                    </a:lnT>
                    <a:lnB w="9525" cap="flat" cmpd="sng">
                      <a:solidFill>
                        <a:srgbClr val="0D0D0D"/>
                      </a:solidFill>
                      <a:prstDash val="solid"/>
                      <a:round/>
                      <a:headEnd type="none" w="sm" len="sm"/>
                      <a:tailEnd type="none" w="sm" len="sm"/>
                    </a:lnB>
                  </a:tcPr>
                </a:tc>
                <a:tc>
                  <a:txBody>
                    <a:bodyPr/>
                    <a:lstStyle/>
                    <a:p>
                      <a:pPr marL="0" lvl="0" indent="0" algn="l" rtl="0">
                        <a:lnSpc>
                          <a:spcPct val="107000"/>
                        </a:lnSpc>
                        <a:spcBef>
                          <a:spcPts val="0"/>
                        </a:spcBef>
                        <a:spcAft>
                          <a:spcPts val="0"/>
                        </a:spcAft>
                        <a:buNone/>
                      </a:pPr>
                      <a:r>
                        <a:rPr lang="en-GB" dirty="0">
                          <a:solidFill>
                            <a:srgbClr val="0D0D0D"/>
                          </a:solidFill>
                          <a:highlight>
                            <a:srgbClr val="FFFFFF"/>
                          </a:highlight>
                          <a:latin typeface="Calibri" panose="020F0502020204030204" pitchFamily="34" charset="0"/>
                          <a:ea typeface="Roboto"/>
                          <a:cs typeface="Calibri" panose="020F0502020204030204" pitchFamily="34" charset="0"/>
                          <a:sym typeface="Roboto"/>
                        </a:rPr>
                        <a:t>1000 PPR</a:t>
                      </a:r>
                      <a:endParaRPr dirty="0">
                        <a:solidFill>
                          <a:srgbClr val="0D0D0D"/>
                        </a:solidFill>
                        <a:highlight>
                          <a:srgbClr val="FFFFFF"/>
                        </a:highlight>
                        <a:latin typeface="Calibri" panose="020F0502020204030204" pitchFamily="34" charset="0"/>
                        <a:ea typeface="Roboto"/>
                        <a:cs typeface="Calibri" panose="020F0502020204030204" pitchFamily="34" charset="0"/>
                        <a:sym typeface="Roboto"/>
                      </a:endParaRPr>
                    </a:p>
                  </a:txBody>
                  <a:tcPr marL="91425" marR="91425" marT="91425" marB="91425">
                    <a:lnL w="9525" cap="flat" cmpd="sng">
                      <a:solidFill>
                        <a:srgbClr val="0D0D0D"/>
                      </a:solidFill>
                      <a:prstDash val="solid"/>
                      <a:round/>
                      <a:headEnd type="none" w="sm" len="sm"/>
                      <a:tailEnd type="none" w="sm" len="sm"/>
                    </a:lnL>
                    <a:lnR w="9525" cap="flat" cmpd="sng">
                      <a:solidFill>
                        <a:srgbClr val="0D0D0D"/>
                      </a:solidFill>
                      <a:prstDash val="solid"/>
                      <a:round/>
                      <a:headEnd type="none" w="sm" len="sm"/>
                      <a:tailEnd type="none" w="sm" len="sm"/>
                    </a:lnR>
                    <a:lnT w="9525" cap="flat" cmpd="sng">
                      <a:solidFill>
                        <a:srgbClr val="0D0D0D"/>
                      </a:solidFill>
                      <a:prstDash val="solid"/>
                      <a:round/>
                      <a:headEnd type="none" w="sm" len="sm"/>
                      <a:tailEnd type="none" w="sm" len="sm"/>
                    </a:lnT>
                    <a:lnB w="9525" cap="flat" cmpd="sng">
                      <a:solidFill>
                        <a:srgbClr val="0D0D0D"/>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694" name="Google Shape;694;p99"/>
          <p:cNvSpPr txBox="1"/>
          <p:nvPr/>
        </p:nvSpPr>
        <p:spPr>
          <a:xfrm>
            <a:off x="5786100" y="4673075"/>
            <a:ext cx="27696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t>Parameter of Motor MV 300</a:t>
            </a:r>
            <a:endParaRPr sz="1200"/>
          </a:p>
        </p:txBody>
      </p:sp>
      <p:sp>
        <p:nvSpPr>
          <p:cNvPr id="3" name="Slide Number Placeholder 2">
            <a:extLst>
              <a:ext uri="{FF2B5EF4-FFF2-40B4-BE49-F238E27FC236}">
                <a16:creationId xmlns:a16="http://schemas.microsoft.com/office/drawing/2014/main" id="{A4E1CD29-896A-1FDA-CB80-6565B4CA6A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63</a:t>
            </a:fld>
            <a:endParaRPr lang="en-GB"/>
          </a:p>
        </p:txBody>
      </p:sp>
      <p:sp>
        <p:nvSpPr>
          <p:cNvPr id="4" name="Footer Placeholder 6">
            <a:extLst>
              <a:ext uri="{FF2B5EF4-FFF2-40B4-BE49-F238E27FC236}">
                <a16:creationId xmlns:a16="http://schemas.microsoft.com/office/drawing/2014/main" id="{DCAFCCCE-235D-9253-310B-33B08AD3A74B}"/>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Thummar</a:t>
            </a:r>
            <a:r>
              <a:rPr lang="en-DE" sz="1050" dirty="0"/>
              <a:t>(402</a:t>
            </a:r>
            <a:r>
              <a:rPr lang="de-DE" sz="1050" dirty="0"/>
              <a:t>67</a:t>
            </a:r>
            <a:r>
              <a:rPr lang="en-DE" sz="1050" dirty="0"/>
              <a: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100"/>
          <p:cNvSpPr txBox="1">
            <a:spLocks noGrp="1"/>
          </p:cNvSpPr>
          <p:nvPr>
            <p:ph type="ctrTitle"/>
          </p:nvPr>
        </p:nvSpPr>
        <p:spPr>
          <a:xfrm>
            <a:off x="401100" y="412725"/>
            <a:ext cx="8431200" cy="730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sz="2800" b="1" dirty="0">
                <a:latin typeface="Calibri" panose="020F0502020204030204" pitchFamily="34" charset="0"/>
                <a:cs typeface="Calibri" panose="020F0502020204030204" pitchFamily="34" charset="0"/>
              </a:rPr>
              <a:t>End Switch</a:t>
            </a:r>
            <a:endParaRPr sz="2800" b="1" dirty="0">
              <a:latin typeface="Calibri" panose="020F0502020204030204" pitchFamily="34" charset="0"/>
              <a:cs typeface="Calibri" panose="020F0502020204030204" pitchFamily="34" charset="0"/>
            </a:endParaRPr>
          </a:p>
        </p:txBody>
      </p:sp>
      <p:sp>
        <p:nvSpPr>
          <p:cNvPr id="700" name="Google Shape;700;p100"/>
          <p:cNvSpPr txBox="1">
            <a:spLocks noGrp="1"/>
          </p:cNvSpPr>
          <p:nvPr>
            <p:ph type="subTitle" idx="1"/>
          </p:nvPr>
        </p:nvSpPr>
        <p:spPr>
          <a:xfrm>
            <a:off x="401025" y="1315325"/>
            <a:ext cx="5793600" cy="3541800"/>
          </a:xfrm>
          <a:prstGeom prst="rect">
            <a:avLst/>
          </a:prstGeom>
        </p:spPr>
        <p:txBody>
          <a:bodyPr spcFirstLastPara="1" wrap="square" lIns="91425" tIns="91425" rIns="91425" bIns="91425" anchor="t" anchorCtr="0">
            <a:normAutofit/>
          </a:bodyPr>
          <a:lstStyle/>
          <a:p>
            <a:pPr marL="457200" marR="0" lvl="0" indent="-317500" algn="just" rtl="0">
              <a:lnSpc>
                <a:spcPct val="115000"/>
              </a:lnSpc>
              <a:spcBef>
                <a:spcPts val="0"/>
              </a:spcBef>
              <a:spcAft>
                <a:spcPts val="0"/>
              </a:spcAft>
              <a:buClr>
                <a:srgbClr val="0D0D0D"/>
              </a:buClr>
              <a:buSzPts val="1400"/>
              <a:buChar char="➢"/>
            </a:pPr>
            <a:r>
              <a:rPr lang="en-GB" sz="1400" b="1" dirty="0">
                <a:solidFill>
                  <a:srgbClr val="0D0D0D"/>
                </a:solidFill>
                <a:highlight>
                  <a:srgbClr val="FFFFFF"/>
                </a:highlight>
                <a:latin typeface="Calibri" panose="020F0502020204030204" pitchFamily="34" charset="0"/>
                <a:cs typeface="Calibri" panose="020F0502020204030204" pitchFamily="34" charset="0"/>
              </a:rPr>
              <a:t>Functionality:</a:t>
            </a:r>
            <a:endParaRPr sz="1400" b="1" dirty="0">
              <a:solidFill>
                <a:srgbClr val="0D0D0D"/>
              </a:solidFill>
              <a:highlight>
                <a:srgbClr val="FFFFFF"/>
              </a:highlight>
              <a:latin typeface="Calibri" panose="020F0502020204030204" pitchFamily="34" charset="0"/>
              <a:cs typeface="Calibri" panose="020F0502020204030204" pitchFamily="34" charset="0"/>
            </a:endParaRPr>
          </a:p>
          <a:p>
            <a:pPr marL="914400" marR="0" lvl="1" indent="-317500" algn="just" rtl="0">
              <a:lnSpc>
                <a:spcPct val="115000"/>
              </a:lnSpc>
              <a:spcBef>
                <a:spcPts val="0"/>
              </a:spcBef>
              <a:spcAft>
                <a:spcPts val="0"/>
              </a:spcAft>
              <a:buClr>
                <a:srgbClr val="0D0D0D"/>
              </a:buClr>
              <a:buSzPts val="1400"/>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The switch in a reversible motor system controls forward or</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914400" marR="0" lvl="0" indent="0" algn="just" rtl="0">
              <a:lnSpc>
                <a:spcPct val="115000"/>
              </a:lnSpc>
              <a:spcBef>
                <a:spcPts val="0"/>
              </a:spcBef>
              <a:spcAft>
                <a:spcPts val="0"/>
              </a:spcAft>
              <a:buNone/>
            </a:pPr>
            <a:r>
              <a:rPr lang="en-GB" sz="1400" dirty="0">
                <a:solidFill>
                  <a:srgbClr val="0D0D0D"/>
                </a:solidFill>
                <a:highlight>
                  <a:srgbClr val="FFFFFF"/>
                </a:highlight>
                <a:latin typeface="Calibri" panose="020F0502020204030204" pitchFamily="34" charset="0"/>
                <a:cs typeface="Calibri" panose="020F0502020204030204" pitchFamily="34" charset="0"/>
              </a:rPr>
              <a:t> backward motion by its position or movement.</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914400" marR="0" lvl="1" indent="-317500" algn="just" rtl="0">
              <a:lnSpc>
                <a:spcPct val="115000"/>
              </a:lnSpc>
              <a:spcBef>
                <a:spcPts val="0"/>
              </a:spcBef>
              <a:spcAft>
                <a:spcPts val="0"/>
              </a:spcAft>
              <a:buClr>
                <a:srgbClr val="0D0D0D"/>
              </a:buClr>
              <a:buSzPts val="1400"/>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Triggers electronic signal.</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457200" marR="0" lvl="0" indent="-317500" algn="just" rtl="0">
              <a:lnSpc>
                <a:spcPct val="115000"/>
              </a:lnSpc>
              <a:spcBef>
                <a:spcPts val="0"/>
              </a:spcBef>
              <a:spcAft>
                <a:spcPts val="0"/>
              </a:spcAft>
              <a:buClr>
                <a:srgbClr val="0D0D0D"/>
              </a:buClr>
              <a:buSzPts val="1400"/>
              <a:buFont typeface="Roboto"/>
              <a:buChar char="➢"/>
            </a:pPr>
            <a:r>
              <a:rPr lang="en-GB" sz="1400" b="1" dirty="0">
                <a:solidFill>
                  <a:srgbClr val="0D0D0D"/>
                </a:solidFill>
                <a:highlight>
                  <a:srgbClr val="FFFFFF"/>
                </a:highlight>
                <a:latin typeface="Calibri" panose="020F0502020204030204" pitchFamily="34" charset="0"/>
                <a:cs typeface="Calibri" panose="020F0502020204030204" pitchFamily="34" charset="0"/>
              </a:rPr>
              <a:t>Efficiency and Axis Detection</a:t>
            </a:r>
            <a:r>
              <a:rPr lang="en-GB" sz="1400" dirty="0">
                <a:solidFill>
                  <a:srgbClr val="0D0D0D"/>
                </a:solidFill>
                <a:highlight>
                  <a:srgbClr val="FFFFFF"/>
                </a:highlight>
                <a:latin typeface="Calibri" panose="020F0502020204030204" pitchFamily="34" charset="0"/>
                <a:cs typeface="Calibri" panose="020F0502020204030204" pitchFamily="34" charset="0"/>
              </a:rPr>
              <a:t>:</a:t>
            </a:r>
            <a:endParaRPr sz="1400" b="1" dirty="0">
              <a:solidFill>
                <a:srgbClr val="0D0D0D"/>
              </a:solidFill>
              <a:highlight>
                <a:srgbClr val="FFFFFF"/>
              </a:highlight>
              <a:latin typeface="Calibri" panose="020F0502020204030204" pitchFamily="34" charset="0"/>
              <a:cs typeface="Calibri" panose="020F0502020204030204" pitchFamily="34" charset="0"/>
            </a:endParaRPr>
          </a:p>
          <a:p>
            <a:pPr marL="914400" marR="0" lvl="1" indent="-317500" algn="just" rtl="0">
              <a:lnSpc>
                <a:spcPct val="115000"/>
              </a:lnSpc>
              <a:spcBef>
                <a:spcPts val="0"/>
              </a:spcBef>
              <a:spcAft>
                <a:spcPts val="0"/>
              </a:spcAft>
              <a:buClr>
                <a:srgbClr val="0D0D0D"/>
              </a:buClr>
              <a:buSzPts val="1400"/>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Energy-efficient design.</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914400" marR="0" lvl="1" indent="-317500" algn="just" rtl="0">
              <a:lnSpc>
                <a:spcPct val="115000"/>
              </a:lnSpc>
              <a:spcBef>
                <a:spcPts val="0"/>
              </a:spcBef>
              <a:spcAft>
                <a:spcPts val="0"/>
              </a:spcAft>
              <a:buClr>
                <a:srgbClr val="0D0D0D"/>
              </a:buClr>
              <a:buSzPts val="1400"/>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Suitable for detecting end positions on X, Y, and Z axes.</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457200" marR="0" lvl="0" indent="-317500" algn="just" rtl="0">
              <a:lnSpc>
                <a:spcPct val="115000"/>
              </a:lnSpc>
              <a:spcBef>
                <a:spcPts val="0"/>
              </a:spcBef>
              <a:spcAft>
                <a:spcPts val="0"/>
              </a:spcAft>
              <a:buClr>
                <a:srgbClr val="0D0D0D"/>
              </a:buClr>
              <a:buSzPts val="1400"/>
              <a:buChar char="➢"/>
            </a:pPr>
            <a:r>
              <a:rPr lang="en-GB" sz="1400" b="1" dirty="0">
                <a:solidFill>
                  <a:srgbClr val="0D0D0D"/>
                </a:solidFill>
                <a:highlight>
                  <a:srgbClr val="FFFFFF"/>
                </a:highlight>
                <a:latin typeface="Calibri" panose="020F0502020204030204" pitchFamily="34" charset="0"/>
                <a:cs typeface="Calibri" panose="020F0502020204030204" pitchFamily="34" charset="0"/>
              </a:rPr>
              <a:t>Operating Specifications:</a:t>
            </a:r>
            <a:endParaRPr sz="1400" b="1" dirty="0">
              <a:solidFill>
                <a:srgbClr val="0D0D0D"/>
              </a:solidFill>
              <a:highlight>
                <a:srgbClr val="FFFFFF"/>
              </a:highlight>
              <a:latin typeface="Calibri" panose="020F0502020204030204" pitchFamily="34" charset="0"/>
              <a:cs typeface="Calibri" panose="020F0502020204030204" pitchFamily="34" charset="0"/>
            </a:endParaRPr>
          </a:p>
          <a:p>
            <a:pPr marL="914400" marR="0" lvl="1" indent="-317500" algn="just" rtl="0">
              <a:lnSpc>
                <a:spcPct val="115000"/>
              </a:lnSpc>
              <a:spcBef>
                <a:spcPts val="0"/>
              </a:spcBef>
              <a:spcAft>
                <a:spcPts val="0"/>
              </a:spcAft>
              <a:buClr>
                <a:srgbClr val="0D0D0D"/>
              </a:buClr>
              <a:buSzPts val="1400"/>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Handles up to 125 V AC/DC.</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457200" marR="0" lvl="0" indent="0" algn="l" rtl="0">
              <a:lnSpc>
                <a:spcPct val="115000"/>
              </a:lnSpc>
              <a:spcBef>
                <a:spcPts val="0"/>
              </a:spcBef>
              <a:spcAft>
                <a:spcPts val="0"/>
              </a:spcAft>
              <a:buNone/>
            </a:pPr>
            <a:endParaRPr sz="1400" b="1" dirty="0">
              <a:solidFill>
                <a:srgbClr val="0D0D0D"/>
              </a:solidFill>
              <a:highlight>
                <a:srgbClr val="FFFFFF"/>
              </a:highlight>
              <a:latin typeface="Roboto"/>
              <a:ea typeface="Roboto"/>
              <a:cs typeface="Roboto"/>
              <a:sym typeface="Roboto"/>
            </a:endParaRPr>
          </a:p>
        </p:txBody>
      </p:sp>
      <p:pic>
        <p:nvPicPr>
          <p:cNvPr id="701" name="Google Shape;701;p100"/>
          <p:cNvPicPr preferRelativeResize="0"/>
          <p:nvPr/>
        </p:nvPicPr>
        <p:blipFill>
          <a:blip r:embed="rId3">
            <a:alphaModFix/>
          </a:blip>
          <a:stretch>
            <a:fillRect/>
          </a:stretch>
        </p:blipFill>
        <p:spPr>
          <a:xfrm>
            <a:off x="6681200" y="1315325"/>
            <a:ext cx="1900875" cy="1900875"/>
          </a:xfrm>
          <a:prstGeom prst="rect">
            <a:avLst/>
          </a:prstGeom>
          <a:noFill/>
          <a:ln>
            <a:noFill/>
          </a:ln>
        </p:spPr>
      </p:pic>
      <p:sp>
        <p:nvSpPr>
          <p:cNvPr id="702" name="Google Shape;702;p100"/>
          <p:cNvSpPr txBox="1"/>
          <p:nvPr/>
        </p:nvSpPr>
        <p:spPr>
          <a:xfrm>
            <a:off x="6713175" y="3150750"/>
            <a:ext cx="1984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t>End Switches</a:t>
            </a:r>
            <a:endParaRPr sz="1200"/>
          </a:p>
        </p:txBody>
      </p:sp>
      <p:sp>
        <p:nvSpPr>
          <p:cNvPr id="3" name="Slide Number Placeholder 2">
            <a:extLst>
              <a:ext uri="{FF2B5EF4-FFF2-40B4-BE49-F238E27FC236}">
                <a16:creationId xmlns:a16="http://schemas.microsoft.com/office/drawing/2014/main" id="{0E3489B1-A145-3A86-E389-A27F5CAA33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64</a:t>
            </a:fld>
            <a:endParaRPr lang="en-GB"/>
          </a:p>
        </p:txBody>
      </p:sp>
      <p:sp>
        <p:nvSpPr>
          <p:cNvPr id="4" name="Footer Placeholder 6">
            <a:extLst>
              <a:ext uri="{FF2B5EF4-FFF2-40B4-BE49-F238E27FC236}">
                <a16:creationId xmlns:a16="http://schemas.microsoft.com/office/drawing/2014/main" id="{E756B5A3-751E-1FCD-5780-51701CE9F48D}"/>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Thummar</a:t>
            </a:r>
            <a:r>
              <a:rPr lang="en-DE" sz="1050" dirty="0"/>
              <a:t>(402</a:t>
            </a:r>
            <a:r>
              <a:rPr lang="de-DE" sz="1050" dirty="0"/>
              <a:t>67</a:t>
            </a:r>
            <a:r>
              <a:rPr lang="en-DE" sz="1050" dirty="0"/>
              <a:t>)</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101"/>
          <p:cNvSpPr txBox="1">
            <a:spLocks noGrp="1"/>
          </p:cNvSpPr>
          <p:nvPr>
            <p:ph type="ctrTitle"/>
          </p:nvPr>
        </p:nvSpPr>
        <p:spPr>
          <a:xfrm>
            <a:off x="401025" y="399950"/>
            <a:ext cx="8431200" cy="730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sz="2800" b="1" dirty="0">
                <a:latin typeface="Calibri" panose="020F0502020204030204" pitchFamily="34" charset="0"/>
                <a:cs typeface="Calibri" panose="020F0502020204030204" pitchFamily="34" charset="0"/>
              </a:rPr>
              <a:t>Arty Z7 Board</a:t>
            </a:r>
            <a:endParaRPr sz="2800" b="1" dirty="0">
              <a:latin typeface="Calibri" panose="020F0502020204030204" pitchFamily="34" charset="0"/>
              <a:cs typeface="Calibri" panose="020F0502020204030204" pitchFamily="34" charset="0"/>
            </a:endParaRPr>
          </a:p>
        </p:txBody>
      </p:sp>
      <p:sp>
        <p:nvSpPr>
          <p:cNvPr id="708" name="Google Shape;708;p101"/>
          <p:cNvSpPr txBox="1">
            <a:spLocks noGrp="1"/>
          </p:cNvSpPr>
          <p:nvPr>
            <p:ph type="subTitle" idx="1"/>
          </p:nvPr>
        </p:nvSpPr>
        <p:spPr>
          <a:xfrm>
            <a:off x="401025" y="1221675"/>
            <a:ext cx="6226800" cy="35418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0D0D0D"/>
              </a:buClr>
              <a:buSzPts val="1400"/>
              <a:buChar char="➢"/>
            </a:pPr>
            <a:r>
              <a:rPr lang="en-GB" sz="1400" b="1" dirty="0">
                <a:solidFill>
                  <a:srgbClr val="0D0D0D"/>
                </a:solidFill>
                <a:highlight>
                  <a:srgbClr val="FFFFFF"/>
                </a:highlight>
                <a:latin typeface="Calibri" panose="020F0502020204030204" pitchFamily="34" charset="0"/>
                <a:cs typeface="Calibri" panose="020F0502020204030204" pitchFamily="34" charset="0"/>
              </a:rPr>
              <a:t>Arty Z7 Overview:</a:t>
            </a:r>
            <a:endParaRPr sz="1400" b="1" dirty="0">
              <a:solidFill>
                <a:srgbClr val="0D0D0D"/>
              </a:solidFill>
              <a:highlight>
                <a:srgbClr val="FFFFFF"/>
              </a:highlight>
              <a:latin typeface="Calibri" panose="020F0502020204030204" pitchFamily="34" charset="0"/>
              <a:cs typeface="Calibri" panose="020F0502020204030204" pitchFamily="34" charset="0"/>
            </a:endParaRPr>
          </a:p>
          <a:p>
            <a:pPr marL="914400" lvl="1" indent="-317500" algn="l" rtl="0">
              <a:lnSpc>
                <a:spcPct val="115000"/>
              </a:lnSpc>
              <a:spcBef>
                <a:spcPts val="0"/>
              </a:spcBef>
              <a:spcAft>
                <a:spcPts val="0"/>
              </a:spcAft>
              <a:buClr>
                <a:srgbClr val="0D0D0D"/>
              </a:buClr>
              <a:buSzPts val="1400"/>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Development platform with Zynq-7000™ AP </a:t>
            </a:r>
            <a:r>
              <a:rPr lang="en-GB" sz="1400" dirty="0" err="1">
                <a:solidFill>
                  <a:srgbClr val="0D0D0D"/>
                </a:solidFill>
                <a:highlight>
                  <a:srgbClr val="FFFFFF"/>
                </a:highlight>
                <a:latin typeface="Calibri" panose="020F0502020204030204" pitchFamily="34" charset="0"/>
                <a:cs typeface="Calibri" panose="020F0502020204030204" pitchFamily="34" charset="0"/>
              </a:rPr>
              <a:t>SoC.</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914400" lvl="1" indent="-317500" algn="l" rtl="0">
              <a:lnSpc>
                <a:spcPct val="115000"/>
              </a:lnSpc>
              <a:spcBef>
                <a:spcPts val="0"/>
              </a:spcBef>
              <a:spcAft>
                <a:spcPts val="0"/>
              </a:spcAft>
              <a:buClr>
                <a:srgbClr val="0D0D0D"/>
              </a:buClr>
              <a:buSzPts val="1400"/>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Integrates dual-core ARM Cortex-A9 processor with Xilinx 7-series FPGA logic.</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457200" lvl="0" indent="-317500" algn="l" rtl="0">
              <a:lnSpc>
                <a:spcPct val="115000"/>
              </a:lnSpc>
              <a:spcBef>
                <a:spcPts val="0"/>
              </a:spcBef>
              <a:spcAft>
                <a:spcPts val="0"/>
              </a:spcAft>
              <a:buClr>
                <a:srgbClr val="0D0D0D"/>
              </a:buClr>
              <a:buSzPts val="1400"/>
              <a:buFont typeface="Roboto"/>
              <a:buChar char="➢"/>
            </a:pPr>
            <a:r>
              <a:rPr lang="en-GB" sz="1400" b="1" dirty="0">
                <a:solidFill>
                  <a:srgbClr val="0D0D0D"/>
                </a:solidFill>
                <a:highlight>
                  <a:srgbClr val="FFFFFF"/>
                </a:highlight>
                <a:latin typeface="Calibri" panose="020F0502020204030204" pitchFamily="34" charset="0"/>
                <a:cs typeface="Calibri" panose="020F0502020204030204" pitchFamily="34" charset="0"/>
              </a:rPr>
              <a:t>Architecture</a:t>
            </a:r>
            <a:r>
              <a:rPr lang="en-GB" sz="1400" dirty="0">
                <a:solidFill>
                  <a:srgbClr val="0D0D0D"/>
                </a:solidFill>
                <a:highlight>
                  <a:srgbClr val="FFFFFF"/>
                </a:highlight>
                <a:latin typeface="Calibri" panose="020F0502020204030204" pitchFamily="34" charset="0"/>
                <a:cs typeface="Calibri" panose="020F0502020204030204" pitchFamily="34" charset="0"/>
              </a:rPr>
              <a:t>:</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914400" lvl="1" indent="-317500" algn="l" rtl="0">
              <a:lnSpc>
                <a:spcPct val="115000"/>
              </a:lnSpc>
              <a:spcBef>
                <a:spcPts val="0"/>
              </a:spcBef>
              <a:spcAft>
                <a:spcPts val="0"/>
              </a:spcAft>
              <a:buClr>
                <a:srgbClr val="0D0D0D"/>
              </a:buClr>
              <a:buSzPts val="1400"/>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ARM processor surrounded by customizable peripherals for specific applications.</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457200" lvl="0" indent="-317500" algn="l" rtl="0">
              <a:lnSpc>
                <a:spcPct val="115000"/>
              </a:lnSpc>
              <a:spcBef>
                <a:spcPts val="0"/>
              </a:spcBef>
              <a:spcAft>
                <a:spcPts val="0"/>
              </a:spcAft>
              <a:buClr>
                <a:srgbClr val="0D0D0D"/>
              </a:buClr>
              <a:buSzPts val="1400"/>
              <a:buFont typeface="Roboto"/>
              <a:buChar char="➢"/>
            </a:pPr>
            <a:r>
              <a:rPr lang="en-GB" sz="1400" b="1" dirty="0">
                <a:solidFill>
                  <a:srgbClr val="0D0D0D"/>
                </a:solidFill>
                <a:highlight>
                  <a:srgbClr val="FFFFFF"/>
                </a:highlight>
                <a:latin typeface="Calibri" panose="020F0502020204030204" pitchFamily="34" charset="0"/>
                <a:cs typeface="Calibri" panose="020F0502020204030204" pitchFamily="34" charset="0"/>
              </a:rPr>
              <a:t>Toolsets</a:t>
            </a:r>
            <a:r>
              <a:rPr lang="en-GB" sz="1400" dirty="0">
                <a:solidFill>
                  <a:srgbClr val="0D0D0D"/>
                </a:solidFill>
                <a:highlight>
                  <a:srgbClr val="FFFFFF"/>
                </a:highlight>
                <a:latin typeface="Calibri" panose="020F0502020204030204" pitchFamily="34" charset="0"/>
                <a:cs typeface="Calibri" panose="020F0502020204030204" pitchFamily="34" charset="0"/>
              </a:rPr>
              <a:t>:</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914400" lvl="1" indent="-317500" algn="l" rtl="0">
              <a:lnSpc>
                <a:spcPct val="115000"/>
              </a:lnSpc>
              <a:spcBef>
                <a:spcPts val="0"/>
              </a:spcBef>
              <a:spcAft>
                <a:spcPts val="0"/>
              </a:spcAft>
              <a:buClr>
                <a:srgbClr val="0D0D0D"/>
              </a:buClr>
              <a:buSzPts val="1400"/>
              <a:buChar char="○"/>
            </a:pPr>
            <a:r>
              <a:rPr lang="en-GB" sz="1400" dirty="0" err="1">
                <a:solidFill>
                  <a:srgbClr val="0D0D0D"/>
                </a:solidFill>
                <a:highlight>
                  <a:srgbClr val="FFFFFF"/>
                </a:highlight>
                <a:latin typeface="Calibri" panose="020F0502020204030204" pitchFamily="34" charset="0"/>
                <a:cs typeface="Calibri" panose="020F0502020204030204" pitchFamily="34" charset="0"/>
              </a:rPr>
              <a:t>Vivado</a:t>
            </a:r>
            <a:r>
              <a:rPr lang="en-GB" sz="1400" dirty="0">
                <a:solidFill>
                  <a:srgbClr val="0D0D0D"/>
                </a:solidFill>
                <a:highlight>
                  <a:srgbClr val="FFFFFF"/>
                </a:highlight>
                <a:latin typeface="Calibri" panose="020F0502020204030204" pitchFamily="34" charset="0"/>
                <a:cs typeface="Calibri" panose="020F0502020204030204" pitchFamily="34" charset="0"/>
              </a:rPr>
              <a:t>, </a:t>
            </a:r>
            <a:r>
              <a:rPr lang="en-GB" sz="1400" dirty="0" err="1">
                <a:solidFill>
                  <a:srgbClr val="0D0D0D"/>
                </a:solidFill>
                <a:highlight>
                  <a:srgbClr val="FFFFFF"/>
                </a:highlight>
                <a:latin typeface="Calibri" panose="020F0502020204030204" pitchFamily="34" charset="0"/>
                <a:cs typeface="Calibri" panose="020F0502020204030204" pitchFamily="34" charset="0"/>
              </a:rPr>
              <a:t>Petalinux</a:t>
            </a:r>
            <a:r>
              <a:rPr lang="en-GB" sz="1400" dirty="0">
                <a:solidFill>
                  <a:srgbClr val="0D0D0D"/>
                </a:solidFill>
                <a:highlight>
                  <a:srgbClr val="FFFFFF"/>
                </a:highlight>
                <a:latin typeface="Calibri" panose="020F0502020204030204" pitchFamily="34" charset="0"/>
                <a:cs typeface="Calibri" panose="020F0502020204030204" pitchFamily="34" charset="0"/>
              </a:rPr>
              <a:t>, and </a:t>
            </a:r>
            <a:r>
              <a:rPr lang="en-GB" sz="1400" dirty="0" err="1">
                <a:solidFill>
                  <a:srgbClr val="0D0D0D"/>
                </a:solidFill>
                <a:highlight>
                  <a:srgbClr val="FFFFFF"/>
                </a:highlight>
                <a:latin typeface="Calibri" panose="020F0502020204030204" pitchFamily="34" charset="0"/>
                <a:cs typeface="Calibri" panose="020F0502020204030204" pitchFamily="34" charset="0"/>
              </a:rPr>
              <a:t>SDSoC</a:t>
            </a:r>
            <a:r>
              <a:rPr lang="en-GB" sz="1400" dirty="0">
                <a:solidFill>
                  <a:srgbClr val="0D0D0D"/>
                </a:solidFill>
                <a:highlight>
                  <a:srgbClr val="FFFFFF"/>
                </a:highlight>
                <a:latin typeface="Calibri" panose="020F0502020204030204" pitchFamily="34" charset="0"/>
                <a:cs typeface="Calibri" panose="020F0502020204030204" pitchFamily="34" charset="0"/>
              </a:rPr>
              <a:t> for defining custom peripherals.</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914400" lvl="1" indent="-317500" algn="l" rtl="0">
              <a:lnSpc>
                <a:spcPct val="115000"/>
              </a:lnSpc>
              <a:spcBef>
                <a:spcPts val="0"/>
              </a:spcBef>
              <a:spcAft>
                <a:spcPts val="0"/>
              </a:spcAft>
              <a:buClr>
                <a:srgbClr val="0D0D0D"/>
              </a:buClr>
              <a:buSzPts val="1400"/>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Integration into Linux or bare-metal programs.</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457200" lvl="0" indent="-317500" algn="l" rtl="0">
              <a:lnSpc>
                <a:spcPct val="115000"/>
              </a:lnSpc>
              <a:spcBef>
                <a:spcPts val="0"/>
              </a:spcBef>
              <a:spcAft>
                <a:spcPts val="0"/>
              </a:spcAft>
              <a:buClr>
                <a:srgbClr val="0D0D0D"/>
              </a:buClr>
              <a:buSzPts val="1400"/>
              <a:buFont typeface="Roboto"/>
              <a:buChar char="➢"/>
            </a:pPr>
            <a:r>
              <a:rPr lang="en-GB" sz="1400" b="1" dirty="0">
                <a:solidFill>
                  <a:srgbClr val="0D0D0D"/>
                </a:solidFill>
                <a:highlight>
                  <a:srgbClr val="FFFFFF"/>
                </a:highlight>
                <a:latin typeface="Calibri" panose="020F0502020204030204" pitchFamily="34" charset="0"/>
                <a:cs typeface="Calibri" panose="020F0502020204030204" pitchFamily="34" charset="0"/>
              </a:rPr>
              <a:t>Flexibility</a:t>
            </a:r>
            <a:r>
              <a:rPr lang="en-GB" sz="1400" dirty="0">
                <a:solidFill>
                  <a:srgbClr val="0D0D0D"/>
                </a:solidFill>
                <a:highlight>
                  <a:srgbClr val="FFFFFF"/>
                </a:highlight>
                <a:latin typeface="Calibri" panose="020F0502020204030204" pitchFamily="34" charset="0"/>
                <a:cs typeface="Calibri" panose="020F0502020204030204" pitchFamily="34" charset="0"/>
              </a:rPr>
              <a:t>:</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914400" lvl="1" indent="-317500" algn="l" rtl="0">
              <a:lnSpc>
                <a:spcPct val="115000"/>
              </a:lnSpc>
              <a:spcBef>
                <a:spcPts val="0"/>
              </a:spcBef>
              <a:spcAft>
                <a:spcPts val="0"/>
              </a:spcAft>
              <a:buClr>
                <a:srgbClr val="0D0D0D"/>
              </a:buClr>
              <a:buSzPts val="1400"/>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Option to bypass ARM processors for traditional digital logic design.</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914400" lvl="1" indent="-317500" algn="l" rtl="0">
              <a:lnSpc>
                <a:spcPct val="115000"/>
              </a:lnSpc>
              <a:spcBef>
                <a:spcPts val="0"/>
              </a:spcBef>
              <a:spcAft>
                <a:spcPts val="0"/>
              </a:spcAft>
              <a:buClr>
                <a:srgbClr val="0D0D0D"/>
              </a:buClr>
              <a:buSzPts val="1400"/>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Zynq FPGA programmable like other Xilinx FPGAs.</a:t>
            </a:r>
            <a:endParaRPr sz="1400" dirty="0">
              <a:latin typeface="Calibri" panose="020F0502020204030204" pitchFamily="34" charset="0"/>
              <a:cs typeface="Calibri" panose="020F0502020204030204" pitchFamily="34" charset="0"/>
            </a:endParaRPr>
          </a:p>
        </p:txBody>
      </p:sp>
      <p:pic>
        <p:nvPicPr>
          <p:cNvPr id="709" name="Google Shape;709;p101"/>
          <p:cNvPicPr preferRelativeResize="0"/>
          <p:nvPr/>
        </p:nvPicPr>
        <p:blipFill>
          <a:blip r:embed="rId3">
            <a:alphaModFix/>
          </a:blip>
          <a:stretch>
            <a:fillRect/>
          </a:stretch>
        </p:blipFill>
        <p:spPr>
          <a:xfrm>
            <a:off x="6620850" y="1315325"/>
            <a:ext cx="2211375" cy="2153010"/>
          </a:xfrm>
          <a:prstGeom prst="rect">
            <a:avLst/>
          </a:prstGeom>
          <a:noFill/>
          <a:ln>
            <a:noFill/>
          </a:ln>
        </p:spPr>
      </p:pic>
      <p:sp>
        <p:nvSpPr>
          <p:cNvPr id="710" name="Google Shape;710;p101"/>
          <p:cNvSpPr txBox="1"/>
          <p:nvPr/>
        </p:nvSpPr>
        <p:spPr>
          <a:xfrm>
            <a:off x="6932700" y="3362600"/>
            <a:ext cx="16311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t>Arty Z7 board</a:t>
            </a:r>
            <a:endParaRPr sz="1200"/>
          </a:p>
        </p:txBody>
      </p:sp>
      <p:sp>
        <p:nvSpPr>
          <p:cNvPr id="3" name="Slide Number Placeholder 2">
            <a:extLst>
              <a:ext uri="{FF2B5EF4-FFF2-40B4-BE49-F238E27FC236}">
                <a16:creationId xmlns:a16="http://schemas.microsoft.com/office/drawing/2014/main" id="{D5CC6318-D973-2BBB-838D-9EB74777F5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65</a:t>
            </a:fld>
            <a:endParaRPr lang="en-GB"/>
          </a:p>
        </p:txBody>
      </p:sp>
      <p:sp>
        <p:nvSpPr>
          <p:cNvPr id="4" name="Footer Placeholder 6">
            <a:extLst>
              <a:ext uri="{FF2B5EF4-FFF2-40B4-BE49-F238E27FC236}">
                <a16:creationId xmlns:a16="http://schemas.microsoft.com/office/drawing/2014/main" id="{310AAEDF-4CC4-4682-C3F3-C8CC95DF2A2C}"/>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Thummar</a:t>
            </a:r>
            <a:r>
              <a:rPr lang="en-DE" sz="1050" dirty="0"/>
              <a:t>(402</a:t>
            </a:r>
            <a:r>
              <a:rPr lang="de-DE" sz="1050" dirty="0"/>
              <a:t>67</a:t>
            </a:r>
            <a:r>
              <a:rPr lang="en-DE" sz="1050" dirty="0"/>
              <a:t>)</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102"/>
          <p:cNvSpPr txBox="1">
            <a:spLocks noGrp="1"/>
          </p:cNvSpPr>
          <p:nvPr>
            <p:ph type="ctrTitle"/>
          </p:nvPr>
        </p:nvSpPr>
        <p:spPr>
          <a:xfrm>
            <a:off x="401100" y="412725"/>
            <a:ext cx="8431200" cy="730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sz="2800" b="1" dirty="0">
                <a:latin typeface="Calibri" panose="020F0502020204030204" pitchFamily="34" charset="0"/>
                <a:cs typeface="Calibri" panose="020F0502020204030204" pitchFamily="34" charset="0"/>
              </a:rPr>
              <a:t>Hardware Interface</a:t>
            </a:r>
            <a:endParaRPr sz="2800" b="1" dirty="0">
              <a:latin typeface="Calibri" panose="020F0502020204030204" pitchFamily="34" charset="0"/>
              <a:cs typeface="Calibri" panose="020F0502020204030204" pitchFamily="34" charset="0"/>
            </a:endParaRPr>
          </a:p>
        </p:txBody>
      </p:sp>
      <p:sp>
        <p:nvSpPr>
          <p:cNvPr id="716" name="Google Shape;716;p102"/>
          <p:cNvSpPr txBox="1">
            <a:spLocks noGrp="1"/>
          </p:cNvSpPr>
          <p:nvPr>
            <p:ph type="subTitle" idx="1"/>
          </p:nvPr>
        </p:nvSpPr>
        <p:spPr>
          <a:xfrm>
            <a:off x="401025" y="1315325"/>
            <a:ext cx="8431200" cy="35418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sz="1800" dirty="0">
                <a:solidFill>
                  <a:schemeClr val="tx1"/>
                </a:solidFill>
                <a:latin typeface="Calibri" panose="020F0502020204030204" pitchFamily="34" charset="0"/>
                <a:cs typeface="Calibri" panose="020F0502020204030204" pitchFamily="34" charset="0"/>
              </a:rPr>
              <a:t>Interface of the board and the components</a:t>
            </a:r>
            <a:endParaRPr sz="1800" dirty="0">
              <a:solidFill>
                <a:schemeClr val="tx1"/>
              </a:solidFill>
              <a:latin typeface="Calibri" panose="020F0502020204030204" pitchFamily="34" charset="0"/>
              <a:cs typeface="Calibri" panose="020F0502020204030204" pitchFamily="34" charset="0"/>
            </a:endParaRPr>
          </a:p>
          <a:p>
            <a:pPr marL="457200" lvl="0" indent="-342900" algn="l" rtl="0">
              <a:spcBef>
                <a:spcPts val="0"/>
              </a:spcBef>
              <a:spcAft>
                <a:spcPts val="0"/>
              </a:spcAft>
              <a:buSzPts val="1800"/>
              <a:buChar char="➢"/>
            </a:pPr>
            <a:r>
              <a:rPr lang="en-GB" sz="1800" dirty="0">
                <a:solidFill>
                  <a:schemeClr val="tx1"/>
                </a:solidFill>
                <a:latin typeface="Calibri" panose="020F0502020204030204" pitchFamily="34" charset="0"/>
                <a:cs typeface="Calibri" panose="020F0502020204030204" pitchFamily="34" charset="0"/>
              </a:rPr>
              <a:t>Digital to Analog Conversion (DAC)</a:t>
            </a:r>
            <a:endParaRPr sz="1800" dirty="0">
              <a:solidFill>
                <a:schemeClr val="tx1"/>
              </a:solidFill>
              <a:latin typeface="Calibri" panose="020F0502020204030204" pitchFamily="34" charset="0"/>
              <a:cs typeface="Calibri" panose="020F0502020204030204" pitchFamily="34" charset="0"/>
            </a:endParaRPr>
          </a:p>
          <a:p>
            <a:pPr marL="457200" lvl="0" indent="-342900" algn="l" rtl="0">
              <a:spcBef>
                <a:spcPts val="0"/>
              </a:spcBef>
              <a:spcAft>
                <a:spcPts val="0"/>
              </a:spcAft>
              <a:buSzPts val="1800"/>
              <a:buChar char="➢"/>
            </a:pPr>
            <a:r>
              <a:rPr lang="en-GB" sz="1800" dirty="0">
                <a:solidFill>
                  <a:schemeClr val="tx1"/>
                </a:solidFill>
                <a:latin typeface="Calibri" panose="020F0502020204030204" pitchFamily="34" charset="0"/>
                <a:cs typeface="Calibri" panose="020F0502020204030204" pitchFamily="34" charset="0"/>
              </a:rPr>
              <a:t>Analog-to-Digital Convertor (ADC)</a:t>
            </a:r>
            <a:endParaRPr sz="1800" dirty="0">
              <a:solidFill>
                <a:schemeClr val="tx1"/>
              </a:solidFill>
              <a:latin typeface="Calibri" panose="020F0502020204030204" pitchFamily="34" charset="0"/>
              <a:cs typeface="Calibri" panose="020F0502020204030204" pitchFamily="34" charset="0"/>
            </a:endParaRPr>
          </a:p>
          <a:p>
            <a:pPr marL="457200" lvl="0" indent="-342900" algn="l" rtl="0">
              <a:spcBef>
                <a:spcPts val="0"/>
              </a:spcBef>
              <a:spcAft>
                <a:spcPts val="0"/>
              </a:spcAft>
              <a:buSzPts val="1800"/>
              <a:buChar char="➢"/>
            </a:pPr>
            <a:r>
              <a:rPr lang="en-GB" sz="1800" dirty="0">
                <a:solidFill>
                  <a:schemeClr val="tx1"/>
                </a:solidFill>
                <a:latin typeface="Calibri" panose="020F0502020204030204" pitchFamily="34" charset="0"/>
                <a:cs typeface="Calibri" panose="020F0502020204030204" pitchFamily="34" charset="0"/>
              </a:rPr>
              <a:t>Up &amp; Down Counter</a:t>
            </a:r>
            <a:endParaRPr sz="1800" dirty="0">
              <a:solidFill>
                <a:schemeClr val="tx1"/>
              </a:solidFill>
              <a:latin typeface="Calibri" panose="020F0502020204030204" pitchFamily="34" charset="0"/>
              <a:cs typeface="Calibri" panose="020F0502020204030204" pitchFamily="34" charset="0"/>
            </a:endParaRPr>
          </a:p>
          <a:p>
            <a:pPr marL="457200" lvl="0" indent="-342900" algn="l" rtl="0">
              <a:spcBef>
                <a:spcPts val="0"/>
              </a:spcBef>
              <a:spcAft>
                <a:spcPts val="0"/>
              </a:spcAft>
              <a:buSzPts val="1800"/>
              <a:buChar char="➢"/>
            </a:pPr>
            <a:r>
              <a:rPr lang="en-GB" sz="1800" dirty="0">
                <a:solidFill>
                  <a:schemeClr val="tx1"/>
                </a:solidFill>
                <a:latin typeface="Calibri" panose="020F0502020204030204" pitchFamily="34" charset="0"/>
                <a:cs typeface="Calibri" panose="020F0502020204030204" pitchFamily="34" charset="0"/>
              </a:rPr>
              <a:t>SPI Protocol</a:t>
            </a:r>
            <a:endParaRPr sz="1800" dirty="0">
              <a:solidFill>
                <a:schemeClr val="tx1"/>
              </a:solidFill>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0FA0E593-C072-B09B-C4A7-1C5C2797AB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66</a:t>
            </a:fld>
            <a:endParaRPr lang="en-GB"/>
          </a:p>
        </p:txBody>
      </p:sp>
      <p:sp>
        <p:nvSpPr>
          <p:cNvPr id="4" name="Footer Placeholder 6">
            <a:extLst>
              <a:ext uri="{FF2B5EF4-FFF2-40B4-BE49-F238E27FC236}">
                <a16:creationId xmlns:a16="http://schemas.microsoft.com/office/drawing/2014/main" id="{6870F934-B09E-1183-354C-224EAD48FC47}"/>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Thummar</a:t>
            </a:r>
            <a:r>
              <a:rPr lang="en-DE" sz="1050" dirty="0"/>
              <a:t>(402</a:t>
            </a:r>
            <a:r>
              <a:rPr lang="de-DE" sz="1050" dirty="0"/>
              <a:t>67</a:t>
            </a:r>
            <a:r>
              <a:rPr lang="en-DE" sz="1050" dirty="0"/>
              <a: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103"/>
          <p:cNvSpPr txBox="1">
            <a:spLocks noGrp="1"/>
          </p:cNvSpPr>
          <p:nvPr>
            <p:ph type="ctrTitle"/>
          </p:nvPr>
        </p:nvSpPr>
        <p:spPr>
          <a:xfrm>
            <a:off x="401025" y="399950"/>
            <a:ext cx="8431200" cy="730500"/>
          </a:xfrm>
          <a:prstGeom prst="rect">
            <a:avLst/>
          </a:prstGeom>
        </p:spPr>
        <p:txBody>
          <a:bodyPr spcFirstLastPara="1" wrap="square" lIns="91425" tIns="91425" rIns="91425" bIns="91425" anchor="b" anchorCtr="0">
            <a:normAutofit/>
          </a:bodyPr>
          <a:lstStyle/>
          <a:p>
            <a:pPr marL="0" marR="0" lvl="0" indent="0" algn="l" rtl="0">
              <a:lnSpc>
                <a:spcPct val="100000"/>
              </a:lnSpc>
              <a:spcBef>
                <a:spcPts val="0"/>
              </a:spcBef>
              <a:spcAft>
                <a:spcPts val="0"/>
              </a:spcAft>
              <a:buNone/>
            </a:pPr>
            <a:r>
              <a:rPr lang="en-GB" sz="2800" b="1" dirty="0">
                <a:latin typeface="Calibri" panose="020F0502020204030204" pitchFamily="34" charset="0"/>
                <a:cs typeface="Calibri" panose="020F0502020204030204" pitchFamily="34" charset="0"/>
              </a:rPr>
              <a:t>Interface of the board and the components</a:t>
            </a:r>
            <a:endParaRPr sz="2800" b="1" dirty="0">
              <a:latin typeface="Calibri" panose="020F0502020204030204" pitchFamily="34" charset="0"/>
              <a:cs typeface="Calibri" panose="020F0502020204030204" pitchFamily="34" charset="0"/>
            </a:endParaRPr>
          </a:p>
        </p:txBody>
      </p:sp>
      <p:sp>
        <p:nvSpPr>
          <p:cNvPr id="722" name="Google Shape;722;p103"/>
          <p:cNvSpPr txBox="1">
            <a:spLocks noGrp="1"/>
          </p:cNvSpPr>
          <p:nvPr>
            <p:ph type="subTitle" idx="1"/>
          </p:nvPr>
        </p:nvSpPr>
        <p:spPr>
          <a:xfrm>
            <a:off x="401025" y="1315325"/>
            <a:ext cx="5129100" cy="3541800"/>
          </a:xfrm>
          <a:prstGeom prst="rect">
            <a:avLst/>
          </a:prstGeom>
        </p:spPr>
        <p:txBody>
          <a:bodyPr spcFirstLastPara="1" wrap="square" lIns="91425" tIns="91425" rIns="91425" bIns="91425" anchor="t" anchorCtr="0">
            <a:noAutofit/>
          </a:bodyPr>
          <a:lstStyle/>
          <a:p>
            <a:pPr marL="457200" lvl="0" indent="-317500" algn="just" rtl="0">
              <a:lnSpc>
                <a:spcPct val="115000"/>
              </a:lnSpc>
              <a:spcBef>
                <a:spcPts val="0"/>
              </a:spcBef>
              <a:spcAft>
                <a:spcPts val="0"/>
              </a:spcAft>
              <a:buClr>
                <a:srgbClr val="0D0D0D"/>
              </a:buClr>
              <a:buSzPts val="1400"/>
              <a:buChar char="➢"/>
            </a:pPr>
            <a:r>
              <a:rPr lang="en-GB" sz="1400" b="1" dirty="0">
                <a:solidFill>
                  <a:srgbClr val="0D0D0D"/>
                </a:solidFill>
                <a:highlight>
                  <a:srgbClr val="FFFFFF"/>
                </a:highlight>
                <a:latin typeface="Calibri" panose="020F0502020204030204" pitchFamily="34" charset="0"/>
                <a:cs typeface="Calibri" panose="020F0502020204030204" pitchFamily="34" charset="0"/>
              </a:rPr>
              <a:t>Hardware Interface Circuit:</a:t>
            </a:r>
            <a:endParaRPr sz="1400" b="1" dirty="0">
              <a:solidFill>
                <a:srgbClr val="0D0D0D"/>
              </a:solidFill>
              <a:highlight>
                <a:srgbClr val="FFFFFF"/>
              </a:highlight>
              <a:latin typeface="Calibri" panose="020F0502020204030204" pitchFamily="34" charset="0"/>
              <a:cs typeface="Calibri" panose="020F0502020204030204" pitchFamily="34" charset="0"/>
            </a:endParaRPr>
          </a:p>
          <a:p>
            <a:pPr marL="914400" lvl="1" indent="-317500" algn="just" rtl="0">
              <a:lnSpc>
                <a:spcPct val="115000"/>
              </a:lnSpc>
              <a:spcBef>
                <a:spcPts val="0"/>
              </a:spcBef>
              <a:spcAft>
                <a:spcPts val="0"/>
              </a:spcAft>
              <a:buClr>
                <a:srgbClr val="0D0D0D"/>
              </a:buClr>
              <a:buSzPts val="1400"/>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Connects SoC, limit switches, violin amplifier, and encoders.</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914400" lvl="1" indent="-317500" algn="just" rtl="0">
              <a:lnSpc>
                <a:spcPct val="115000"/>
              </a:lnSpc>
              <a:spcBef>
                <a:spcPts val="0"/>
              </a:spcBef>
              <a:spcAft>
                <a:spcPts val="0"/>
              </a:spcAft>
              <a:buClr>
                <a:srgbClr val="0D0D0D"/>
              </a:buClr>
              <a:buSzPts val="1400"/>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Utilizes CMOS in SoC for low power and high noise immunity.</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914400" lvl="1" indent="-317500" algn="just" rtl="0">
              <a:lnSpc>
                <a:spcPct val="115000"/>
              </a:lnSpc>
              <a:spcBef>
                <a:spcPts val="0"/>
              </a:spcBef>
              <a:spcAft>
                <a:spcPts val="0"/>
              </a:spcAft>
              <a:buClr>
                <a:srgbClr val="0D0D0D"/>
              </a:buClr>
              <a:buSzPts val="1400"/>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Prefers TTL for 5V components due to cost and robustness against interference.</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457200" lvl="0" indent="-317500" algn="just" rtl="0">
              <a:lnSpc>
                <a:spcPct val="115000"/>
              </a:lnSpc>
              <a:spcBef>
                <a:spcPts val="0"/>
              </a:spcBef>
              <a:spcAft>
                <a:spcPts val="0"/>
              </a:spcAft>
              <a:buClr>
                <a:srgbClr val="0D0D0D"/>
              </a:buClr>
              <a:buSzPts val="1400"/>
              <a:buChar char="➢"/>
            </a:pPr>
            <a:r>
              <a:rPr lang="en-GB" sz="1400" b="1" dirty="0">
                <a:solidFill>
                  <a:srgbClr val="0D0D0D"/>
                </a:solidFill>
                <a:highlight>
                  <a:srgbClr val="FFFFFF"/>
                </a:highlight>
                <a:latin typeface="Calibri" panose="020F0502020204030204" pitchFamily="34" charset="0"/>
                <a:cs typeface="Calibri" panose="020F0502020204030204" pitchFamily="34" charset="0"/>
              </a:rPr>
              <a:t>Data Conversion:</a:t>
            </a:r>
            <a:endParaRPr sz="1400" b="1" dirty="0">
              <a:solidFill>
                <a:srgbClr val="0D0D0D"/>
              </a:solidFill>
              <a:highlight>
                <a:srgbClr val="FFFFFF"/>
              </a:highlight>
              <a:latin typeface="Calibri" panose="020F0502020204030204" pitchFamily="34" charset="0"/>
              <a:cs typeface="Calibri" panose="020F0502020204030204" pitchFamily="34" charset="0"/>
            </a:endParaRPr>
          </a:p>
          <a:p>
            <a:pPr marL="914400" lvl="1" indent="-317500" algn="just" rtl="0">
              <a:lnSpc>
                <a:spcPct val="115000"/>
              </a:lnSpc>
              <a:spcBef>
                <a:spcPts val="0"/>
              </a:spcBef>
              <a:spcAft>
                <a:spcPts val="0"/>
              </a:spcAft>
              <a:buClr>
                <a:srgbClr val="0D0D0D"/>
              </a:buClr>
              <a:buSzPts val="1400"/>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DAC converts SoC digital data to </a:t>
            </a:r>
            <a:r>
              <a:rPr lang="en-GB" sz="1400" dirty="0" err="1">
                <a:solidFill>
                  <a:srgbClr val="0D0D0D"/>
                </a:solidFill>
                <a:highlight>
                  <a:srgbClr val="FFFFFF"/>
                </a:highlight>
                <a:latin typeface="Calibri" panose="020F0502020204030204" pitchFamily="34" charset="0"/>
                <a:cs typeface="Calibri" panose="020F0502020204030204" pitchFamily="34" charset="0"/>
              </a:rPr>
              <a:t>analog</a:t>
            </a:r>
            <a:r>
              <a:rPr lang="en-GB" sz="1400" dirty="0">
                <a:solidFill>
                  <a:srgbClr val="0D0D0D"/>
                </a:solidFill>
                <a:highlight>
                  <a:srgbClr val="FFFFFF"/>
                </a:highlight>
                <a:latin typeface="Calibri" panose="020F0502020204030204" pitchFamily="34" charset="0"/>
                <a:cs typeface="Calibri" panose="020F0502020204030204" pitchFamily="34" charset="0"/>
              </a:rPr>
              <a:t> for violin amplifier.</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914400" lvl="1" indent="-317500" algn="just" rtl="0">
              <a:lnSpc>
                <a:spcPct val="115000"/>
              </a:lnSpc>
              <a:spcBef>
                <a:spcPts val="0"/>
              </a:spcBef>
              <a:spcAft>
                <a:spcPts val="0"/>
              </a:spcAft>
              <a:buClr>
                <a:srgbClr val="0D0D0D"/>
              </a:buClr>
              <a:buSzPts val="1400"/>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Enables seamless communication between components.</a:t>
            </a:r>
            <a:endParaRPr sz="1400" b="1" dirty="0">
              <a:solidFill>
                <a:srgbClr val="0D0D0D"/>
              </a:solidFill>
              <a:highlight>
                <a:srgbClr val="FFFFFF"/>
              </a:highlight>
              <a:latin typeface="Calibri" panose="020F0502020204030204" pitchFamily="34" charset="0"/>
              <a:cs typeface="Calibri" panose="020F0502020204030204" pitchFamily="34" charset="0"/>
            </a:endParaRPr>
          </a:p>
        </p:txBody>
      </p:sp>
      <p:pic>
        <p:nvPicPr>
          <p:cNvPr id="723" name="Google Shape;723;p103"/>
          <p:cNvPicPr preferRelativeResize="0"/>
          <p:nvPr/>
        </p:nvPicPr>
        <p:blipFill>
          <a:blip r:embed="rId3">
            <a:alphaModFix/>
          </a:blip>
          <a:stretch>
            <a:fillRect/>
          </a:stretch>
        </p:blipFill>
        <p:spPr>
          <a:xfrm>
            <a:off x="5644975" y="1536375"/>
            <a:ext cx="3410450" cy="2489449"/>
          </a:xfrm>
          <a:prstGeom prst="rect">
            <a:avLst/>
          </a:prstGeom>
          <a:noFill/>
          <a:ln>
            <a:noFill/>
          </a:ln>
        </p:spPr>
      </p:pic>
      <p:sp>
        <p:nvSpPr>
          <p:cNvPr id="724" name="Google Shape;724;p103"/>
          <p:cNvSpPr txBox="1"/>
          <p:nvPr/>
        </p:nvSpPr>
        <p:spPr>
          <a:xfrm>
            <a:off x="5452200" y="4025825"/>
            <a:ext cx="3691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dirty="0"/>
              <a:t>The interface of the interface board and the components</a:t>
            </a:r>
            <a:endParaRPr sz="1100" dirty="0"/>
          </a:p>
        </p:txBody>
      </p:sp>
      <p:sp>
        <p:nvSpPr>
          <p:cNvPr id="3" name="Slide Number Placeholder 2">
            <a:extLst>
              <a:ext uri="{FF2B5EF4-FFF2-40B4-BE49-F238E27FC236}">
                <a16:creationId xmlns:a16="http://schemas.microsoft.com/office/drawing/2014/main" id="{C9F6B6C3-197D-8B1E-725C-3398C008652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67</a:t>
            </a:fld>
            <a:endParaRPr lang="en-GB"/>
          </a:p>
        </p:txBody>
      </p:sp>
      <p:sp>
        <p:nvSpPr>
          <p:cNvPr id="4" name="Footer Placeholder 6">
            <a:extLst>
              <a:ext uri="{FF2B5EF4-FFF2-40B4-BE49-F238E27FC236}">
                <a16:creationId xmlns:a16="http://schemas.microsoft.com/office/drawing/2014/main" id="{1E0BD9D8-C4C3-04F4-8CFB-D863D8E2F3C4}"/>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Thummar</a:t>
            </a:r>
            <a:r>
              <a:rPr lang="en-DE" sz="1050" dirty="0"/>
              <a:t>(402</a:t>
            </a:r>
            <a:r>
              <a:rPr lang="de-DE" sz="1050" dirty="0"/>
              <a:t>67</a:t>
            </a:r>
            <a:r>
              <a:rPr lang="en-DE" sz="1050" dirty="0"/>
              <a: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104"/>
          <p:cNvSpPr txBox="1">
            <a:spLocks noGrp="1"/>
          </p:cNvSpPr>
          <p:nvPr>
            <p:ph type="ctrTitle"/>
          </p:nvPr>
        </p:nvSpPr>
        <p:spPr>
          <a:xfrm>
            <a:off x="401025" y="399950"/>
            <a:ext cx="8431200" cy="730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sz="2800" b="1" dirty="0">
                <a:latin typeface="Calibri" panose="020F0502020204030204" pitchFamily="34" charset="0"/>
                <a:cs typeface="Calibri" panose="020F0502020204030204" pitchFamily="34" charset="0"/>
              </a:rPr>
              <a:t>Digital to Analog Conversion (DAC)</a:t>
            </a:r>
            <a:endParaRPr sz="2800" b="1" dirty="0">
              <a:latin typeface="Calibri" panose="020F0502020204030204" pitchFamily="34" charset="0"/>
              <a:cs typeface="Calibri" panose="020F0502020204030204" pitchFamily="34" charset="0"/>
            </a:endParaRPr>
          </a:p>
        </p:txBody>
      </p:sp>
      <p:sp>
        <p:nvSpPr>
          <p:cNvPr id="730" name="Google Shape;730;p104"/>
          <p:cNvSpPr txBox="1">
            <a:spLocks noGrp="1"/>
          </p:cNvSpPr>
          <p:nvPr>
            <p:ph type="subTitle" idx="1"/>
          </p:nvPr>
        </p:nvSpPr>
        <p:spPr>
          <a:xfrm>
            <a:off x="401025" y="1315325"/>
            <a:ext cx="8179500" cy="2444400"/>
          </a:xfrm>
          <a:prstGeom prst="rect">
            <a:avLst/>
          </a:prstGeom>
        </p:spPr>
        <p:txBody>
          <a:bodyPr spcFirstLastPara="1" wrap="square" lIns="91425" tIns="91425" rIns="91425" bIns="91425" anchor="t" anchorCtr="0">
            <a:noAutofit/>
          </a:bodyPr>
          <a:lstStyle/>
          <a:p>
            <a:pPr marL="457200" lvl="0" indent="-317500" algn="just" rtl="0">
              <a:lnSpc>
                <a:spcPct val="115000"/>
              </a:lnSpc>
              <a:spcBef>
                <a:spcPts val="0"/>
              </a:spcBef>
              <a:spcAft>
                <a:spcPts val="0"/>
              </a:spcAft>
              <a:buClr>
                <a:srgbClr val="0D0D0D"/>
              </a:buClr>
              <a:buSzPts val="1400"/>
              <a:buChar char="➢"/>
            </a:pPr>
            <a:r>
              <a:rPr lang="en-GB" sz="1400" b="1" dirty="0">
                <a:solidFill>
                  <a:srgbClr val="0D0D0D"/>
                </a:solidFill>
                <a:highlight>
                  <a:srgbClr val="FFFFFF"/>
                </a:highlight>
                <a:latin typeface="Calibri" panose="020F0502020204030204" pitchFamily="34" charset="0"/>
                <a:cs typeface="Calibri" panose="020F0502020204030204" pitchFamily="34" charset="0"/>
              </a:rPr>
              <a:t>DAC AD5624R Overview:</a:t>
            </a:r>
            <a:endParaRPr sz="1400" b="1" dirty="0">
              <a:solidFill>
                <a:srgbClr val="0D0D0D"/>
              </a:solidFill>
              <a:highlight>
                <a:srgbClr val="FFFFFF"/>
              </a:highlight>
              <a:latin typeface="Calibri" panose="020F0502020204030204" pitchFamily="34" charset="0"/>
              <a:cs typeface="Calibri" panose="020F0502020204030204" pitchFamily="34" charset="0"/>
            </a:endParaRPr>
          </a:p>
          <a:p>
            <a:pPr marL="914400" lvl="1" indent="-317500" algn="just" rtl="0">
              <a:lnSpc>
                <a:spcPct val="115000"/>
              </a:lnSpc>
              <a:spcBef>
                <a:spcPts val="0"/>
              </a:spcBef>
              <a:spcAft>
                <a:spcPts val="0"/>
              </a:spcAft>
              <a:buClr>
                <a:srgbClr val="0D0D0D"/>
              </a:buClr>
              <a:buSzPts val="1400"/>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Utilized in this application.</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914400" lvl="1" indent="-317500" algn="just" rtl="0">
              <a:lnSpc>
                <a:spcPct val="115000"/>
              </a:lnSpc>
              <a:spcBef>
                <a:spcPts val="0"/>
              </a:spcBef>
              <a:spcAft>
                <a:spcPts val="0"/>
              </a:spcAft>
              <a:buClr>
                <a:srgbClr val="0D0D0D"/>
              </a:buClr>
              <a:buSzPts val="1400"/>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Performs two main functions:</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1371600" lvl="2" indent="-317500" algn="just" rtl="0">
              <a:lnSpc>
                <a:spcPct val="115000"/>
              </a:lnSpc>
              <a:spcBef>
                <a:spcPts val="0"/>
              </a:spcBef>
              <a:spcAft>
                <a:spcPts val="0"/>
              </a:spcAft>
              <a:buClr>
                <a:srgbClr val="0D0D0D"/>
              </a:buClr>
              <a:buSzPts val="1400"/>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Increases light intensity through four output channels.</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1371600" lvl="2" indent="-317500" algn="just" rtl="0">
              <a:lnSpc>
                <a:spcPct val="115000"/>
              </a:lnSpc>
              <a:spcBef>
                <a:spcPts val="0"/>
              </a:spcBef>
              <a:spcAft>
                <a:spcPts val="0"/>
              </a:spcAft>
              <a:buClr>
                <a:srgbClr val="0D0D0D"/>
              </a:buClr>
              <a:buSzPts val="1400"/>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Provides internal reference voltage to the ADC.</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457200" lvl="0" indent="-317500" algn="just" rtl="0">
              <a:lnSpc>
                <a:spcPct val="115000"/>
              </a:lnSpc>
              <a:spcBef>
                <a:spcPts val="0"/>
              </a:spcBef>
              <a:spcAft>
                <a:spcPts val="0"/>
              </a:spcAft>
              <a:buClr>
                <a:srgbClr val="0D0D0D"/>
              </a:buClr>
              <a:buSzPts val="1400"/>
              <a:buChar char="➢"/>
            </a:pPr>
            <a:r>
              <a:rPr lang="en-GB" sz="1400" b="1" dirty="0">
                <a:solidFill>
                  <a:srgbClr val="0D0D0D"/>
                </a:solidFill>
                <a:highlight>
                  <a:srgbClr val="FFFFFF"/>
                </a:highlight>
                <a:latin typeface="Calibri" panose="020F0502020204030204" pitchFamily="34" charset="0"/>
                <a:cs typeface="Calibri" panose="020F0502020204030204" pitchFamily="34" charset="0"/>
              </a:rPr>
              <a:t>Working with DAC:</a:t>
            </a:r>
            <a:endParaRPr sz="1400" b="1" dirty="0">
              <a:solidFill>
                <a:srgbClr val="0D0D0D"/>
              </a:solidFill>
              <a:highlight>
                <a:srgbClr val="FFFFFF"/>
              </a:highlight>
              <a:latin typeface="Calibri" panose="020F0502020204030204" pitchFamily="34" charset="0"/>
              <a:cs typeface="Calibri" panose="020F0502020204030204" pitchFamily="34" charset="0"/>
            </a:endParaRPr>
          </a:p>
          <a:p>
            <a:pPr marL="914400" lvl="1" indent="-317500" algn="just" rtl="0">
              <a:lnSpc>
                <a:spcPct val="115000"/>
              </a:lnSpc>
              <a:spcBef>
                <a:spcPts val="0"/>
              </a:spcBef>
              <a:spcAft>
                <a:spcPts val="0"/>
              </a:spcAft>
              <a:buClr>
                <a:srgbClr val="0D0D0D"/>
              </a:buClr>
              <a:buSzPts val="1400"/>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FPGA transmits appropriate data bits for effective operation.</a:t>
            </a:r>
            <a:endParaRPr sz="1400" b="1" dirty="0">
              <a:solidFill>
                <a:srgbClr val="0D0D0D"/>
              </a:solidFill>
              <a:highlight>
                <a:srgbClr val="FFFFFF"/>
              </a:highlight>
              <a:latin typeface="Calibri" panose="020F0502020204030204" pitchFamily="34" charset="0"/>
              <a:cs typeface="Calibri" panose="020F0502020204030204" pitchFamily="34" charset="0"/>
            </a:endParaRPr>
          </a:p>
        </p:txBody>
      </p:sp>
      <p:pic>
        <p:nvPicPr>
          <p:cNvPr id="731" name="Google Shape;731;p104"/>
          <p:cNvPicPr preferRelativeResize="0"/>
          <p:nvPr/>
        </p:nvPicPr>
        <p:blipFill>
          <a:blip r:embed="rId3">
            <a:alphaModFix/>
          </a:blip>
          <a:stretch>
            <a:fillRect/>
          </a:stretch>
        </p:blipFill>
        <p:spPr>
          <a:xfrm>
            <a:off x="1154288" y="3442325"/>
            <a:ext cx="6924675" cy="948650"/>
          </a:xfrm>
          <a:prstGeom prst="rect">
            <a:avLst/>
          </a:prstGeom>
          <a:noFill/>
          <a:ln>
            <a:noFill/>
          </a:ln>
        </p:spPr>
      </p:pic>
      <p:sp>
        <p:nvSpPr>
          <p:cNvPr id="732" name="Google Shape;732;p104"/>
          <p:cNvSpPr txBox="1"/>
          <p:nvPr/>
        </p:nvSpPr>
        <p:spPr>
          <a:xfrm>
            <a:off x="3466750" y="4390975"/>
            <a:ext cx="24141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t>DAC Input Shift Register</a:t>
            </a:r>
            <a:endParaRPr sz="1200"/>
          </a:p>
        </p:txBody>
      </p:sp>
      <p:sp>
        <p:nvSpPr>
          <p:cNvPr id="3" name="Slide Number Placeholder 2">
            <a:extLst>
              <a:ext uri="{FF2B5EF4-FFF2-40B4-BE49-F238E27FC236}">
                <a16:creationId xmlns:a16="http://schemas.microsoft.com/office/drawing/2014/main" id="{19068AF1-4FC4-4536-F941-7FC60A787B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68</a:t>
            </a:fld>
            <a:endParaRPr lang="en-GB"/>
          </a:p>
        </p:txBody>
      </p:sp>
      <p:sp>
        <p:nvSpPr>
          <p:cNvPr id="4" name="Footer Placeholder 6">
            <a:extLst>
              <a:ext uri="{FF2B5EF4-FFF2-40B4-BE49-F238E27FC236}">
                <a16:creationId xmlns:a16="http://schemas.microsoft.com/office/drawing/2014/main" id="{9ABE842E-53A7-6823-2E38-2CECF48ACC83}"/>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Thummar</a:t>
            </a:r>
            <a:r>
              <a:rPr lang="en-DE" sz="1050" dirty="0"/>
              <a:t>(402</a:t>
            </a:r>
            <a:r>
              <a:rPr lang="de-DE" sz="1050" dirty="0"/>
              <a:t>67</a:t>
            </a:r>
            <a:r>
              <a:rPr lang="en-DE" sz="1050" dirty="0"/>
              <a: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105"/>
          <p:cNvSpPr txBox="1">
            <a:spLocks noGrp="1"/>
          </p:cNvSpPr>
          <p:nvPr>
            <p:ph type="ctrTitle"/>
          </p:nvPr>
        </p:nvSpPr>
        <p:spPr>
          <a:xfrm>
            <a:off x="401025" y="399950"/>
            <a:ext cx="8431200" cy="730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sz="2800" b="1" dirty="0">
                <a:latin typeface="Calibri" panose="020F0502020204030204" pitchFamily="34" charset="0"/>
                <a:cs typeface="Calibri" panose="020F0502020204030204" pitchFamily="34" charset="0"/>
              </a:rPr>
              <a:t>Digital to Analog Conversion (DAC)</a:t>
            </a:r>
            <a:endParaRPr sz="2800" b="1" dirty="0">
              <a:latin typeface="Calibri" panose="020F0502020204030204" pitchFamily="34" charset="0"/>
              <a:cs typeface="Calibri" panose="020F0502020204030204" pitchFamily="34" charset="0"/>
            </a:endParaRPr>
          </a:p>
        </p:txBody>
      </p:sp>
      <p:graphicFrame>
        <p:nvGraphicFramePr>
          <p:cNvPr id="738" name="Google Shape;738;p105"/>
          <p:cNvGraphicFramePr/>
          <p:nvPr/>
        </p:nvGraphicFramePr>
        <p:xfrm>
          <a:off x="519921" y="1330316"/>
          <a:ext cx="4235900" cy="3169650"/>
        </p:xfrm>
        <a:graphic>
          <a:graphicData uri="http://schemas.openxmlformats.org/drawingml/2006/table">
            <a:tbl>
              <a:tblPr>
                <a:noFill/>
                <a:tableStyleId>{15CE0672-949C-4B2A-B50C-703389FE7973}</a:tableStyleId>
              </a:tblPr>
              <a:tblGrid>
                <a:gridCol w="647650">
                  <a:extLst>
                    <a:ext uri="{9D8B030D-6E8A-4147-A177-3AD203B41FA5}">
                      <a16:colId xmlns:a16="http://schemas.microsoft.com/office/drawing/2014/main" val="20000"/>
                    </a:ext>
                  </a:extLst>
                </a:gridCol>
                <a:gridCol w="647650">
                  <a:extLst>
                    <a:ext uri="{9D8B030D-6E8A-4147-A177-3AD203B41FA5}">
                      <a16:colId xmlns:a16="http://schemas.microsoft.com/office/drawing/2014/main" val="20001"/>
                    </a:ext>
                  </a:extLst>
                </a:gridCol>
                <a:gridCol w="647650">
                  <a:extLst>
                    <a:ext uri="{9D8B030D-6E8A-4147-A177-3AD203B41FA5}">
                      <a16:colId xmlns:a16="http://schemas.microsoft.com/office/drawing/2014/main" val="20002"/>
                    </a:ext>
                  </a:extLst>
                </a:gridCol>
                <a:gridCol w="2292950">
                  <a:extLst>
                    <a:ext uri="{9D8B030D-6E8A-4147-A177-3AD203B41FA5}">
                      <a16:colId xmlns:a16="http://schemas.microsoft.com/office/drawing/2014/main" val="20003"/>
                    </a:ext>
                  </a:extLst>
                </a:gridCol>
              </a:tblGrid>
              <a:tr h="266325">
                <a:tc>
                  <a:txBody>
                    <a:bodyPr/>
                    <a:lstStyle/>
                    <a:p>
                      <a:pPr marL="0" marR="0" lvl="0" indent="0" algn="l" rtl="0">
                        <a:lnSpc>
                          <a:spcPct val="100000"/>
                        </a:lnSpc>
                        <a:spcBef>
                          <a:spcPts val="0"/>
                        </a:spcBef>
                        <a:spcAft>
                          <a:spcPts val="0"/>
                        </a:spcAft>
                        <a:buNone/>
                      </a:pPr>
                      <a:r>
                        <a:rPr lang="en-GB" sz="1000" b="1"/>
                        <a:t>C2</a:t>
                      </a:r>
                      <a:endParaRPr sz="1000" b="1"/>
                    </a:p>
                  </a:txBody>
                  <a:tcPr marL="91425" marR="91425" marT="91425" marB="91425">
                    <a:lnL w="9525" cap="flat" cmpd="sng">
                      <a:solidFill>
                        <a:srgbClr val="0D0D0D"/>
                      </a:solidFill>
                      <a:prstDash val="solid"/>
                      <a:round/>
                      <a:headEnd type="none" w="sm" len="sm"/>
                      <a:tailEnd type="none" w="sm" len="sm"/>
                    </a:lnL>
                    <a:lnR w="9525" cap="flat" cmpd="sng">
                      <a:solidFill>
                        <a:srgbClr val="0D0D0D"/>
                      </a:solidFill>
                      <a:prstDash val="solid"/>
                      <a:round/>
                      <a:headEnd type="none" w="sm" len="sm"/>
                      <a:tailEnd type="none" w="sm" len="sm"/>
                    </a:lnR>
                    <a:lnT w="9525" cap="flat" cmpd="sng">
                      <a:solidFill>
                        <a:srgbClr val="0D0D0D"/>
                      </a:solidFill>
                      <a:prstDash val="solid"/>
                      <a:round/>
                      <a:headEnd type="none" w="sm" len="sm"/>
                      <a:tailEnd type="none" w="sm" len="sm"/>
                    </a:lnT>
                    <a:lnB w="9525" cap="flat" cmpd="sng">
                      <a:solidFill>
                        <a:srgbClr val="0D0D0D"/>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None/>
                      </a:pPr>
                      <a:r>
                        <a:rPr lang="en-GB" sz="1000" b="1"/>
                        <a:t>C1</a:t>
                      </a:r>
                      <a:endParaRPr sz="1000" b="1"/>
                    </a:p>
                  </a:txBody>
                  <a:tcPr marL="91425" marR="91425" marT="91425" marB="91425">
                    <a:lnL w="9525" cap="flat" cmpd="sng">
                      <a:solidFill>
                        <a:srgbClr val="0D0D0D"/>
                      </a:solidFill>
                      <a:prstDash val="solid"/>
                      <a:round/>
                      <a:headEnd type="none" w="sm" len="sm"/>
                      <a:tailEnd type="none" w="sm" len="sm"/>
                    </a:lnL>
                    <a:lnR w="9525" cap="flat" cmpd="sng">
                      <a:solidFill>
                        <a:srgbClr val="0D0D0D"/>
                      </a:solidFill>
                      <a:prstDash val="solid"/>
                      <a:round/>
                      <a:headEnd type="none" w="sm" len="sm"/>
                      <a:tailEnd type="none" w="sm" len="sm"/>
                    </a:lnR>
                    <a:lnT w="9525" cap="flat" cmpd="sng">
                      <a:solidFill>
                        <a:srgbClr val="0D0D0D"/>
                      </a:solidFill>
                      <a:prstDash val="solid"/>
                      <a:round/>
                      <a:headEnd type="none" w="sm" len="sm"/>
                      <a:tailEnd type="none" w="sm" len="sm"/>
                    </a:lnT>
                    <a:lnB w="9525" cap="flat" cmpd="sng">
                      <a:solidFill>
                        <a:srgbClr val="0D0D0D"/>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None/>
                      </a:pPr>
                      <a:r>
                        <a:rPr lang="en-GB" sz="1000" b="1"/>
                        <a:t>C0</a:t>
                      </a:r>
                      <a:endParaRPr sz="1000" b="1"/>
                    </a:p>
                  </a:txBody>
                  <a:tcPr marL="91425" marR="91425" marT="91425" marB="91425">
                    <a:lnL w="9525" cap="flat" cmpd="sng">
                      <a:solidFill>
                        <a:srgbClr val="0D0D0D"/>
                      </a:solidFill>
                      <a:prstDash val="solid"/>
                      <a:round/>
                      <a:headEnd type="none" w="sm" len="sm"/>
                      <a:tailEnd type="none" w="sm" len="sm"/>
                    </a:lnL>
                    <a:lnR w="9525" cap="flat" cmpd="sng">
                      <a:solidFill>
                        <a:srgbClr val="0D0D0D"/>
                      </a:solidFill>
                      <a:prstDash val="solid"/>
                      <a:round/>
                      <a:headEnd type="none" w="sm" len="sm"/>
                      <a:tailEnd type="none" w="sm" len="sm"/>
                    </a:lnR>
                    <a:lnT w="9525" cap="flat" cmpd="sng">
                      <a:solidFill>
                        <a:srgbClr val="0D0D0D"/>
                      </a:solidFill>
                      <a:prstDash val="solid"/>
                      <a:round/>
                      <a:headEnd type="none" w="sm" len="sm"/>
                      <a:tailEnd type="none" w="sm" len="sm"/>
                    </a:lnT>
                    <a:lnB w="9525" cap="flat" cmpd="sng">
                      <a:solidFill>
                        <a:srgbClr val="0D0D0D"/>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None/>
                      </a:pPr>
                      <a:r>
                        <a:rPr lang="en-GB" sz="1000" b="1"/>
                        <a:t>Command</a:t>
                      </a:r>
                      <a:endParaRPr sz="1000" b="1"/>
                    </a:p>
                  </a:txBody>
                  <a:tcPr marL="91425" marR="91425" marT="91425" marB="91425">
                    <a:lnL w="9525" cap="flat" cmpd="sng">
                      <a:solidFill>
                        <a:srgbClr val="0D0D0D"/>
                      </a:solidFill>
                      <a:prstDash val="solid"/>
                      <a:round/>
                      <a:headEnd type="none" w="sm" len="sm"/>
                      <a:tailEnd type="none" w="sm" len="sm"/>
                    </a:lnL>
                    <a:lnR w="9525" cap="flat" cmpd="sng">
                      <a:solidFill>
                        <a:srgbClr val="0D0D0D"/>
                      </a:solidFill>
                      <a:prstDash val="solid"/>
                      <a:round/>
                      <a:headEnd type="none" w="sm" len="sm"/>
                      <a:tailEnd type="none" w="sm" len="sm"/>
                    </a:lnR>
                    <a:lnT w="9525" cap="flat" cmpd="sng">
                      <a:solidFill>
                        <a:srgbClr val="0D0D0D"/>
                      </a:solidFill>
                      <a:prstDash val="solid"/>
                      <a:round/>
                      <a:headEnd type="none" w="sm" len="sm"/>
                      <a:tailEnd type="none" w="sm" len="sm"/>
                    </a:lnT>
                    <a:lnB w="9525" cap="flat" cmpd="sng">
                      <a:solidFill>
                        <a:srgbClr val="0D0D0D"/>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266325">
                <a:tc>
                  <a:txBody>
                    <a:bodyPr/>
                    <a:lstStyle/>
                    <a:p>
                      <a:pPr marL="0" lvl="0" indent="0" algn="l" rtl="0">
                        <a:lnSpc>
                          <a:spcPct val="100000"/>
                        </a:lnSpc>
                        <a:spcBef>
                          <a:spcPts val="0"/>
                        </a:spcBef>
                        <a:spcAft>
                          <a:spcPts val="0"/>
                        </a:spcAft>
                        <a:buNone/>
                      </a:pPr>
                      <a:r>
                        <a:rPr lang="en-GB" sz="1000"/>
                        <a:t>0</a:t>
                      </a:r>
                      <a:endParaRPr sz="1000"/>
                    </a:p>
                  </a:txBody>
                  <a:tcPr marL="91425" marR="91425" marT="91425" marB="91425">
                    <a:lnL w="9525" cap="flat" cmpd="sng">
                      <a:solidFill>
                        <a:srgbClr val="0D0D0D"/>
                      </a:solidFill>
                      <a:prstDash val="solid"/>
                      <a:round/>
                      <a:headEnd type="none" w="sm" len="sm"/>
                      <a:tailEnd type="none" w="sm" len="sm"/>
                    </a:lnL>
                    <a:lnR w="9525" cap="flat" cmpd="sng">
                      <a:solidFill>
                        <a:srgbClr val="0D0D0D"/>
                      </a:solidFill>
                      <a:prstDash val="solid"/>
                      <a:round/>
                      <a:headEnd type="none" w="sm" len="sm"/>
                      <a:tailEnd type="none" w="sm" len="sm"/>
                    </a:lnR>
                    <a:lnT w="9525" cap="flat" cmpd="sng">
                      <a:solidFill>
                        <a:srgbClr val="0D0D0D"/>
                      </a:solidFill>
                      <a:prstDash val="solid"/>
                      <a:round/>
                      <a:headEnd type="none" w="sm" len="sm"/>
                      <a:tailEnd type="none" w="sm" len="sm"/>
                    </a:lnT>
                    <a:lnB w="9525" cap="flat" cmpd="sng">
                      <a:solidFill>
                        <a:srgbClr val="0D0D0D"/>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GB" sz="1000"/>
                        <a:t>0</a:t>
                      </a:r>
                      <a:endParaRPr sz="1000"/>
                    </a:p>
                  </a:txBody>
                  <a:tcPr marL="91425" marR="91425" marT="91425" marB="91425">
                    <a:lnL w="9525" cap="flat" cmpd="sng">
                      <a:solidFill>
                        <a:srgbClr val="0D0D0D"/>
                      </a:solidFill>
                      <a:prstDash val="solid"/>
                      <a:round/>
                      <a:headEnd type="none" w="sm" len="sm"/>
                      <a:tailEnd type="none" w="sm" len="sm"/>
                    </a:lnL>
                    <a:lnR w="9525" cap="flat" cmpd="sng">
                      <a:solidFill>
                        <a:srgbClr val="0D0D0D"/>
                      </a:solidFill>
                      <a:prstDash val="solid"/>
                      <a:round/>
                      <a:headEnd type="none" w="sm" len="sm"/>
                      <a:tailEnd type="none" w="sm" len="sm"/>
                    </a:lnR>
                    <a:lnT w="9525" cap="flat" cmpd="sng">
                      <a:solidFill>
                        <a:srgbClr val="0D0D0D"/>
                      </a:solidFill>
                      <a:prstDash val="solid"/>
                      <a:round/>
                      <a:headEnd type="none" w="sm" len="sm"/>
                      <a:tailEnd type="none" w="sm" len="sm"/>
                    </a:lnT>
                    <a:lnB w="9525" cap="flat" cmpd="sng">
                      <a:solidFill>
                        <a:srgbClr val="0D0D0D"/>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GB" sz="1000"/>
                        <a:t>0</a:t>
                      </a:r>
                      <a:endParaRPr sz="1000"/>
                    </a:p>
                  </a:txBody>
                  <a:tcPr marL="91425" marR="91425" marT="91425" marB="91425">
                    <a:lnL w="9525" cap="flat" cmpd="sng">
                      <a:solidFill>
                        <a:srgbClr val="0D0D0D"/>
                      </a:solidFill>
                      <a:prstDash val="solid"/>
                      <a:round/>
                      <a:headEnd type="none" w="sm" len="sm"/>
                      <a:tailEnd type="none" w="sm" len="sm"/>
                    </a:lnL>
                    <a:lnR w="9525" cap="flat" cmpd="sng">
                      <a:solidFill>
                        <a:srgbClr val="0D0D0D"/>
                      </a:solidFill>
                      <a:prstDash val="solid"/>
                      <a:round/>
                      <a:headEnd type="none" w="sm" len="sm"/>
                      <a:tailEnd type="none" w="sm" len="sm"/>
                    </a:lnR>
                    <a:lnT w="9525" cap="flat" cmpd="sng">
                      <a:solidFill>
                        <a:srgbClr val="0D0D0D"/>
                      </a:solidFill>
                      <a:prstDash val="solid"/>
                      <a:round/>
                      <a:headEnd type="none" w="sm" len="sm"/>
                      <a:tailEnd type="none" w="sm" len="sm"/>
                    </a:lnT>
                    <a:lnB w="9525" cap="flat" cmpd="sng">
                      <a:solidFill>
                        <a:srgbClr val="0D0D0D"/>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GB" sz="1000" dirty="0"/>
                        <a:t>Write to input register n</a:t>
                      </a:r>
                      <a:endParaRPr sz="1000" dirty="0"/>
                    </a:p>
                  </a:txBody>
                  <a:tcPr marL="91425" marR="91425" marT="91425" marB="91425">
                    <a:lnL w="9525" cap="flat" cmpd="sng">
                      <a:solidFill>
                        <a:srgbClr val="0D0D0D"/>
                      </a:solidFill>
                      <a:prstDash val="solid"/>
                      <a:round/>
                      <a:headEnd type="none" w="sm" len="sm"/>
                      <a:tailEnd type="none" w="sm" len="sm"/>
                    </a:lnL>
                    <a:lnR w="9525" cap="flat" cmpd="sng">
                      <a:solidFill>
                        <a:srgbClr val="0D0D0D"/>
                      </a:solidFill>
                      <a:prstDash val="solid"/>
                      <a:round/>
                      <a:headEnd type="none" w="sm" len="sm"/>
                      <a:tailEnd type="none" w="sm" len="sm"/>
                    </a:lnR>
                    <a:lnT w="9525" cap="flat" cmpd="sng">
                      <a:solidFill>
                        <a:srgbClr val="0D0D0D"/>
                      </a:solidFill>
                      <a:prstDash val="solid"/>
                      <a:round/>
                      <a:headEnd type="none" w="sm" len="sm"/>
                      <a:tailEnd type="none" w="sm" len="sm"/>
                    </a:lnT>
                    <a:lnB w="9525" cap="flat" cmpd="sng">
                      <a:solidFill>
                        <a:srgbClr val="0D0D0D"/>
                      </a:solidFill>
                      <a:prstDash val="solid"/>
                      <a:round/>
                      <a:headEnd type="none" w="sm" len="sm"/>
                      <a:tailEnd type="none" w="sm" len="sm"/>
                    </a:lnB>
                  </a:tcPr>
                </a:tc>
                <a:extLst>
                  <a:ext uri="{0D108BD9-81ED-4DB2-BD59-A6C34878D82A}">
                    <a16:rowId xmlns:a16="http://schemas.microsoft.com/office/drawing/2014/main" val="10001"/>
                  </a:ext>
                </a:extLst>
              </a:tr>
              <a:tr h="266325">
                <a:tc>
                  <a:txBody>
                    <a:bodyPr/>
                    <a:lstStyle/>
                    <a:p>
                      <a:pPr marL="0" lvl="0" indent="0" algn="l" rtl="0">
                        <a:lnSpc>
                          <a:spcPct val="100000"/>
                        </a:lnSpc>
                        <a:spcBef>
                          <a:spcPts val="0"/>
                        </a:spcBef>
                        <a:spcAft>
                          <a:spcPts val="0"/>
                        </a:spcAft>
                        <a:buNone/>
                      </a:pPr>
                      <a:r>
                        <a:rPr lang="en-GB" sz="1000"/>
                        <a:t>0</a:t>
                      </a:r>
                      <a:endParaRPr sz="1000"/>
                    </a:p>
                  </a:txBody>
                  <a:tcPr marL="91425" marR="91425" marT="91425" marB="91425">
                    <a:lnL w="9525" cap="flat" cmpd="sng">
                      <a:solidFill>
                        <a:srgbClr val="0D0D0D"/>
                      </a:solidFill>
                      <a:prstDash val="solid"/>
                      <a:round/>
                      <a:headEnd type="none" w="sm" len="sm"/>
                      <a:tailEnd type="none" w="sm" len="sm"/>
                    </a:lnL>
                    <a:lnR w="9525" cap="flat" cmpd="sng">
                      <a:solidFill>
                        <a:srgbClr val="0D0D0D"/>
                      </a:solidFill>
                      <a:prstDash val="solid"/>
                      <a:round/>
                      <a:headEnd type="none" w="sm" len="sm"/>
                      <a:tailEnd type="none" w="sm" len="sm"/>
                    </a:lnR>
                    <a:lnT w="9525" cap="flat" cmpd="sng">
                      <a:solidFill>
                        <a:srgbClr val="0D0D0D"/>
                      </a:solidFill>
                      <a:prstDash val="solid"/>
                      <a:round/>
                      <a:headEnd type="none" w="sm" len="sm"/>
                      <a:tailEnd type="none" w="sm" len="sm"/>
                    </a:lnT>
                    <a:lnB w="9525" cap="flat" cmpd="sng">
                      <a:solidFill>
                        <a:srgbClr val="0D0D0D"/>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GB" sz="1000"/>
                        <a:t>0</a:t>
                      </a:r>
                      <a:endParaRPr sz="1000"/>
                    </a:p>
                  </a:txBody>
                  <a:tcPr marL="91425" marR="91425" marT="91425" marB="91425">
                    <a:lnL w="9525" cap="flat" cmpd="sng">
                      <a:solidFill>
                        <a:srgbClr val="0D0D0D"/>
                      </a:solidFill>
                      <a:prstDash val="solid"/>
                      <a:round/>
                      <a:headEnd type="none" w="sm" len="sm"/>
                      <a:tailEnd type="none" w="sm" len="sm"/>
                    </a:lnL>
                    <a:lnR w="9525" cap="flat" cmpd="sng">
                      <a:solidFill>
                        <a:srgbClr val="0D0D0D"/>
                      </a:solidFill>
                      <a:prstDash val="solid"/>
                      <a:round/>
                      <a:headEnd type="none" w="sm" len="sm"/>
                      <a:tailEnd type="none" w="sm" len="sm"/>
                    </a:lnR>
                    <a:lnT w="9525" cap="flat" cmpd="sng">
                      <a:solidFill>
                        <a:srgbClr val="0D0D0D"/>
                      </a:solidFill>
                      <a:prstDash val="solid"/>
                      <a:round/>
                      <a:headEnd type="none" w="sm" len="sm"/>
                      <a:tailEnd type="none" w="sm" len="sm"/>
                    </a:lnT>
                    <a:lnB w="9525" cap="flat" cmpd="sng">
                      <a:solidFill>
                        <a:srgbClr val="0D0D0D"/>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GB" sz="1000"/>
                        <a:t>1</a:t>
                      </a:r>
                      <a:endParaRPr sz="1000"/>
                    </a:p>
                  </a:txBody>
                  <a:tcPr marL="91425" marR="91425" marT="91425" marB="91425">
                    <a:lnL w="9525" cap="flat" cmpd="sng">
                      <a:solidFill>
                        <a:srgbClr val="0D0D0D"/>
                      </a:solidFill>
                      <a:prstDash val="solid"/>
                      <a:round/>
                      <a:headEnd type="none" w="sm" len="sm"/>
                      <a:tailEnd type="none" w="sm" len="sm"/>
                    </a:lnL>
                    <a:lnR w="9525" cap="flat" cmpd="sng">
                      <a:solidFill>
                        <a:srgbClr val="0D0D0D"/>
                      </a:solidFill>
                      <a:prstDash val="solid"/>
                      <a:round/>
                      <a:headEnd type="none" w="sm" len="sm"/>
                      <a:tailEnd type="none" w="sm" len="sm"/>
                    </a:lnR>
                    <a:lnT w="9525" cap="flat" cmpd="sng">
                      <a:solidFill>
                        <a:srgbClr val="0D0D0D"/>
                      </a:solidFill>
                      <a:prstDash val="solid"/>
                      <a:round/>
                      <a:headEnd type="none" w="sm" len="sm"/>
                      <a:tailEnd type="none" w="sm" len="sm"/>
                    </a:lnT>
                    <a:lnB w="9525" cap="flat" cmpd="sng">
                      <a:solidFill>
                        <a:srgbClr val="0D0D0D"/>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GB" sz="1000"/>
                        <a:t>Update DAC register n</a:t>
                      </a:r>
                      <a:endParaRPr sz="1000"/>
                    </a:p>
                  </a:txBody>
                  <a:tcPr marL="91425" marR="91425" marT="91425" marB="91425">
                    <a:lnL w="9525" cap="flat" cmpd="sng">
                      <a:solidFill>
                        <a:srgbClr val="0D0D0D"/>
                      </a:solidFill>
                      <a:prstDash val="solid"/>
                      <a:round/>
                      <a:headEnd type="none" w="sm" len="sm"/>
                      <a:tailEnd type="none" w="sm" len="sm"/>
                    </a:lnL>
                    <a:lnR w="9525" cap="flat" cmpd="sng">
                      <a:solidFill>
                        <a:srgbClr val="0D0D0D"/>
                      </a:solidFill>
                      <a:prstDash val="solid"/>
                      <a:round/>
                      <a:headEnd type="none" w="sm" len="sm"/>
                      <a:tailEnd type="none" w="sm" len="sm"/>
                    </a:lnR>
                    <a:lnT w="9525" cap="flat" cmpd="sng">
                      <a:solidFill>
                        <a:srgbClr val="0D0D0D"/>
                      </a:solidFill>
                      <a:prstDash val="solid"/>
                      <a:round/>
                      <a:headEnd type="none" w="sm" len="sm"/>
                      <a:tailEnd type="none" w="sm" len="sm"/>
                    </a:lnT>
                    <a:lnB w="9525" cap="flat" cmpd="sng">
                      <a:solidFill>
                        <a:srgbClr val="0D0D0D"/>
                      </a:solidFill>
                      <a:prstDash val="solid"/>
                      <a:round/>
                      <a:headEnd type="none" w="sm" len="sm"/>
                      <a:tailEnd type="none" w="sm" len="sm"/>
                    </a:lnB>
                  </a:tcPr>
                </a:tc>
                <a:extLst>
                  <a:ext uri="{0D108BD9-81ED-4DB2-BD59-A6C34878D82A}">
                    <a16:rowId xmlns:a16="http://schemas.microsoft.com/office/drawing/2014/main" val="10002"/>
                  </a:ext>
                </a:extLst>
              </a:tr>
              <a:tr h="260650">
                <a:tc>
                  <a:txBody>
                    <a:bodyPr/>
                    <a:lstStyle/>
                    <a:p>
                      <a:pPr marL="0" lvl="0" indent="0" algn="l" rtl="0">
                        <a:lnSpc>
                          <a:spcPct val="100000"/>
                        </a:lnSpc>
                        <a:spcBef>
                          <a:spcPts val="0"/>
                        </a:spcBef>
                        <a:spcAft>
                          <a:spcPts val="0"/>
                        </a:spcAft>
                        <a:buNone/>
                      </a:pPr>
                      <a:r>
                        <a:rPr lang="en-GB" sz="1000"/>
                        <a:t>0</a:t>
                      </a:r>
                      <a:endParaRPr sz="1000"/>
                    </a:p>
                  </a:txBody>
                  <a:tcPr marL="91425" marR="91425" marT="91425" marB="91425">
                    <a:lnL w="9525" cap="flat" cmpd="sng">
                      <a:solidFill>
                        <a:srgbClr val="0D0D0D"/>
                      </a:solidFill>
                      <a:prstDash val="solid"/>
                      <a:round/>
                      <a:headEnd type="none" w="sm" len="sm"/>
                      <a:tailEnd type="none" w="sm" len="sm"/>
                    </a:lnL>
                    <a:lnR w="9525" cap="flat" cmpd="sng">
                      <a:solidFill>
                        <a:srgbClr val="0D0D0D"/>
                      </a:solidFill>
                      <a:prstDash val="solid"/>
                      <a:round/>
                      <a:headEnd type="none" w="sm" len="sm"/>
                      <a:tailEnd type="none" w="sm" len="sm"/>
                    </a:lnR>
                    <a:lnT w="9525" cap="flat" cmpd="sng">
                      <a:solidFill>
                        <a:srgbClr val="0D0D0D"/>
                      </a:solidFill>
                      <a:prstDash val="solid"/>
                      <a:round/>
                      <a:headEnd type="none" w="sm" len="sm"/>
                      <a:tailEnd type="none" w="sm" len="sm"/>
                    </a:lnT>
                    <a:lnB w="9525" cap="flat" cmpd="sng">
                      <a:solidFill>
                        <a:srgbClr val="0D0D0D"/>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GB" sz="1000"/>
                        <a:t>1</a:t>
                      </a:r>
                      <a:endParaRPr sz="1000"/>
                    </a:p>
                  </a:txBody>
                  <a:tcPr marL="91425" marR="91425" marT="91425" marB="91425">
                    <a:lnL w="9525" cap="flat" cmpd="sng">
                      <a:solidFill>
                        <a:srgbClr val="0D0D0D"/>
                      </a:solidFill>
                      <a:prstDash val="solid"/>
                      <a:round/>
                      <a:headEnd type="none" w="sm" len="sm"/>
                      <a:tailEnd type="none" w="sm" len="sm"/>
                    </a:lnL>
                    <a:lnR w="9525" cap="flat" cmpd="sng">
                      <a:solidFill>
                        <a:srgbClr val="0D0D0D"/>
                      </a:solidFill>
                      <a:prstDash val="solid"/>
                      <a:round/>
                      <a:headEnd type="none" w="sm" len="sm"/>
                      <a:tailEnd type="none" w="sm" len="sm"/>
                    </a:lnR>
                    <a:lnT w="9525" cap="flat" cmpd="sng">
                      <a:solidFill>
                        <a:srgbClr val="0D0D0D"/>
                      </a:solidFill>
                      <a:prstDash val="solid"/>
                      <a:round/>
                      <a:headEnd type="none" w="sm" len="sm"/>
                      <a:tailEnd type="none" w="sm" len="sm"/>
                    </a:lnT>
                    <a:lnB w="9525" cap="flat" cmpd="sng">
                      <a:solidFill>
                        <a:srgbClr val="0D0D0D"/>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GB" sz="1000"/>
                        <a:t>0</a:t>
                      </a:r>
                      <a:endParaRPr sz="1000"/>
                    </a:p>
                  </a:txBody>
                  <a:tcPr marL="91425" marR="91425" marT="91425" marB="91425">
                    <a:lnL w="9525" cap="flat" cmpd="sng">
                      <a:solidFill>
                        <a:srgbClr val="0D0D0D"/>
                      </a:solidFill>
                      <a:prstDash val="solid"/>
                      <a:round/>
                      <a:headEnd type="none" w="sm" len="sm"/>
                      <a:tailEnd type="none" w="sm" len="sm"/>
                    </a:lnL>
                    <a:lnR w="9525" cap="flat" cmpd="sng">
                      <a:solidFill>
                        <a:srgbClr val="0D0D0D"/>
                      </a:solidFill>
                      <a:prstDash val="solid"/>
                      <a:round/>
                      <a:headEnd type="none" w="sm" len="sm"/>
                      <a:tailEnd type="none" w="sm" len="sm"/>
                    </a:lnR>
                    <a:lnT w="9525" cap="flat" cmpd="sng">
                      <a:solidFill>
                        <a:srgbClr val="0D0D0D"/>
                      </a:solidFill>
                      <a:prstDash val="solid"/>
                      <a:round/>
                      <a:headEnd type="none" w="sm" len="sm"/>
                      <a:tailEnd type="none" w="sm" len="sm"/>
                    </a:lnT>
                    <a:lnB w="9525" cap="flat" cmpd="sng">
                      <a:solidFill>
                        <a:srgbClr val="0D0D0D"/>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GB" sz="1000"/>
                        <a:t>Write to input register n, update all (software LDAC)</a:t>
                      </a:r>
                      <a:endParaRPr sz="1000"/>
                    </a:p>
                  </a:txBody>
                  <a:tcPr marL="91425" marR="91425" marT="91425" marB="91425">
                    <a:lnL w="9525" cap="flat" cmpd="sng">
                      <a:solidFill>
                        <a:srgbClr val="0D0D0D"/>
                      </a:solidFill>
                      <a:prstDash val="solid"/>
                      <a:round/>
                      <a:headEnd type="none" w="sm" len="sm"/>
                      <a:tailEnd type="none" w="sm" len="sm"/>
                    </a:lnL>
                    <a:lnR w="9525" cap="flat" cmpd="sng">
                      <a:solidFill>
                        <a:srgbClr val="0D0D0D"/>
                      </a:solidFill>
                      <a:prstDash val="solid"/>
                      <a:round/>
                      <a:headEnd type="none" w="sm" len="sm"/>
                      <a:tailEnd type="none" w="sm" len="sm"/>
                    </a:lnR>
                    <a:lnT w="9525" cap="flat" cmpd="sng">
                      <a:solidFill>
                        <a:srgbClr val="0D0D0D"/>
                      </a:solidFill>
                      <a:prstDash val="solid"/>
                      <a:round/>
                      <a:headEnd type="none" w="sm" len="sm"/>
                      <a:tailEnd type="none" w="sm" len="sm"/>
                    </a:lnT>
                    <a:lnB w="9525" cap="flat" cmpd="sng">
                      <a:solidFill>
                        <a:srgbClr val="0D0D0D"/>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lnSpc>
                          <a:spcPct val="100000"/>
                        </a:lnSpc>
                        <a:spcBef>
                          <a:spcPts val="0"/>
                        </a:spcBef>
                        <a:spcAft>
                          <a:spcPts val="0"/>
                        </a:spcAft>
                        <a:buNone/>
                      </a:pPr>
                      <a:r>
                        <a:rPr lang="en-GB" sz="1000"/>
                        <a:t>0</a:t>
                      </a:r>
                      <a:endParaRPr sz="1000"/>
                    </a:p>
                  </a:txBody>
                  <a:tcPr marL="91425" marR="91425" marT="91425" marB="91425">
                    <a:lnL w="9525" cap="flat" cmpd="sng">
                      <a:solidFill>
                        <a:srgbClr val="0D0D0D"/>
                      </a:solidFill>
                      <a:prstDash val="solid"/>
                      <a:round/>
                      <a:headEnd type="none" w="sm" len="sm"/>
                      <a:tailEnd type="none" w="sm" len="sm"/>
                    </a:lnL>
                    <a:lnR w="9525" cap="flat" cmpd="sng">
                      <a:solidFill>
                        <a:srgbClr val="0D0D0D"/>
                      </a:solidFill>
                      <a:prstDash val="solid"/>
                      <a:round/>
                      <a:headEnd type="none" w="sm" len="sm"/>
                      <a:tailEnd type="none" w="sm" len="sm"/>
                    </a:lnR>
                    <a:lnT w="9525" cap="flat" cmpd="sng">
                      <a:solidFill>
                        <a:srgbClr val="0D0D0D"/>
                      </a:solidFill>
                      <a:prstDash val="solid"/>
                      <a:round/>
                      <a:headEnd type="none" w="sm" len="sm"/>
                      <a:tailEnd type="none" w="sm" len="sm"/>
                    </a:lnT>
                    <a:lnB w="9525" cap="flat" cmpd="sng">
                      <a:solidFill>
                        <a:srgbClr val="0D0D0D"/>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GB" sz="1000"/>
                        <a:t>1</a:t>
                      </a:r>
                      <a:endParaRPr sz="1000"/>
                    </a:p>
                  </a:txBody>
                  <a:tcPr marL="91425" marR="91425" marT="91425" marB="91425">
                    <a:lnL w="9525" cap="flat" cmpd="sng">
                      <a:solidFill>
                        <a:srgbClr val="0D0D0D"/>
                      </a:solidFill>
                      <a:prstDash val="solid"/>
                      <a:round/>
                      <a:headEnd type="none" w="sm" len="sm"/>
                      <a:tailEnd type="none" w="sm" len="sm"/>
                    </a:lnL>
                    <a:lnR w="9525" cap="flat" cmpd="sng">
                      <a:solidFill>
                        <a:srgbClr val="0D0D0D"/>
                      </a:solidFill>
                      <a:prstDash val="solid"/>
                      <a:round/>
                      <a:headEnd type="none" w="sm" len="sm"/>
                      <a:tailEnd type="none" w="sm" len="sm"/>
                    </a:lnR>
                    <a:lnT w="9525" cap="flat" cmpd="sng">
                      <a:solidFill>
                        <a:srgbClr val="0D0D0D"/>
                      </a:solidFill>
                      <a:prstDash val="solid"/>
                      <a:round/>
                      <a:headEnd type="none" w="sm" len="sm"/>
                      <a:tailEnd type="none" w="sm" len="sm"/>
                    </a:lnT>
                    <a:lnB w="9525" cap="flat" cmpd="sng">
                      <a:solidFill>
                        <a:srgbClr val="0D0D0D"/>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GB" sz="1000"/>
                        <a:t>1</a:t>
                      </a:r>
                      <a:endParaRPr sz="1000"/>
                    </a:p>
                  </a:txBody>
                  <a:tcPr marL="91425" marR="91425" marT="91425" marB="91425">
                    <a:lnL w="9525" cap="flat" cmpd="sng">
                      <a:solidFill>
                        <a:srgbClr val="0D0D0D"/>
                      </a:solidFill>
                      <a:prstDash val="solid"/>
                      <a:round/>
                      <a:headEnd type="none" w="sm" len="sm"/>
                      <a:tailEnd type="none" w="sm" len="sm"/>
                    </a:lnL>
                    <a:lnR w="9525" cap="flat" cmpd="sng">
                      <a:solidFill>
                        <a:srgbClr val="0D0D0D"/>
                      </a:solidFill>
                      <a:prstDash val="solid"/>
                      <a:round/>
                      <a:headEnd type="none" w="sm" len="sm"/>
                      <a:tailEnd type="none" w="sm" len="sm"/>
                    </a:lnR>
                    <a:lnT w="9525" cap="flat" cmpd="sng">
                      <a:solidFill>
                        <a:srgbClr val="0D0D0D"/>
                      </a:solidFill>
                      <a:prstDash val="solid"/>
                      <a:round/>
                      <a:headEnd type="none" w="sm" len="sm"/>
                      <a:tailEnd type="none" w="sm" len="sm"/>
                    </a:lnT>
                    <a:lnB w="9525" cap="flat" cmpd="sng">
                      <a:solidFill>
                        <a:srgbClr val="0D0D0D"/>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GB" sz="1000"/>
                        <a:t>Write to and update DAC channel n</a:t>
                      </a:r>
                      <a:endParaRPr sz="1000"/>
                    </a:p>
                  </a:txBody>
                  <a:tcPr marL="91425" marR="91425" marT="91425" marB="91425">
                    <a:lnL w="9525" cap="flat" cmpd="sng">
                      <a:solidFill>
                        <a:srgbClr val="0D0D0D"/>
                      </a:solidFill>
                      <a:prstDash val="solid"/>
                      <a:round/>
                      <a:headEnd type="none" w="sm" len="sm"/>
                      <a:tailEnd type="none" w="sm" len="sm"/>
                    </a:lnL>
                    <a:lnR w="9525" cap="flat" cmpd="sng">
                      <a:solidFill>
                        <a:srgbClr val="0D0D0D"/>
                      </a:solidFill>
                      <a:prstDash val="solid"/>
                      <a:round/>
                      <a:headEnd type="none" w="sm" len="sm"/>
                      <a:tailEnd type="none" w="sm" len="sm"/>
                    </a:lnR>
                    <a:lnT w="9525" cap="flat" cmpd="sng">
                      <a:solidFill>
                        <a:srgbClr val="0D0D0D"/>
                      </a:solidFill>
                      <a:prstDash val="solid"/>
                      <a:round/>
                      <a:headEnd type="none" w="sm" len="sm"/>
                      <a:tailEnd type="none" w="sm" len="sm"/>
                    </a:lnT>
                    <a:lnB w="9525" cap="flat" cmpd="sng">
                      <a:solidFill>
                        <a:srgbClr val="0D0D0D"/>
                      </a:solidFill>
                      <a:prstDash val="solid"/>
                      <a:round/>
                      <a:headEnd type="none" w="sm" len="sm"/>
                      <a:tailEnd type="none" w="sm" len="sm"/>
                    </a:lnB>
                  </a:tcPr>
                </a:tc>
                <a:extLst>
                  <a:ext uri="{0D108BD9-81ED-4DB2-BD59-A6C34878D82A}">
                    <a16:rowId xmlns:a16="http://schemas.microsoft.com/office/drawing/2014/main" val="10004"/>
                  </a:ext>
                </a:extLst>
              </a:tr>
              <a:tr h="266325">
                <a:tc>
                  <a:txBody>
                    <a:bodyPr/>
                    <a:lstStyle/>
                    <a:p>
                      <a:pPr marL="0" lvl="0" indent="0" algn="l" rtl="0">
                        <a:lnSpc>
                          <a:spcPct val="100000"/>
                        </a:lnSpc>
                        <a:spcBef>
                          <a:spcPts val="0"/>
                        </a:spcBef>
                        <a:spcAft>
                          <a:spcPts val="0"/>
                        </a:spcAft>
                        <a:buNone/>
                      </a:pPr>
                      <a:r>
                        <a:rPr lang="en-GB" sz="1000"/>
                        <a:t>1</a:t>
                      </a:r>
                      <a:endParaRPr sz="1000"/>
                    </a:p>
                  </a:txBody>
                  <a:tcPr marL="91425" marR="91425" marT="91425" marB="91425">
                    <a:lnL w="9525" cap="flat" cmpd="sng">
                      <a:solidFill>
                        <a:srgbClr val="0D0D0D"/>
                      </a:solidFill>
                      <a:prstDash val="solid"/>
                      <a:round/>
                      <a:headEnd type="none" w="sm" len="sm"/>
                      <a:tailEnd type="none" w="sm" len="sm"/>
                    </a:lnL>
                    <a:lnR w="9525" cap="flat" cmpd="sng">
                      <a:solidFill>
                        <a:srgbClr val="0D0D0D"/>
                      </a:solidFill>
                      <a:prstDash val="solid"/>
                      <a:round/>
                      <a:headEnd type="none" w="sm" len="sm"/>
                      <a:tailEnd type="none" w="sm" len="sm"/>
                    </a:lnR>
                    <a:lnT w="9525" cap="flat" cmpd="sng">
                      <a:solidFill>
                        <a:srgbClr val="0D0D0D"/>
                      </a:solidFill>
                      <a:prstDash val="solid"/>
                      <a:round/>
                      <a:headEnd type="none" w="sm" len="sm"/>
                      <a:tailEnd type="none" w="sm" len="sm"/>
                    </a:lnT>
                    <a:lnB w="9525" cap="flat" cmpd="sng">
                      <a:solidFill>
                        <a:srgbClr val="0D0D0D"/>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GB" sz="1000"/>
                        <a:t>0</a:t>
                      </a:r>
                      <a:endParaRPr sz="1000"/>
                    </a:p>
                  </a:txBody>
                  <a:tcPr marL="91425" marR="91425" marT="91425" marB="91425">
                    <a:lnL w="9525" cap="flat" cmpd="sng">
                      <a:solidFill>
                        <a:srgbClr val="0D0D0D"/>
                      </a:solidFill>
                      <a:prstDash val="solid"/>
                      <a:round/>
                      <a:headEnd type="none" w="sm" len="sm"/>
                      <a:tailEnd type="none" w="sm" len="sm"/>
                    </a:lnL>
                    <a:lnR w="9525" cap="flat" cmpd="sng">
                      <a:solidFill>
                        <a:srgbClr val="0D0D0D"/>
                      </a:solidFill>
                      <a:prstDash val="solid"/>
                      <a:round/>
                      <a:headEnd type="none" w="sm" len="sm"/>
                      <a:tailEnd type="none" w="sm" len="sm"/>
                    </a:lnR>
                    <a:lnT w="9525" cap="flat" cmpd="sng">
                      <a:solidFill>
                        <a:srgbClr val="0D0D0D"/>
                      </a:solidFill>
                      <a:prstDash val="solid"/>
                      <a:round/>
                      <a:headEnd type="none" w="sm" len="sm"/>
                      <a:tailEnd type="none" w="sm" len="sm"/>
                    </a:lnT>
                    <a:lnB w="9525" cap="flat" cmpd="sng">
                      <a:solidFill>
                        <a:srgbClr val="0D0D0D"/>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GB" sz="1000"/>
                        <a:t>0</a:t>
                      </a:r>
                      <a:endParaRPr sz="1000"/>
                    </a:p>
                  </a:txBody>
                  <a:tcPr marL="91425" marR="91425" marT="91425" marB="91425">
                    <a:lnL w="9525" cap="flat" cmpd="sng">
                      <a:solidFill>
                        <a:srgbClr val="0D0D0D"/>
                      </a:solidFill>
                      <a:prstDash val="solid"/>
                      <a:round/>
                      <a:headEnd type="none" w="sm" len="sm"/>
                      <a:tailEnd type="none" w="sm" len="sm"/>
                    </a:lnL>
                    <a:lnR w="9525" cap="flat" cmpd="sng">
                      <a:solidFill>
                        <a:srgbClr val="0D0D0D"/>
                      </a:solidFill>
                      <a:prstDash val="solid"/>
                      <a:round/>
                      <a:headEnd type="none" w="sm" len="sm"/>
                      <a:tailEnd type="none" w="sm" len="sm"/>
                    </a:lnR>
                    <a:lnT w="9525" cap="flat" cmpd="sng">
                      <a:solidFill>
                        <a:srgbClr val="0D0D0D"/>
                      </a:solidFill>
                      <a:prstDash val="solid"/>
                      <a:round/>
                      <a:headEnd type="none" w="sm" len="sm"/>
                      <a:tailEnd type="none" w="sm" len="sm"/>
                    </a:lnT>
                    <a:lnB w="9525" cap="flat" cmpd="sng">
                      <a:solidFill>
                        <a:srgbClr val="0D0D0D"/>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GB" sz="1000"/>
                        <a:t>Power down DAC (power-up)</a:t>
                      </a:r>
                      <a:endParaRPr sz="1000"/>
                    </a:p>
                  </a:txBody>
                  <a:tcPr marL="91425" marR="91425" marT="91425" marB="91425">
                    <a:lnL w="9525" cap="flat" cmpd="sng">
                      <a:solidFill>
                        <a:srgbClr val="0D0D0D"/>
                      </a:solidFill>
                      <a:prstDash val="solid"/>
                      <a:round/>
                      <a:headEnd type="none" w="sm" len="sm"/>
                      <a:tailEnd type="none" w="sm" len="sm"/>
                    </a:lnL>
                    <a:lnR w="9525" cap="flat" cmpd="sng">
                      <a:solidFill>
                        <a:srgbClr val="0D0D0D"/>
                      </a:solidFill>
                      <a:prstDash val="solid"/>
                      <a:round/>
                      <a:headEnd type="none" w="sm" len="sm"/>
                      <a:tailEnd type="none" w="sm" len="sm"/>
                    </a:lnR>
                    <a:lnT w="9525" cap="flat" cmpd="sng">
                      <a:solidFill>
                        <a:srgbClr val="0D0D0D"/>
                      </a:solidFill>
                      <a:prstDash val="solid"/>
                      <a:round/>
                      <a:headEnd type="none" w="sm" len="sm"/>
                      <a:tailEnd type="none" w="sm" len="sm"/>
                    </a:lnT>
                    <a:lnB w="9525" cap="flat" cmpd="sng">
                      <a:solidFill>
                        <a:srgbClr val="0D0D0D"/>
                      </a:solidFill>
                      <a:prstDash val="solid"/>
                      <a:round/>
                      <a:headEnd type="none" w="sm" len="sm"/>
                      <a:tailEnd type="none" w="sm" len="sm"/>
                    </a:lnB>
                  </a:tcPr>
                </a:tc>
                <a:extLst>
                  <a:ext uri="{0D108BD9-81ED-4DB2-BD59-A6C34878D82A}">
                    <a16:rowId xmlns:a16="http://schemas.microsoft.com/office/drawing/2014/main" val="10005"/>
                  </a:ext>
                </a:extLst>
              </a:tr>
              <a:tr h="266325">
                <a:tc>
                  <a:txBody>
                    <a:bodyPr/>
                    <a:lstStyle/>
                    <a:p>
                      <a:pPr marL="0" lvl="0" indent="0" algn="l" rtl="0">
                        <a:lnSpc>
                          <a:spcPct val="100000"/>
                        </a:lnSpc>
                        <a:spcBef>
                          <a:spcPts val="0"/>
                        </a:spcBef>
                        <a:spcAft>
                          <a:spcPts val="0"/>
                        </a:spcAft>
                        <a:buNone/>
                      </a:pPr>
                      <a:r>
                        <a:rPr lang="en-GB" sz="1000"/>
                        <a:t>1</a:t>
                      </a:r>
                      <a:endParaRPr sz="1000"/>
                    </a:p>
                  </a:txBody>
                  <a:tcPr marL="91425" marR="91425" marT="91425" marB="91425">
                    <a:lnL w="9525" cap="flat" cmpd="sng">
                      <a:solidFill>
                        <a:srgbClr val="0D0D0D"/>
                      </a:solidFill>
                      <a:prstDash val="solid"/>
                      <a:round/>
                      <a:headEnd type="none" w="sm" len="sm"/>
                      <a:tailEnd type="none" w="sm" len="sm"/>
                    </a:lnL>
                    <a:lnR w="9525" cap="flat" cmpd="sng">
                      <a:solidFill>
                        <a:srgbClr val="0D0D0D"/>
                      </a:solidFill>
                      <a:prstDash val="solid"/>
                      <a:round/>
                      <a:headEnd type="none" w="sm" len="sm"/>
                      <a:tailEnd type="none" w="sm" len="sm"/>
                    </a:lnR>
                    <a:lnT w="9525" cap="flat" cmpd="sng">
                      <a:solidFill>
                        <a:srgbClr val="0D0D0D"/>
                      </a:solidFill>
                      <a:prstDash val="solid"/>
                      <a:round/>
                      <a:headEnd type="none" w="sm" len="sm"/>
                      <a:tailEnd type="none" w="sm" len="sm"/>
                    </a:lnT>
                    <a:lnB w="9525" cap="flat" cmpd="sng">
                      <a:solidFill>
                        <a:srgbClr val="0D0D0D"/>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GB" sz="1000"/>
                        <a:t>0</a:t>
                      </a:r>
                      <a:endParaRPr sz="1000"/>
                    </a:p>
                  </a:txBody>
                  <a:tcPr marL="91425" marR="91425" marT="91425" marB="91425">
                    <a:lnL w="9525" cap="flat" cmpd="sng">
                      <a:solidFill>
                        <a:srgbClr val="0D0D0D"/>
                      </a:solidFill>
                      <a:prstDash val="solid"/>
                      <a:round/>
                      <a:headEnd type="none" w="sm" len="sm"/>
                      <a:tailEnd type="none" w="sm" len="sm"/>
                    </a:lnL>
                    <a:lnR w="9525" cap="flat" cmpd="sng">
                      <a:solidFill>
                        <a:srgbClr val="0D0D0D"/>
                      </a:solidFill>
                      <a:prstDash val="solid"/>
                      <a:round/>
                      <a:headEnd type="none" w="sm" len="sm"/>
                      <a:tailEnd type="none" w="sm" len="sm"/>
                    </a:lnR>
                    <a:lnT w="9525" cap="flat" cmpd="sng">
                      <a:solidFill>
                        <a:srgbClr val="0D0D0D"/>
                      </a:solidFill>
                      <a:prstDash val="solid"/>
                      <a:round/>
                      <a:headEnd type="none" w="sm" len="sm"/>
                      <a:tailEnd type="none" w="sm" len="sm"/>
                    </a:lnT>
                    <a:lnB w="9525" cap="flat" cmpd="sng">
                      <a:solidFill>
                        <a:srgbClr val="0D0D0D"/>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GB" sz="1000"/>
                        <a:t>1</a:t>
                      </a:r>
                      <a:endParaRPr sz="1000"/>
                    </a:p>
                  </a:txBody>
                  <a:tcPr marL="91425" marR="91425" marT="91425" marB="91425">
                    <a:lnL w="9525" cap="flat" cmpd="sng">
                      <a:solidFill>
                        <a:srgbClr val="0D0D0D"/>
                      </a:solidFill>
                      <a:prstDash val="solid"/>
                      <a:round/>
                      <a:headEnd type="none" w="sm" len="sm"/>
                      <a:tailEnd type="none" w="sm" len="sm"/>
                    </a:lnL>
                    <a:lnR w="9525" cap="flat" cmpd="sng">
                      <a:solidFill>
                        <a:srgbClr val="0D0D0D"/>
                      </a:solidFill>
                      <a:prstDash val="solid"/>
                      <a:round/>
                      <a:headEnd type="none" w="sm" len="sm"/>
                      <a:tailEnd type="none" w="sm" len="sm"/>
                    </a:lnR>
                    <a:lnT w="9525" cap="flat" cmpd="sng">
                      <a:solidFill>
                        <a:srgbClr val="0D0D0D"/>
                      </a:solidFill>
                      <a:prstDash val="solid"/>
                      <a:round/>
                      <a:headEnd type="none" w="sm" len="sm"/>
                      <a:tailEnd type="none" w="sm" len="sm"/>
                    </a:lnT>
                    <a:lnB w="9525" cap="flat" cmpd="sng">
                      <a:solidFill>
                        <a:srgbClr val="0D0D0D"/>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GB" sz="1000"/>
                        <a:t>Reset</a:t>
                      </a:r>
                      <a:endParaRPr sz="1000"/>
                    </a:p>
                  </a:txBody>
                  <a:tcPr marL="91425" marR="91425" marT="91425" marB="91425">
                    <a:lnL w="9525" cap="flat" cmpd="sng">
                      <a:solidFill>
                        <a:srgbClr val="0D0D0D"/>
                      </a:solidFill>
                      <a:prstDash val="solid"/>
                      <a:round/>
                      <a:headEnd type="none" w="sm" len="sm"/>
                      <a:tailEnd type="none" w="sm" len="sm"/>
                    </a:lnL>
                    <a:lnR w="9525" cap="flat" cmpd="sng">
                      <a:solidFill>
                        <a:srgbClr val="0D0D0D"/>
                      </a:solidFill>
                      <a:prstDash val="solid"/>
                      <a:round/>
                      <a:headEnd type="none" w="sm" len="sm"/>
                      <a:tailEnd type="none" w="sm" len="sm"/>
                    </a:lnR>
                    <a:lnT w="9525" cap="flat" cmpd="sng">
                      <a:solidFill>
                        <a:srgbClr val="0D0D0D"/>
                      </a:solidFill>
                      <a:prstDash val="solid"/>
                      <a:round/>
                      <a:headEnd type="none" w="sm" len="sm"/>
                      <a:tailEnd type="none" w="sm" len="sm"/>
                    </a:lnT>
                    <a:lnB w="9525" cap="flat" cmpd="sng">
                      <a:solidFill>
                        <a:srgbClr val="0D0D0D"/>
                      </a:solidFill>
                      <a:prstDash val="solid"/>
                      <a:round/>
                      <a:headEnd type="none" w="sm" len="sm"/>
                      <a:tailEnd type="none" w="sm" len="sm"/>
                    </a:lnB>
                  </a:tcPr>
                </a:tc>
                <a:extLst>
                  <a:ext uri="{0D108BD9-81ED-4DB2-BD59-A6C34878D82A}">
                    <a16:rowId xmlns:a16="http://schemas.microsoft.com/office/drawing/2014/main" val="10006"/>
                  </a:ext>
                </a:extLst>
              </a:tr>
              <a:tr h="262100">
                <a:tc>
                  <a:txBody>
                    <a:bodyPr/>
                    <a:lstStyle/>
                    <a:p>
                      <a:pPr marL="0" lvl="0" indent="0" algn="l" rtl="0">
                        <a:lnSpc>
                          <a:spcPct val="100000"/>
                        </a:lnSpc>
                        <a:spcBef>
                          <a:spcPts val="0"/>
                        </a:spcBef>
                        <a:spcAft>
                          <a:spcPts val="0"/>
                        </a:spcAft>
                        <a:buNone/>
                      </a:pPr>
                      <a:r>
                        <a:rPr lang="en-GB" sz="1000"/>
                        <a:t>1</a:t>
                      </a:r>
                      <a:endParaRPr sz="1000"/>
                    </a:p>
                  </a:txBody>
                  <a:tcPr marL="91425" marR="91425" marT="91425" marB="91425">
                    <a:lnL w="9525" cap="flat" cmpd="sng">
                      <a:solidFill>
                        <a:srgbClr val="0D0D0D"/>
                      </a:solidFill>
                      <a:prstDash val="solid"/>
                      <a:round/>
                      <a:headEnd type="none" w="sm" len="sm"/>
                      <a:tailEnd type="none" w="sm" len="sm"/>
                    </a:lnL>
                    <a:lnR w="9525" cap="flat" cmpd="sng">
                      <a:solidFill>
                        <a:srgbClr val="0D0D0D"/>
                      </a:solidFill>
                      <a:prstDash val="solid"/>
                      <a:round/>
                      <a:headEnd type="none" w="sm" len="sm"/>
                      <a:tailEnd type="none" w="sm" len="sm"/>
                    </a:lnR>
                    <a:lnT w="9525" cap="flat" cmpd="sng">
                      <a:solidFill>
                        <a:srgbClr val="0D0D0D"/>
                      </a:solidFill>
                      <a:prstDash val="solid"/>
                      <a:round/>
                      <a:headEnd type="none" w="sm" len="sm"/>
                      <a:tailEnd type="none" w="sm" len="sm"/>
                    </a:lnT>
                    <a:lnB w="9525" cap="flat" cmpd="sng">
                      <a:solidFill>
                        <a:srgbClr val="0D0D0D"/>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GB" sz="1000"/>
                        <a:t>1</a:t>
                      </a:r>
                      <a:endParaRPr sz="1000"/>
                    </a:p>
                  </a:txBody>
                  <a:tcPr marL="91425" marR="91425" marT="91425" marB="91425">
                    <a:lnL w="9525" cap="flat" cmpd="sng">
                      <a:solidFill>
                        <a:srgbClr val="0D0D0D"/>
                      </a:solidFill>
                      <a:prstDash val="solid"/>
                      <a:round/>
                      <a:headEnd type="none" w="sm" len="sm"/>
                      <a:tailEnd type="none" w="sm" len="sm"/>
                    </a:lnL>
                    <a:lnR w="9525" cap="flat" cmpd="sng">
                      <a:solidFill>
                        <a:srgbClr val="0D0D0D"/>
                      </a:solidFill>
                      <a:prstDash val="solid"/>
                      <a:round/>
                      <a:headEnd type="none" w="sm" len="sm"/>
                      <a:tailEnd type="none" w="sm" len="sm"/>
                    </a:lnR>
                    <a:lnT w="9525" cap="flat" cmpd="sng">
                      <a:solidFill>
                        <a:srgbClr val="0D0D0D"/>
                      </a:solidFill>
                      <a:prstDash val="solid"/>
                      <a:round/>
                      <a:headEnd type="none" w="sm" len="sm"/>
                      <a:tailEnd type="none" w="sm" len="sm"/>
                    </a:lnT>
                    <a:lnB w="9525" cap="flat" cmpd="sng">
                      <a:solidFill>
                        <a:srgbClr val="0D0D0D"/>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GB" sz="1000"/>
                        <a:t>0</a:t>
                      </a:r>
                      <a:endParaRPr sz="1000"/>
                    </a:p>
                  </a:txBody>
                  <a:tcPr marL="91425" marR="91425" marT="91425" marB="91425">
                    <a:lnL w="9525" cap="flat" cmpd="sng">
                      <a:solidFill>
                        <a:srgbClr val="0D0D0D"/>
                      </a:solidFill>
                      <a:prstDash val="solid"/>
                      <a:round/>
                      <a:headEnd type="none" w="sm" len="sm"/>
                      <a:tailEnd type="none" w="sm" len="sm"/>
                    </a:lnL>
                    <a:lnR w="9525" cap="flat" cmpd="sng">
                      <a:solidFill>
                        <a:srgbClr val="0D0D0D"/>
                      </a:solidFill>
                      <a:prstDash val="solid"/>
                      <a:round/>
                      <a:headEnd type="none" w="sm" len="sm"/>
                      <a:tailEnd type="none" w="sm" len="sm"/>
                    </a:lnR>
                    <a:lnT w="9525" cap="flat" cmpd="sng">
                      <a:solidFill>
                        <a:srgbClr val="0D0D0D"/>
                      </a:solidFill>
                      <a:prstDash val="solid"/>
                      <a:round/>
                      <a:headEnd type="none" w="sm" len="sm"/>
                      <a:tailEnd type="none" w="sm" len="sm"/>
                    </a:lnT>
                    <a:lnB w="9525" cap="flat" cmpd="sng">
                      <a:solidFill>
                        <a:srgbClr val="0D0D0D"/>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GB" sz="1000"/>
                        <a:t>LDAC register setup</a:t>
                      </a:r>
                      <a:endParaRPr sz="1000"/>
                    </a:p>
                  </a:txBody>
                  <a:tcPr marL="91425" marR="91425" marT="91425" marB="91425">
                    <a:lnL w="9525" cap="flat" cmpd="sng">
                      <a:solidFill>
                        <a:srgbClr val="0D0D0D"/>
                      </a:solidFill>
                      <a:prstDash val="solid"/>
                      <a:round/>
                      <a:headEnd type="none" w="sm" len="sm"/>
                      <a:tailEnd type="none" w="sm" len="sm"/>
                    </a:lnL>
                    <a:lnR w="9525" cap="flat" cmpd="sng">
                      <a:solidFill>
                        <a:srgbClr val="0D0D0D"/>
                      </a:solidFill>
                      <a:prstDash val="solid"/>
                      <a:round/>
                      <a:headEnd type="none" w="sm" len="sm"/>
                      <a:tailEnd type="none" w="sm" len="sm"/>
                    </a:lnR>
                    <a:lnT w="9525" cap="flat" cmpd="sng">
                      <a:solidFill>
                        <a:srgbClr val="0D0D0D"/>
                      </a:solidFill>
                      <a:prstDash val="solid"/>
                      <a:round/>
                      <a:headEnd type="none" w="sm" len="sm"/>
                      <a:tailEnd type="none" w="sm" len="sm"/>
                    </a:lnT>
                    <a:lnB w="9525" cap="flat" cmpd="sng">
                      <a:solidFill>
                        <a:srgbClr val="0D0D0D"/>
                      </a:solidFill>
                      <a:prstDash val="solid"/>
                      <a:round/>
                      <a:headEnd type="none" w="sm" len="sm"/>
                      <a:tailEnd type="none" w="sm" len="sm"/>
                    </a:lnB>
                  </a:tcPr>
                </a:tc>
                <a:extLst>
                  <a:ext uri="{0D108BD9-81ED-4DB2-BD59-A6C34878D82A}">
                    <a16:rowId xmlns:a16="http://schemas.microsoft.com/office/drawing/2014/main" val="10007"/>
                  </a:ext>
                </a:extLst>
              </a:tr>
              <a:tr h="266325">
                <a:tc>
                  <a:txBody>
                    <a:bodyPr/>
                    <a:lstStyle/>
                    <a:p>
                      <a:pPr marL="0" lvl="0" indent="0" algn="l" rtl="0">
                        <a:lnSpc>
                          <a:spcPct val="100000"/>
                        </a:lnSpc>
                        <a:spcBef>
                          <a:spcPts val="0"/>
                        </a:spcBef>
                        <a:spcAft>
                          <a:spcPts val="0"/>
                        </a:spcAft>
                        <a:buNone/>
                      </a:pPr>
                      <a:r>
                        <a:rPr lang="en-GB" sz="1000"/>
                        <a:t>1</a:t>
                      </a:r>
                      <a:endParaRPr sz="1000"/>
                    </a:p>
                  </a:txBody>
                  <a:tcPr marL="91425" marR="91425" marT="91425" marB="91425">
                    <a:lnL w="9525" cap="flat" cmpd="sng">
                      <a:solidFill>
                        <a:srgbClr val="0D0D0D"/>
                      </a:solidFill>
                      <a:prstDash val="solid"/>
                      <a:round/>
                      <a:headEnd type="none" w="sm" len="sm"/>
                      <a:tailEnd type="none" w="sm" len="sm"/>
                    </a:lnL>
                    <a:lnR w="9525" cap="flat" cmpd="sng">
                      <a:solidFill>
                        <a:srgbClr val="0D0D0D"/>
                      </a:solidFill>
                      <a:prstDash val="solid"/>
                      <a:round/>
                      <a:headEnd type="none" w="sm" len="sm"/>
                      <a:tailEnd type="none" w="sm" len="sm"/>
                    </a:lnR>
                    <a:lnT w="9525" cap="flat" cmpd="sng">
                      <a:solidFill>
                        <a:srgbClr val="0D0D0D"/>
                      </a:solidFill>
                      <a:prstDash val="solid"/>
                      <a:round/>
                      <a:headEnd type="none" w="sm" len="sm"/>
                      <a:tailEnd type="none" w="sm" len="sm"/>
                    </a:lnT>
                    <a:lnB w="9525" cap="flat" cmpd="sng">
                      <a:solidFill>
                        <a:srgbClr val="0D0D0D"/>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GB" sz="1000"/>
                        <a:t>1</a:t>
                      </a:r>
                      <a:endParaRPr sz="1000"/>
                    </a:p>
                  </a:txBody>
                  <a:tcPr marL="91425" marR="91425" marT="91425" marB="91425">
                    <a:lnL w="9525" cap="flat" cmpd="sng">
                      <a:solidFill>
                        <a:srgbClr val="0D0D0D"/>
                      </a:solidFill>
                      <a:prstDash val="solid"/>
                      <a:round/>
                      <a:headEnd type="none" w="sm" len="sm"/>
                      <a:tailEnd type="none" w="sm" len="sm"/>
                    </a:lnL>
                    <a:lnR w="9525" cap="flat" cmpd="sng">
                      <a:solidFill>
                        <a:srgbClr val="0D0D0D"/>
                      </a:solidFill>
                      <a:prstDash val="solid"/>
                      <a:round/>
                      <a:headEnd type="none" w="sm" len="sm"/>
                      <a:tailEnd type="none" w="sm" len="sm"/>
                    </a:lnR>
                    <a:lnT w="9525" cap="flat" cmpd="sng">
                      <a:solidFill>
                        <a:srgbClr val="0D0D0D"/>
                      </a:solidFill>
                      <a:prstDash val="solid"/>
                      <a:round/>
                      <a:headEnd type="none" w="sm" len="sm"/>
                      <a:tailEnd type="none" w="sm" len="sm"/>
                    </a:lnT>
                    <a:lnB w="9525" cap="flat" cmpd="sng">
                      <a:solidFill>
                        <a:srgbClr val="0D0D0D"/>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GB" sz="1000"/>
                        <a:t>1</a:t>
                      </a:r>
                      <a:endParaRPr sz="1000"/>
                    </a:p>
                  </a:txBody>
                  <a:tcPr marL="91425" marR="91425" marT="91425" marB="91425">
                    <a:lnL w="9525" cap="flat" cmpd="sng">
                      <a:solidFill>
                        <a:srgbClr val="0D0D0D"/>
                      </a:solidFill>
                      <a:prstDash val="solid"/>
                      <a:round/>
                      <a:headEnd type="none" w="sm" len="sm"/>
                      <a:tailEnd type="none" w="sm" len="sm"/>
                    </a:lnL>
                    <a:lnR w="9525" cap="flat" cmpd="sng">
                      <a:solidFill>
                        <a:srgbClr val="0D0D0D"/>
                      </a:solidFill>
                      <a:prstDash val="solid"/>
                      <a:round/>
                      <a:headEnd type="none" w="sm" len="sm"/>
                      <a:tailEnd type="none" w="sm" len="sm"/>
                    </a:lnR>
                    <a:lnT w="9525" cap="flat" cmpd="sng">
                      <a:solidFill>
                        <a:srgbClr val="0D0D0D"/>
                      </a:solidFill>
                      <a:prstDash val="solid"/>
                      <a:round/>
                      <a:headEnd type="none" w="sm" len="sm"/>
                      <a:tailEnd type="none" w="sm" len="sm"/>
                    </a:lnT>
                    <a:lnB w="9525" cap="flat" cmpd="sng">
                      <a:solidFill>
                        <a:srgbClr val="0D0D0D"/>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GB" sz="1000" dirty="0"/>
                        <a:t>Internal reference setup (on/off)</a:t>
                      </a:r>
                      <a:endParaRPr sz="1000" dirty="0"/>
                    </a:p>
                  </a:txBody>
                  <a:tcPr marL="91425" marR="91425" marT="91425" marB="91425">
                    <a:lnL w="9525" cap="flat" cmpd="sng">
                      <a:solidFill>
                        <a:srgbClr val="0D0D0D"/>
                      </a:solidFill>
                      <a:prstDash val="solid"/>
                      <a:round/>
                      <a:headEnd type="none" w="sm" len="sm"/>
                      <a:tailEnd type="none" w="sm" len="sm"/>
                    </a:lnL>
                    <a:lnR w="9525" cap="flat" cmpd="sng">
                      <a:solidFill>
                        <a:srgbClr val="0D0D0D"/>
                      </a:solidFill>
                      <a:prstDash val="solid"/>
                      <a:round/>
                      <a:headEnd type="none" w="sm" len="sm"/>
                      <a:tailEnd type="none" w="sm" len="sm"/>
                    </a:lnR>
                    <a:lnT w="9525" cap="flat" cmpd="sng">
                      <a:solidFill>
                        <a:srgbClr val="0D0D0D"/>
                      </a:solidFill>
                      <a:prstDash val="solid"/>
                      <a:round/>
                      <a:headEnd type="none" w="sm" len="sm"/>
                      <a:tailEnd type="none" w="sm" len="sm"/>
                    </a:lnT>
                    <a:lnB w="9525" cap="flat" cmpd="sng">
                      <a:solidFill>
                        <a:srgbClr val="0D0D0D"/>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graphicFrame>
        <p:nvGraphicFramePr>
          <p:cNvPr id="739" name="Google Shape;739;p105"/>
          <p:cNvGraphicFramePr/>
          <p:nvPr/>
        </p:nvGraphicFramePr>
        <p:xfrm>
          <a:off x="5561250" y="1767463"/>
          <a:ext cx="3092875" cy="1856463"/>
        </p:xfrm>
        <a:graphic>
          <a:graphicData uri="http://schemas.openxmlformats.org/drawingml/2006/table">
            <a:tbl>
              <a:tblPr>
                <a:noFill/>
                <a:tableStyleId>{15CE0672-949C-4B2A-B50C-703389FE7973}</a:tableStyleId>
              </a:tblPr>
              <a:tblGrid>
                <a:gridCol w="645475">
                  <a:extLst>
                    <a:ext uri="{9D8B030D-6E8A-4147-A177-3AD203B41FA5}">
                      <a16:colId xmlns:a16="http://schemas.microsoft.com/office/drawing/2014/main" val="20000"/>
                    </a:ext>
                  </a:extLst>
                </a:gridCol>
                <a:gridCol w="1312450">
                  <a:extLst>
                    <a:ext uri="{9D8B030D-6E8A-4147-A177-3AD203B41FA5}">
                      <a16:colId xmlns:a16="http://schemas.microsoft.com/office/drawing/2014/main" val="20001"/>
                    </a:ext>
                  </a:extLst>
                </a:gridCol>
                <a:gridCol w="1134950">
                  <a:extLst>
                    <a:ext uri="{9D8B030D-6E8A-4147-A177-3AD203B41FA5}">
                      <a16:colId xmlns:a16="http://schemas.microsoft.com/office/drawing/2014/main" val="20002"/>
                    </a:ext>
                  </a:extLst>
                </a:gridCol>
              </a:tblGrid>
              <a:tr h="377125">
                <a:tc>
                  <a:txBody>
                    <a:bodyPr/>
                    <a:lstStyle/>
                    <a:p>
                      <a:pPr marL="0" marR="114300" lvl="0" indent="0" algn="ctr" rtl="0">
                        <a:lnSpc>
                          <a:spcPct val="107000"/>
                        </a:lnSpc>
                        <a:spcBef>
                          <a:spcPts val="0"/>
                        </a:spcBef>
                        <a:spcAft>
                          <a:spcPts val="0"/>
                        </a:spcAft>
                        <a:buNone/>
                      </a:pPr>
                      <a:r>
                        <a:rPr lang="en-GB" sz="1000" b="1">
                          <a:latin typeface="Calibri"/>
                          <a:ea typeface="Calibri"/>
                          <a:cs typeface="Calibri"/>
                          <a:sym typeface="Calibri"/>
                        </a:rPr>
                        <a:t>Sr.No.</a:t>
                      </a:r>
                      <a:endParaRPr sz="1000" b="1">
                        <a:latin typeface="Calibri"/>
                        <a:ea typeface="Calibri"/>
                        <a:cs typeface="Calibri"/>
                        <a:sym typeface="Calibri"/>
                      </a:endParaRPr>
                    </a:p>
                  </a:txBody>
                  <a:tcPr marL="91425" marR="91425" marT="91425" marB="91425">
                    <a:lnL w="9525" cap="flat" cmpd="sng">
                      <a:solidFill>
                        <a:srgbClr val="0D0D0D"/>
                      </a:solidFill>
                      <a:prstDash val="solid"/>
                      <a:round/>
                      <a:headEnd type="none" w="sm" len="sm"/>
                      <a:tailEnd type="none" w="sm" len="sm"/>
                    </a:lnL>
                    <a:lnR w="9525" cap="flat" cmpd="sng">
                      <a:solidFill>
                        <a:srgbClr val="0D0D0D"/>
                      </a:solidFill>
                      <a:prstDash val="solid"/>
                      <a:round/>
                      <a:headEnd type="none" w="sm" len="sm"/>
                      <a:tailEnd type="none" w="sm" len="sm"/>
                    </a:lnR>
                    <a:lnT w="9525" cap="flat" cmpd="sng">
                      <a:solidFill>
                        <a:srgbClr val="0D0D0D"/>
                      </a:solidFill>
                      <a:prstDash val="solid"/>
                      <a:round/>
                      <a:headEnd type="none" w="sm" len="sm"/>
                      <a:tailEnd type="none" w="sm" len="sm"/>
                    </a:lnT>
                    <a:lnB w="9525" cap="flat" cmpd="sng">
                      <a:solidFill>
                        <a:srgbClr val="0D0D0D"/>
                      </a:solidFill>
                      <a:prstDash val="solid"/>
                      <a:round/>
                      <a:headEnd type="none" w="sm" len="sm"/>
                      <a:tailEnd type="none" w="sm" len="sm"/>
                    </a:lnB>
                    <a:solidFill>
                      <a:schemeClr val="lt2"/>
                    </a:solidFill>
                  </a:tcPr>
                </a:tc>
                <a:tc>
                  <a:txBody>
                    <a:bodyPr/>
                    <a:lstStyle/>
                    <a:p>
                      <a:pPr marL="12700" marR="0" lvl="0" indent="0" algn="ctr" rtl="0">
                        <a:lnSpc>
                          <a:spcPct val="107000"/>
                        </a:lnSpc>
                        <a:spcBef>
                          <a:spcPts val="0"/>
                        </a:spcBef>
                        <a:spcAft>
                          <a:spcPts val="0"/>
                        </a:spcAft>
                        <a:buNone/>
                      </a:pPr>
                      <a:r>
                        <a:rPr lang="en-GB" sz="1000" b="1">
                          <a:latin typeface="Calibri"/>
                          <a:ea typeface="Calibri"/>
                          <a:cs typeface="Calibri"/>
                          <a:sym typeface="Calibri"/>
                        </a:rPr>
                        <a:t>Operation</a:t>
                      </a:r>
                      <a:endParaRPr sz="1000" b="1">
                        <a:latin typeface="Calibri"/>
                        <a:ea typeface="Calibri"/>
                        <a:cs typeface="Calibri"/>
                        <a:sym typeface="Calibri"/>
                      </a:endParaRPr>
                    </a:p>
                  </a:txBody>
                  <a:tcPr marL="91425" marR="91425" marT="91425" marB="91425">
                    <a:lnL w="9525" cap="flat" cmpd="sng">
                      <a:solidFill>
                        <a:srgbClr val="0D0D0D"/>
                      </a:solidFill>
                      <a:prstDash val="solid"/>
                      <a:round/>
                      <a:headEnd type="none" w="sm" len="sm"/>
                      <a:tailEnd type="none" w="sm" len="sm"/>
                    </a:lnL>
                    <a:lnR w="9525" cap="flat" cmpd="sng">
                      <a:solidFill>
                        <a:srgbClr val="0D0D0D"/>
                      </a:solidFill>
                      <a:prstDash val="solid"/>
                      <a:round/>
                      <a:headEnd type="none" w="sm" len="sm"/>
                      <a:tailEnd type="none" w="sm" len="sm"/>
                    </a:lnR>
                    <a:lnT w="9525" cap="flat" cmpd="sng">
                      <a:solidFill>
                        <a:srgbClr val="0D0D0D"/>
                      </a:solidFill>
                      <a:prstDash val="solid"/>
                      <a:round/>
                      <a:headEnd type="none" w="sm" len="sm"/>
                      <a:tailEnd type="none" w="sm" len="sm"/>
                    </a:lnT>
                    <a:lnB w="9525" cap="flat" cmpd="sng">
                      <a:solidFill>
                        <a:srgbClr val="0D0D0D"/>
                      </a:solidFill>
                      <a:prstDash val="solid"/>
                      <a:round/>
                      <a:headEnd type="none" w="sm" len="sm"/>
                      <a:tailEnd type="none" w="sm" len="sm"/>
                    </a:lnB>
                    <a:solidFill>
                      <a:schemeClr val="lt2"/>
                    </a:solidFill>
                  </a:tcPr>
                </a:tc>
                <a:tc>
                  <a:txBody>
                    <a:bodyPr/>
                    <a:lstStyle/>
                    <a:p>
                      <a:pPr marL="12700" marR="0" lvl="0" indent="0" algn="ctr" rtl="0">
                        <a:lnSpc>
                          <a:spcPct val="107000"/>
                        </a:lnSpc>
                        <a:spcBef>
                          <a:spcPts val="0"/>
                        </a:spcBef>
                        <a:spcAft>
                          <a:spcPts val="0"/>
                        </a:spcAft>
                        <a:buNone/>
                      </a:pPr>
                      <a:r>
                        <a:rPr lang="en-GB" sz="1000" b="1">
                          <a:latin typeface="Calibri"/>
                          <a:ea typeface="Calibri"/>
                          <a:cs typeface="Calibri"/>
                          <a:sym typeface="Calibri"/>
                        </a:rPr>
                        <a:t>Input Shift register Bits</a:t>
                      </a:r>
                      <a:endParaRPr sz="1000" b="1">
                        <a:latin typeface="Calibri"/>
                        <a:ea typeface="Calibri"/>
                        <a:cs typeface="Calibri"/>
                        <a:sym typeface="Calibri"/>
                      </a:endParaRPr>
                    </a:p>
                  </a:txBody>
                  <a:tcPr marL="91425" marR="91425" marT="91425" marB="91425">
                    <a:lnL w="9525" cap="flat" cmpd="sng">
                      <a:solidFill>
                        <a:srgbClr val="0D0D0D"/>
                      </a:solidFill>
                      <a:prstDash val="solid"/>
                      <a:round/>
                      <a:headEnd type="none" w="sm" len="sm"/>
                      <a:tailEnd type="none" w="sm" len="sm"/>
                    </a:lnL>
                    <a:lnR w="9525" cap="flat" cmpd="sng">
                      <a:solidFill>
                        <a:srgbClr val="0D0D0D"/>
                      </a:solidFill>
                      <a:prstDash val="solid"/>
                      <a:round/>
                      <a:headEnd type="none" w="sm" len="sm"/>
                      <a:tailEnd type="none" w="sm" len="sm"/>
                    </a:lnR>
                    <a:lnT w="9525" cap="flat" cmpd="sng">
                      <a:solidFill>
                        <a:srgbClr val="0D0D0D"/>
                      </a:solidFill>
                      <a:prstDash val="solid"/>
                      <a:round/>
                      <a:headEnd type="none" w="sm" len="sm"/>
                      <a:tailEnd type="none" w="sm" len="sm"/>
                    </a:lnT>
                    <a:lnB w="9525" cap="flat" cmpd="sng">
                      <a:solidFill>
                        <a:srgbClr val="0D0D0D"/>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265250">
                <a:tc>
                  <a:txBody>
                    <a:bodyPr/>
                    <a:lstStyle/>
                    <a:p>
                      <a:pPr marL="0" marR="114300" lvl="0" indent="0" algn="ctr" rtl="0">
                        <a:lnSpc>
                          <a:spcPct val="107000"/>
                        </a:lnSpc>
                        <a:spcBef>
                          <a:spcPts val="0"/>
                        </a:spcBef>
                        <a:spcAft>
                          <a:spcPts val="0"/>
                        </a:spcAft>
                        <a:buNone/>
                      </a:pPr>
                      <a:r>
                        <a:rPr lang="en-GB" sz="1000">
                          <a:latin typeface="Calibri"/>
                          <a:ea typeface="Calibri"/>
                          <a:cs typeface="Calibri"/>
                          <a:sym typeface="Calibri"/>
                        </a:rPr>
                        <a:t>1</a:t>
                      </a:r>
                      <a:endParaRPr sz="1000">
                        <a:latin typeface="Calibri"/>
                        <a:ea typeface="Calibri"/>
                        <a:cs typeface="Calibri"/>
                        <a:sym typeface="Calibri"/>
                      </a:endParaRPr>
                    </a:p>
                  </a:txBody>
                  <a:tcPr marL="91425" marR="91425" marT="91425" marB="91425">
                    <a:lnL w="9525" cap="flat" cmpd="sng">
                      <a:solidFill>
                        <a:srgbClr val="0D0D0D"/>
                      </a:solidFill>
                      <a:prstDash val="solid"/>
                      <a:round/>
                      <a:headEnd type="none" w="sm" len="sm"/>
                      <a:tailEnd type="none" w="sm" len="sm"/>
                    </a:lnL>
                    <a:lnR w="9525" cap="flat" cmpd="sng">
                      <a:solidFill>
                        <a:srgbClr val="0D0D0D"/>
                      </a:solidFill>
                      <a:prstDash val="solid"/>
                      <a:round/>
                      <a:headEnd type="none" w="sm" len="sm"/>
                      <a:tailEnd type="none" w="sm" len="sm"/>
                    </a:lnR>
                    <a:lnT w="9525" cap="flat" cmpd="sng">
                      <a:solidFill>
                        <a:srgbClr val="0D0D0D"/>
                      </a:solidFill>
                      <a:prstDash val="solid"/>
                      <a:round/>
                      <a:headEnd type="none" w="sm" len="sm"/>
                      <a:tailEnd type="none" w="sm" len="sm"/>
                    </a:lnT>
                    <a:lnB w="9525" cap="flat" cmpd="sng">
                      <a:solidFill>
                        <a:srgbClr val="0D0D0D"/>
                      </a:solidFill>
                      <a:prstDash val="solid"/>
                      <a:round/>
                      <a:headEnd type="none" w="sm" len="sm"/>
                      <a:tailEnd type="none" w="sm" len="sm"/>
                    </a:lnB>
                  </a:tcPr>
                </a:tc>
                <a:tc>
                  <a:txBody>
                    <a:bodyPr/>
                    <a:lstStyle/>
                    <a:p>
                      <a:pPr marL="12700" lvl="0" indent="0" algn="ctr" rtl="0">
                        <a:lnSpc>
                          <a:spcPct val="107000"/>
                        </a:lnSpc>
                        <a:spcBef>
                          <a:spcPts val="0"/>
                        </a:spcBef>
                        <a:spcAft>
                          <a:spcPts val="0"/>
                        </a:spcAft>
                        <a:buNone/>
                      </a:pPr>
                      <a:r>
                        <a:rPr lang="en-GB" sz="1000">
                          <a:latin typeface="Calibri"/>
                          <a:ea typeface="Calibri"/>
                          <a:cs typeface="Calibri"/>
                          <a:sym typeface="Calibri"/>
                        </a:rPr>
                        <a:t>Reset DAC</a:t>
                      </a:r>
                      <a:endParaRPr sz="1000">
                        <a:latin typeface="Calibri"/>
                        <a:ea typeface="Calibri"/>
                        <a:cs typeface="Calibri"/>
                        <a:sym typeface="Calibri"/>
                      </a:endParaRPr>
                    </a:p>
                  </a:txBody>
                  <a:tcPr marL="91425" marR="91425" marT="91425" marB="91425">
                    <a:lnL w="9525" cap="flat" cmpd="sng">
                      <a:solidFill>
                        <a:srgbClr val="0D0D0D"/>
                      </a:solidFill>
                      <a:prstDash val="solid"/>
                      <a:round/>
                      <a:headEnd type="none" w="sm" len="sm"/>
                      <a:tailEnd type="none" w="sm" len="sm"/>
                    </a:lnL>
                    <a:lnR w="9525" cap="flat" cmpd="sng">
                      <a:solidFill>
                        <a:srgbClr val="0D0D0D"/>
                      </a:solidFill>
                      <a:prstDash val="solid"/>
                      <a:round/>
                      <a:headEnd type="none" w="sm" len="sm"/>
                      <a:tailEnd type="none" w="sm" len="sm"/>
                    </a:lnR>
                    <a:lnT w="9525" cap="flat" cmpd="sng">
                      <a:solidFill>
                        <a:srgbClr val="0D0D0D"/>
                      </a:solidFill>
                      <a:prstDash val="solid"/>
                      <a:round/>
                      <a:headEnd type="none" w="sm" len="sm"/>
                      <a:tailEnd type="none" w="sm" len="sm"/>
                    </a:lnT>
                    <a:lnB w="9525" cap="flat" cmpd="sng">
                      <a:solidFill>
                        <a:srgbClr val="0D0D0D"/>
                      </a:solidFill>
                      <a:prstDash val="solid"/>
                      <a:round/>
                      <a:headEnd type="none" w="sm" len="sm"/>
                      <a:tailEnd type="none" w="sm" len="sm"/>
                    </a:lnB>
                  </a:tcPr>
                </a:tc>
                <a:tc>
                  <a:txBody>
                    <a:bodyPr/>
                    <a:lstStyle/>
                    <a:p>
                      <a:pPr marL="0" marR="114300" lvl="0" indent="0" algn="ctr" rtl="0">
                        <a:lnSpc>
                          <a:spcPct val="107000"/>
                        </a:lnSpc>
                        <a:spcBef>
                          <a:spcPts val="0"/>
                        </a:spcBef>
                        <a:spcAft>
                          <a:spcPts val="0"/>
                        </a:spcAft>
                        <a:buNone/>
                      </a:pPr>
                      <a:r>
                        <a:rPr lang="en-GB" sz="1000">
                          <a:latin typeface="Calibri"/>
                          <a:ea typeface="Calibri"/>
                          <a:cs typeface="Calibri"/>
                          <a:sym typeface="Calibri"/>
                        </a:rPr>
                        <a:t>0x280001</a:t>
                      </a:r>
                      <a:endParaRPr sz="1000">
                        <a:latin typeface="Calibri"/>
                        <a:ea typeface="Calibri"/>
                        <a:cs typeface="Calibri"/>
                        <a:sym typeface="Calibri"/>
                      </a:endParaRPr>
                    </a:p>
                  </a:txBody>
                  <a:tcPr marL="91425" marR="91425" marT="91425" marB="91425">
                    <a:lnL w="9525" cap="flat" cmpd="sng">
                      <a:solidFill>
                        <a:srgbClr val="0D0D0D"/>
                      </a:solidFill>
                      <a:prstDash val="solid"/>
                      <a:round/>
                      <a:headEnd type="none" w="sm" len="sm"/>
                      <a:tailEnd type="none" w="sm" len="sm"/>
                    </a:lnL>
                    <a:lnR w="9525" cap="flat" cmpd="sng">
                      <a:solidFill>
                        <a:srgbClr val="0D0D0D"/>
                      </a:solidFill>
                      <a:prstDash val="solid"/>
                      <a:round/>
                      <a:headEnd type="none" w="sm" len="sm"/>
                      <a:tailEnd type="none" w="sm" len="sm"/>
                    </a:lnR>
                    <a:lnT w="9525" cap="flat" cmpd="sng">
                      <a:solidFill>
                        <a:srgbClr val="0D0D0D"/>
                      </a:solidFill>
                      <a:prstDash val="solid"/>
                      <a:round/>
                      <a:headEnd type="none" w="sm" len="sm"/>
                      <a:tailEnd type="none" w="sm" len="sm"/>
                    </a:lnT>
                    <a:lnB w="9525" cap="flat" cmpd="sng">
                      <a:solidFill>
                        <a:srgbClr val="0D0D0D"/>
                      </a:solidFill>
                      <a:prstDash val="solid"/>
                      <a:round/>
                      <a:headEnd type="none" w="sm" len="sm"/>
                      <a:tailEnd type="none" w="sm" len="sm"/>
                    </a:lnB>
                  </a:tcPr>
                </a:tc>
                <a:extLst>
                  <a:ext uri="{0D108BD9-81ED-4DB2-BD59-A6C34878D82A}">
                    <a16:rowId xmlns:a16="http://schemas.microsoft.com/office/drawing/2014/main" val="10001"/>
                  </a:ext>
                </a:extLst>
              </a:tr>
              <a:tr h="265250">
                <a:tc>
                  <a:txBody>
                    <a:bodyPr/>
                    <a:lstStyle/>
                    <a:p>
                      <a:pPr marL="0" marR="114300" lvl="0" indent="0" algn="ctr" rtl="0">
                        <a:lnSpc>
                          <a:spcPct val="107000"/>
                        </a:lnSpc>
                        <a:spcBef>
                          <a:spcPts val="0"/>
                        </a:spcBef>
                        <a:spcAft>
                          <a:spcPts val="0"/>
                        </a:spcAft>
                        <a:buNone/>
                      </a:pPr>
                      <a:r>
                        <a:rPr lang="en-GB" sz="1000">
                          <a:latin typeface="Calibri"/>
                          <a:ea typeface="Calibri"/>
                          <a:cs typeface="Calibri"/>
                          <a:sym typeface="Calibri"/>
                        </a:rPr>
                        <a:t>2</a:t>
                      </a:r>
                      <a:endParaRPr sz="1000">
                        <a:latin typeface="Calibri"/>
                        <a:ea typeface="Calibri"/>
                        <a:cs typeface="Calibri"/>
                        <a:sym typeface="Calibri"/>
                      </a:endParaRPr>
                    </a:p>
                  </a:txBody>
                  <a:tcPr marL="91425" marR="91425" marT="91425" marB="91425">
                    <a:lnL w="9525" cap="flat" cmpd="sng">
                      <a:solidFill>
                        <a:srgbClr val="0D0D0D"/>
                      </a:solidFill>
                      <a:prstDash val="solid"/>
                      <a:round/>
                      <a:headEnd type="none" w="sm" len="sm"/>
                      <a:tailEnd type="none" w="sm" len="sm"/>
                    </a:lnL>
                    <a:lnR w="9525" cap="flat" cmpd="sng">
                      <a:solidFill>
                        <a:srgbClr val="0D0D0D"/>
                      </a:solidFill>
                      <a:prstDash val="solid"/>
                      <a:round/>
                      <a:headEnd type="none" w="sm" len="sm"/>
                      <a:tailEnd type="none" w="sm" len="sm"/>
                    </a:lnR>
                    <a:lnT w="9525" cap="flat" cmpd="sng">
                      <a:solidFill>
                        <a:srgbClr val="0D0D0D"/>
                      </a:solidFill>
                      <a:prstDash val="solid"/>
                      <a:round/>
                      <a:headEnd type="none" w="sm" len="sm"/>
                      <a:tailEnd type="none" w="sm" len="sm"/>
                    </a:lnT>
                    <a:lnB w="9525" cap="flat" cmpd="sng">
                      <a:solidFill>
                        <a:srgbClr val="0D0D0D"/>
                      </a:solidFill>
                      <a:prstDash val="solid"/>
                      <a:round/>
                      <a:headEnd type="none" w="sm" len="sm"/>
                      <a:tailEnd type="none" w="sm" len="sm"/>
                    </a:lnB>
                  </a:tcPr>
                </a:tc>
                <a:tc>
                  <a:txBody>
                    <a:bodyPr/>
                    <a:lstStyle/>
                    <a:p>
                      <a:pPr marL="12700" lvl="0" indent="0" algn="ctr" rtl="0">
                        <a:lnSpc>
                          <a:spcPct val="107000"/>
                        </a:lnSpc>
                        <a:spcBef>
                          <a:spcPts val="0"/>
                        </a:spcBef>
                        <a:spcAft>
                          <a:spcPts val="0"/>
                        </a:spcAft>
                        <a:buNone/>
                      </a:pPr>
                      <a:r>
                        <a:rPr lang="en-GB" sz="1000">
                          <a:latin typeface="Calibri"/>
                          <a:ea typeface="Calibri"/>
                          <a:cs typeface="Calibri"/>
                          <a:sym typeface="Calibri"/>
                        </a:rPr>
                        <a:t>Power-Up DAC</a:t>
                      </a:r>
                      <a:endParaRPr sz="1000">
                        <a:latin typeface="Calibri"/>
                        <a:ea typeface="Calibri"/>
                        <a:cs typeface="Calibri"/>
                        <a:sym typeface="Calibri"/>
                      </a:endParaRPr>
                    </a:p>
                  </a:txBody>
                  <a:tcPr marL="91425" marR="91425" marT="91425" marB="91425">
                    <a:lnL w="9525" cap="flat" cmpd="sng">
                      <a:solidFill>
                        <a:srgbClr val="0D0D0D"/>
                      </a:solidFill>
                      <a:prstDash val="solid"/>
                      <a:round/>
                      <a:headEnd type="none" w="sm" len="sm"/>
                      <a:tailEnd type="none" w="sm" len="sm"/>
                    </a:lnL>
                    <a:lnR w="9525" cap="flat" cmpd="sng">
                      <a:solidFill>
                        <a:srgbClr val="0D0D0D"/>
                      </a:solidFill>
                      <a:prstDash val="solid"/>
                      <a:round/>
                      <a:headEnd type="none" w="sm" len="sm"/>
                      <a:tailEnd type="none" w="sm" len="sm"/>
                    </a:lnR>
                    <a:lnT w="9525" cap="flat" cmpd="sng">
                      <a:solidFill>
                        <a:srgbClr val="0D0D0D"/>
                      </a:solidFill>
                      <a:prstDash val="solid"/>
                      <a:round/>
                      <a:headEnd type="none" w="sm" len="sm"/>
                      <a:tailEnd type="none" w="sm" len="sm"/>
                    </a:lnT>
                    <a:lnB w="9525" cap="flat" cmpd="sng">
                      <a:solidFill>
                        <a:srgbClr val="0D0D0D"/>
                      </a:solidFill>
                      <a:prstDash val="solid"/>
                      <a:round/>
                      <a:headEnd type="none" w="sm" len="sm"/>
                      <a:tailEnd type="none" w="sm" len="sm"/>
                    </a:lnB>
                  </a:tcPr>
                </a:tc>
                <a:tc>
                  <a:txBody>
                    <a:bodyPr/>
                    <a:lstStyle/>
                    <a:p>
                      <a:pPr marL="0" marR="114300" lvl="0" indent="0" algn="ctr" rtl="0">
                        <a:lnSpc>
                          <a:spcPct val="107000"/>
                        </a:lnSpc>
                        <a:spcBef>
                          <a:spcPts val="0"/>
                        </a:spcBef>
                        <a:spcAft>
                          <a:spcPts val="0"/>
                        </a:spcAft>
                        <a:buNone/>
                      </a:pPr>
                      <a:r>
                        <a:rPr lang="en-GB" sz="1000">
                          <a:latin typeface="Calibri"/>
                          <a:ea typeface="Calibri"/>
                          <a:cs typeface="Calibri"/>
                          <a:sym typeface="Calibri"/>
                        </a:rPr>
                        <a:t>0x20000F</a:t>
                      </a:r>
                      <a:endParaRPr sz="1000">
                        <a:latin typeface="Calibri"/>
                        <a:ea typeface="Calibri"/>
                        <a:cs typeface="Calibri"/>
                        <a:sym typeface="Calibri"/>
                      </a:endParaRPr>
                    </a:p>
                  </a:txBody>
                  <a:tcPr marL="91425" marR="91425" marT="91425" marB="91425">
                    <a:lnL w="9525" cap="flat" cmpd="sng">
                      <a:solidFill>
                        <a:srgbClr val="0D0D0D"/>
                      </a:solidFill>
                      <a:prstDash val="solid"/>
                      <a:round/>
                      <a:headEnd type="none" w="sm" len="sm"/>
                      <a:tailEnd type="none" w="sm" len="sm"/>
                    </a:lnL>
                    <a:lnR w="9525" cap="flat" cmpd="sng">
                      <a:solidFill>
                        <a:srgbClr val="0D0D0D"/>
                      </a:solidFill>
                      <a:prstDash val="solid"/>
                      <a:round/>
                      <a:headEnd type="none" w="sm" len="sm"/>
                      <a:tailEnd type="none" w="sm" len="sm"/>
                    </a:lnR>
                    <a:lnT w="9525" cap="flat" cmpd="sng">
                      <a:solidFill>
                        <a:srgbClr val="0D0D0D"/>
                      </a:solidFill>
                      <a:prstDash val="solid"/>
                      <a:round/>
                      <a:headEnd type="none" w="sm" len="sm"/>
                      <a:tailEnd type="none" w="sm" len="sm"/>
                    </a:lnT>
                    <a:lnB w="9525" cap="flat" cmpd="sng">
                      <a:solidFill>
                        <a:srgbClr val="0D0D0D"/>
                      </a:solidFill>
                      <a:prstDash val="solid"/>
                      <a:round/>
                      <a:headEnd type="none" w="sm" len="sm"/>
                      <a:tailEnd type="none" w="sm" len="sm"/>
                    </a:lnB>
                  </a:tcPr>
                </a:tc>
                <a:extLst>
                  <a:ext uri="{0D108BD9-81ED-4DB2-BD59-A6C34878D82A}">
                    <a16:rowId xmlns:a16="http://schemas.microsoft.com/office/drawing/2014/main" val="10002"/>
                  </a:ext>
                </a:extLst>
              </a:tr>
              <a:tr h="265250">
                <a:tc>
                  <a:txBody>
                    <a:bodyPr/>
                    <a:lstStyle/>
                    <a:p>
                      <a:pPr marL="0" marR="114300" lvl="0" indent="0" algn="ctr" rtl="0">
                        <a:lnSpc>
                          <a:spcPct val="107000"/>
                        </a:lnSpc>
                        <a:spcBef>
                          <a:spcPts val="0"/>
                        </a:spcBef>
                        <a:spcAft>
                          <a:spcPts val="0"/>
                        </a:spcAft>
                        <a:buNone/>
                      </a:pPr>
                      <a:r>
                        <a:rPr lang="en-GB" sz="1000">
                          <a:latin typeface="Calibri"/>
                          <a:ea typeface="Calibri"/>
                          <a:cs typeface="Calibri"/>
                          <a:sym typeface="Calibri"/>
                        </a:rPr>
                        <a:t>3</a:t>
                      </a:r>
                      <a:endParaRPr sz="1000">
                        <a:latin typeface="Calibri"/>
                        <a:ea typeface="Calibri"/>
                        <a:cs typeface="Calibri"/>
                        <a:sym typeface="Calibri"/>
                      </a:endParaRPr>
                    </a:p>
                  </a:txBody>
                  <a:tcPr marL="91425" marR="91425" marT="91425" marB="91425">
                    <a:lnL w="9525" cap="flat" cmpd="sng">
                      <a:solidFill>
                        <a:srgbClr val="0D0D0D"/>
                      </a:solidFill>
                      <a:prstDash val="solid"/>
                      <a:round/>
                      <a:headEnd type="none" w="sm" len="sm"/>
                      <a:tailEnd type="none" w="sm" len="sm"/>
                    </a:lnL>
                    <a:lnR w="9525" cap="flat" cmpd="sng">
                      <a:solidFill>
                        <a:srgbClr val="0D0D0D"/>
                      </a:solidFill>
                      <a:prstDash val="solid"/>
                      <a:round/>
                      <a:headEnd type="none" w="sm" len="sm"/>
                      <a:tailEnd type="none" w="sm" len="sm"/>
                    </a:lnR>
                    <a:lnT w="9525" cap="flat" cmpd="sng">
                      <a:solidFill>
                        <a:srgbClr val="0D0D0D"/>
                      </a:solidFill>
                      <a:prstDash val="solid"/>
                      <a:round/>
                      <a:headEnd type="none" w="sm" len="sm"/>
                      <a:tailEnd type="none" w="sm" len="sm"/>
                    </a:lnT>
                    <a:lnB w="9525" cap="flat" cmpd="sng">
                      <a:solidFill>
                        <a:srgbClr val="0D0D0D"/>
                      </a:solidFill>
                      <a:prstDash val="solid"/>
                      <a:round/>
                      <a:headEnd type="none" w="sm" len="sm"/>
                      <a:tailEnd type="none" w="sm" len="sm"/>
                    </a:lnB>
                  </a:tcPr>
                </a:tc>
                <a:tc>
                  <a:txBody>
                    <a:bodyPr/>
                    <a:lstStyle/>
                    <a:p>
                      <a:pPr marL="12700" lvl="0" indent="0" algn="ctr" rtl="0">
                        <a:lnSpc>
                          <a:spcPct val="107000"/>
                        </a:lnSpc>
                        <a:spcBef>
                          <a:spcPts val="0"/>
                        </a:spcBef>
                        <a:spcAft>
                          <a:spcPts val="0"/>
                        </a:spcAft>
                        <a:buNone/>
                      </a:pPr>
                      <a:r>
                        <a:rPr lang="en-GB" sz="1000">
                          <a:latin typeface="Calibri"/>
                          <a:ea typeface="Calibri"/>
                          <a:cs typeface="Calibri"/>
                          <a:sym typeface="Calibri"/>
                        </a:rPr>
                        <a:t>LDAC Register Mode</a:t>
                      </a:r>
                      <a:endParaRPr sz="1000">
                        <a:latin typeface="Calibri"/>
                        <a:ea typeface="Calibri"/>
                        <a:cs typeface="Calibri"/>
                        <a:sym typeface="Calibri"/>
                      </a:endParaRPr>
                    </a:p>
                  </a:txBody>
                  <a:tcPr marL="91425" marR="91425" marT="91425" marB="91425">
                    <a:lnL w="9525" cap="flat" cmpd="sng">
                      <a:solidFill>
                        <a:srgbClr val="0D0D0D"/>
                      </a:solidFill>
                      <a:prstDash val="solid"/>
                      <a:round/>
                      <a:headEnd type="none" w="sm" len="sm"/>
                      <a:tailEnd type="none" w="sm" len="sm"/>
                    </a:lnL>
                    <a:lnR w="9525" cap="flat" cmpd="sng">
                      <a:solidFill>
                        <a:srgbClr val="0D0D0D"/>
                      </a:solidFill>
                      <a:prstDash val="solid"/>
                      <a:round/>
                      <a:headEnd type="none" w="sm" len="sm"/>
                      <a:tailEnd type="none" w="sm" len="sm"/>
                    </a:lnR>
                    <a:lnT w="9525" cap="flat" cmpd="sng">
                      <a:solidFill>
                        <a:srgbClr val="0D0D0D"/>
                      </a:solidFill>
                      <a:prstDash val="solid"/>
                      <a:round/>
                      <a:headEnd type="none" w="sm" len="sm"/>
                      <a:tailEnd type="none" w="sm" len="sm"/>
                    </a:lnT>
                    <a:lnB w="9525" cap="flat" cmpd="sng">
                      <a:solidFill>
                        <a:srgbClr val="0D0D0D"/>
                      </a:solidFill>
                      <a:prstDash val="solid"/>
                      <a:round/>
                      <a:headEnd type="none" w="sm" len="sm"/>
                      <a:tailEnd type="none" w="sm" len="sm"/>
                    </a:lnB>
                  </a:tcPr>
                </a:tc>
                <a:tc>
                  <a:txBody>
                    <a:bodyPr/>
                    <a:lstStyle/>
                    <a:p>
                      <a:pPr marL="0" marR="114300" lvl="0" indent="0" algn="ctr" rtl="0">
                        <a:lnSpc>
                          <a:spcPct val="107000"/>
                        </a:lnSpc>
                        <a:spcBef>
                          <a:spcPts val="0"/>
                        </a:spcBef>
                        <a:spcAft>
                          <a:spcPts val="0"/>
                        </a:spcAft>
                        <a:buNone/>
                      </a:pPr>
                      <a:r>
                        <a:rPr lang="en-GB" sz="1000">
                          <a:latin typeface="Calibri"/>
                          <a:ea typeface="Calibri"/>
                          <a:cs typeface="Calibri"/>
                          <a:sym typeface="Calibri"/>
                        </a:rPr>
                        <a:t>0x300000</a:t>
                      </a:r>
                      <a:endParaRPr sz="1000">
                        <a:latin typeface="Calibri"/>
                        <a:ea typeface="Calibri"/>
                        <a:cs typeface="Calibri"/>
                        <a:sym typeface="Calibri"/>
                      </a:endParaRPr>
                    </a:p>
                  </a:txBody>
                  <a:tcPr marL="91425" marR="91425" marT="91425" marB="91425">
                    <a:lnL w="9525" cap="flat" cmpd="sng">
                      <a:solidFill>
                        <a:srgbClr val="0D0D0D"/>
                      </a:solidFill>
                      <a:prstDash val="solid"/>
                      <a:round/>
                      <a:headEnd type="none" w="sm" len="sm"/>
                      <a:tailEnd type="none" w="sm" len="sm"/>
                    </a:lnL>
                    <a:lnR w="9525" cap="flat" cmpd="sng">
                      <a:solidFill>
                        <a:srgbClr val="0D0D0D"/>
                      </a:solidFill>
                      <a:prstDash val="solid"/>
                      <a:round/>
                      <a:headEnd type="none" w="sm" len="sm"/>
                      <a:tailEnd type="none" w="sm" len="sm"/>
                    </a:lnR>
                    <a:lnT w="9525" cap="flat" cmpd="sng">
                      <a:solidFill>
                        <a:srgbClr val="0D0D0D"/>
                      </a:solidFill>
                      <a:prstDash val="solid"/>
                      <a:round/>
                      <a:headEnd type="none" w="sm" len="sm"/>
                      <a:tailEnd type="none" w="sm" len="sm"/>
                    </a:lnT>
                    <a:lnB w="9525" cap="flat" cmpd="sng">
                      <a:solidFill>
                        <a:srgbClr val="0D0D0D"/>
                      </a:solidFill>
                      <a:prstDash val="solid"/>
                      <a:round/>
                      <a:headEnd type="none" w="sm" len="sm"/>
                      <a:tailEnd type="none" w="sm" len="sm"/>
                    </a:lnB>
                  </a:tcPr>
                </a:tc>
                <a:extLst>
                  <a:ext uri="{0D108BD9-81ED-4DB2-BD59-A6C34878D82A}">
                    <a16:rowId xmlns:a16="http://schemas.microsoft.com/office/drawing/2014/main" val="10003"/>
                  </a:ext>
                </a:extLst>
              </a:tr>
              <a:tr h="265250">
                <a:tc>
                  <a:txBody>
                    <a:bodyPr/>
                    <a:lstStyle/>
                    <a:p>
                      <a:pPr marL="0" marR="114300" lvl="0" indent="0" algn="ctr" rtl="0">
                        <a:lnSpc>
                          <a:spcPct val="107000"/>
                        </a:lnSpc>
                        <a:spcBef>
                          <a:spcPts val="0"/>
                        </a:spcBef>
                        <a:spcAft>
                          <a:spcPts val="0"/>
                        </a:spcAft>
                        <a:buNone/>
                      </a:pPr>
                      <a:r>
                        <a:rPr lang="en-GB" sz="1000">
                          <a:latin typeface="Calibri"/>
                          <a:ea typeface="Calibri"/>
                          <a:cs typeface="Calibri"/>
                          <a:sym typeface="Calibri"/>
                        </a:rPr>
                        <a:t>4</a:t>
                      </a:r>
                      <a:endParaRPr sz="1000">
                        <a:latin typeface="Calibri"/>
                        <a:ea typeface="Calibri"/>
                        <a:cs typeface="Calibri"/>
                        <a:sym typeface="Calibri"/>
                      </a:endParaRPr>
                    </a:p>
                  </a:txBody>
                  <a:tcPr marL="91425" marR="91425" marT="91425" marB="91425">
                    <a:lnL w="9525" cap="flat" cmpd="sng">
                      <a:solidFill>
                        <a:srgbClr val="0D0D0D"/>
                      </a:solidFill>
                      <a:prstDash val="solid"/>
                      <a:round/>
                      <a:headEnd type="none" w="sm" len="sm"/>
                      <a:tailEnd type="none" w="sm" len="sm"/>
                    </a:lnL>
                    <a:lnR w="9525" cap="flat" cmpd="sng">
                      <a:solidFill>
                        <a:srgbClr val="0D0D0D"/>
                      </a:solidFill>
                      <a:prstDash val="solid"/>
                      <a:round/>
                      <a:headEnd type="none" w="sm" len="sm"/>
                      <a:tailEnd type="none" w="sm" len="sm"/>
                    </a:lnR>
                    <a:lnT w="9525" cap="flat" cmpd="sng">
                      <a:solidFill>
                        <a:srgbClr val="0D0D0D"/>
                      </a:solidFill>
                      <a:prstDash val="solid"/>
                      <a:round/>
                      <a:headEnd type="none" w="sm" len="sm"/>
                      <a:tailEnd type="none" w="sm" len="sm"/>
                    </a:lnT>
                    <a:lnB w="9525" cap="flat" cmpd="sng">
                      <a:solidFill>
                        <a:srgbClr val="0D0D0D"/>
                      </a:solidFill>
                      <a:prstDash val="solid"/>
                      <a:round/>
                      <a:headEnd type="none" w="sm" len="sm"/>
                      <a:tailEnd type="none" w="sm" len="sm"/>
                    </a:lnB>
                  </a:tcPr>
                </a:tc>
                <a:tc>
                  <a:txBody>
                    <a:bodyPr/>
                    <a:lstStyle/>
                    <a:p>
                      <a:pPr marL="12700" lvl="0" indent="0" algn="ctr" rtl="0">
                        <a:lnSpc>
                          <a:spcPct val="107000"/>
                        </a:lnSpc>
                        <a:spcBef>
                          <a:spcPts val="0"/>
                        </a:spcBef>
                        <a:spcAft>
                          <a:spcPts val="0"/>
                        </a:spcAft>
                        <a:buNone/>
                      </a:pPr>
                      <a:r>
                        <a:rPr lang="en-GB" sz="1000">
                          <a:latin typeface="Calibri"/>
                          <a:ea typeface="Calibri"/>
                          <a:cs typeface="Calibri"/>
                          <a:sym typeface="Calibri"/>
                        </a:rPr>
                        <a:t>Internal Reference</a:t>
                      </a:r>
                      <a:endParaRPr sz="1000">
                        <a:latin typeface="Calibri"/>
                        <a:ea typeface="Calibri"/>
                        <a:cs typeface="Calibri"/>
                        <a:sym typeface="Calibri"/>
                      </a:endParaRPr>
                    </a:p>
                  </a:txBody>
                  <a:tcPr marL="91425" marR="91425" marT="91425" marB="91425">
                    <a:lnL w="9525" cap="flat" cmpd="sng">
                      <a:solidFill>
                        <a:srgbClr val="0D0D0D"/>
                      </a:solidFill>
                      <a:prstDash val="solid"/>
                      <a:round/>
                      <a:headEnd type="none" w="sm" len="sm"/>
                      <a:tailEnd type="none" w="sm" len="sm"/>
                    </a:lnL>
                    <a:lnR w="9525" cap="flat" cmpd="sng">
                      <a:solidFill>
                        <a:srgbClr val="0D0D0D"/>
                      </a:solidFill>
                      <a:prstDash val="solid"/>
                      <a:round/>
                      <a:headEnd type="none" w="sm" len="sm"/>
                      <a:tailEnd type="none" w="sm" len="sm"/>
                    </a:lnR>
                    <a:lnT w="9525" cap="flat" cmpd="sng">
                      <a:solidFill>
                        <a:srgbClr val="0D0D0D"/>
                      </a:solidFill>
                      <a:prstDash val="solid"/>
                      <a:round/>
                      <a:headEnd type="none" w="sm" len="sm"/>
                      <a:tailEnd type="none" w="sm" len="sm"/>
                    </a:lnT>
                    <a:lnB w="9525" cap="flat" cmpd="sng">
                      <a:solidFill>
                        <a:srgbClr val="0D0D0D"/>
                      </a:solidFill>
                      <a:prstDash val="solid"/>
                      <a:round/>
                      <a:headEnd type="none" w="sm" len="sm"/>
                      <a:tailEnd type="none" w="sm" len="sm"/>
                    </a:lnB>
                  </a:tcPr>
                </a:tc>
                <a:tc>
                  <a:txBody>
                    <a:bodyPr/>
                    <a:lstStyle/>
                    <a:p>
                      <a:pPr marL="0" marR="114300" lvl="0" indent="0" algn="ctr" rtl="0">
                        <a:lnSpc>
                          <a:spcPct val="107000"/>
                        </a:lnSpc>
                        <a:spcBef>
                          <a:spcPts val="0"/>
                        </a:spcBef>
                        <a:spcAft>
                          <a:spcPts val="0"/>
                        </a:spcAft>
                        <a:buNone/>
                      </a:pPr>
                      <a:r>
                        <a:rPr lang="en-GB" sz="1000">
                          <a:latin typeface="Calibri"/>
                          <a:ea typeface="Calibri"/>
                          <a:cs typeface="Calibri"/>
                          <a:sym typeface="Calibri"/>
                        </a:rPr>
                        <a:t>0x380001</a:t>
                      </a:r>
                      <a:endParaRPr sz="1000">
                        <a:latin typeface="Calibri"/>
                        <a:ea typeface="Calibri"/>
                        <a:cs typeface="Calibri"/>
                        <a:sym typeface="Calibri"/>
                      </a:endParaRPr>
                    </a:p>
                  </a:txBody>
                  <a:tcPr marL="91425" marR="91425" marT="91425" marB="91425">
                    <a:lnL w="9525" cap="flat" cmpd="sng">
                      <a:solidFill>
                        <a:srgbClr val="0D0D0D"/>
                      </a:solidFill>
                      <a:prstDash val="solid"/>
                      <a:round/>
                      <a:headEnd type="none" w="sm" len="sm"/>
                      <a:tailEnd type="none" w="sm" len="sm"/>
                    </a:lnL>
                    <a:lnR w="9525" cap="flat" cmpd="sng">
                      <a:solidFill>
                        <a:srgbClr val="0D0D0D"/>
                      </a:solidFill>
                      <a:prstDash val="solid"/>
                      <a:round/>
                      <a:headEnd type="none" w="sm" len="sm"/>
                      <a:tailEnd type="none" w="sm" len="sm"/>
                    </a:lnR>
                    <a:lnT w="9525" cap="flat" cmpd="sng">
                      <a:solidFill>
                        <a:srgbClr val="0D0D0D"/>
                      </a:solidFill>
                      <a:prstDash val="solid"/>
                      <a:round/>
                      <a:headEnd type="none" w="sm" len="sm"/>
                      <a:tailEnd type="none" w="sm" len="sm"/>
                    </a:lnT>
                    <a:lnB w="9525" cap="flat" cmpd="sng">
                      <a:solidFill>
                        <a:srgbClr val="0D0D0D"/>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740" name="Google Shape;740;p105"/>
          <p:cNvSpPr txBox="1"/>
          <p:nvPr/>
        </p:nvSpPr>
        <p:spPr>
          <a:xfrm>
            <a:off x="6054375" y="3732175"/>
            <a:ext cx="24141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t>DAC Input bits</a:t>
            </a:r>
            <a:endParaRPr sz="1200"/>
          </a:p>
        </p:txBody>
      </p:sp>
      <p:sp>
        <p:nvSpPr>
          <p:cNvPr id="741" name="Google Shape;741;p105"/>
          <p:cNvSpPr txBox="1"/>
          <p:nvPr/>
        </p:nvSpPr>
        <p:spPr>
          <a:xfrm>
            <a:off x="1372850" y="4499975"/>
            <a:ext cx="2920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t>Command Definition of the DAC</a:t>
            </a:r>
            <a:endParaRPr sz="1200"/>
          </a:p>
        </p:txBody>
      </p:sp>
      <p:sp>
        <p:nvSpPr>
          <p:cNvPr id="3" name="Slide Number Placeholder 2">
            <a:extLst>
              <a:ext uri="{FF2B5EF4-FFF2-40B4-BE49-F238E27FC236}">
                <a16:creationId xmlns:a16="http://schemas.microsoft.com/office/drawing/2014/main" id="{69CCB07D-31E0-6FF9-4079-FB5299F2B7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69</a:t>
            </a:fld>
            <a:endParaRPr lang="en-GB"/>
          </a:p>
        </p:txBody>
      </p:sp>
      <p:sp>
        <p:nvSpPr>
          <p:cNvPr id="4" name="Footer Placeholder 6">
            <a:extLst>
              <a:ext uri="{FF2B5EF4-FFF2-40B4-BE49-F238E27FC236}">
                <a16:creationId xmlns:a16="http://schemas.microsoft.com/office/drawing/2014/main" id="{F5BD258B-6446-FC24-E6B3-BC598F727B4F}"/>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Thummar</a:t>
            </a:r>
            <a:r>
              <a:rPr lang="en-DE" sz="1050" dirty="0"/>
              <a:t>(402</a:t>
            </a:r>
            <a:r>
              <a:rPr lang="de-DE" sz="1050" dirty="0"/>
              <a:t>67</a:t>
            </a:r>
            <a:r>
              <a:rPr lang="en-DE" sz="1050" dirty="0"/>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C6D2BEEE-FD0A-A3C5-18C0-549D3BF9391F}"/>
                  </a:ext>
                </a:extLst>
              </p:cNvPr>
              <p:cNvSpPr txBox="1"/>
              <p:nvPr/>
            </p:nvSpPr>
            <p:spPr>
              <a:xfrm>
                <a:off x="509101" y="458923"/>
                <a:ext cx="7720499" cy="3506857"/>
              </a:xfrm>
              <a:prstGeom prst="rect">
                <a:avLst/>
              </a:prstGeom>
              <a:noFill/>
            </p:spPr>
            <p:txBody>
              <a:bodyPr wrap="square">
                <a:spAutoFit/>
              </a:bodyPr>
              <a:lstStyle/>
              <a:p>
                <a:pPr algn="just">
                  <a:lnSpc>
                    <a:spcPct val="115000"/>
                  </a:lnSpc>
                  <a:spcAft>
                    <a:spcPts val="900"/>
                  </a:spcAft>
                </a:pPr>
                <a:r>
                  <a:rPr lang="en-US" sz="1800" dirty="0">
                    <a:latin typeface="Calibri" panose="020F0502020204030204" pitchFamily="34" charset="0"/>
                    <a:ea typeface="Calibri" panose="020F0502020204030204" pitchFamily="34" charset="0"/>
                    <a:cs typeface="Calibri" panose="020F0502020204030204" pitchFamily="34" charset="0"/>
                  </a:rPr>
                  <a:t>The vector coordinate </a:t>
                </a:r>
                <a14:m>
                  <m:oMath xmlns:m="http://schemas.openxmlformats.org/officeDocument/2006/math">
                    <m:sSub>
                      <m:sSubPr>
                        <m:ctrlPr>
                          <a:rPr lang="en-DE" sz="1800" i="1">
                            <a:latin typeface="Cambria Math" panose="02040503050406030204" pitchFamily="18" charset="0"/>
                            <a:ea typeface="Calibri" panose="020F0502020204030204" pitchFamily="34" charset="0"/>
                            <a:cs typeface="Shruti" panose="020B0502040204020203" pitchFamily="34" charset="0"/>
                          </a:rPr>
                        </m:ctrlPr>
                      </m:sSubPr>
                      <m:e>
                        <m:r>
                          <a:rPr lang="en-US" sz="1800" i="1">
                            <a:latin typeface="Cambria Math" panose="02040503050406030204" pitchFamily="18" charset="0"/>
                            <a:ea typeface="Calibri" panose="020F0502020204030204" pitchFamily="34" charset="0"/>
                            <a:cs typeface="Shruti" panose="020B0502040204020203" pitchFamily="34" charset="0"/>
                          </a:rPr>
                          <m:t>𝑞</m:t>
                        </m:r>
                      </m:e>
                      <m:sub>
                        <m:r>
                          <a:rPr lang="en-US" sz="1800" i="1">
                            <a:latin typeface="Cambria Math" panose="02040503050406030204" pitchFamily="18" charset="0"/>
                            <a:ea typeface="Calibri" panose="020F0502020204030204" pitchFamily="34" charset="0"/>
                            <a:cs typeface="Shruti" panose="020B0502040204020203" pitchFamily="34" charset="0"/>
                          </a:rPr>
                          <m:t>𝑖</m:t>
                        </m:r>
                      </m:sub>
                    </m:sSub>
                  </m:oMath>
                </a14:m>
                <a:r>
                  <a:rPr lang="en-US" sz="1800" dirty="0">
                    <a:latin typeface="Calibri" panose="020F0502020204030204" pitchFamily="34" charset="0"/>
                    <a:ea typeface="Calibri" panose="020F0502020204030204" pitchFamily="34" charset="0"/>
                    <a:cs typeface="Calibri" panose="020F0502020204030204" pitchFamily="34" charset="0"/>
                  </a:rPr>
                  <a:t>, given as follows, is created by combining the polar coordinates x and α, which are selected to characterize all energies and motions:</a:t>
                </a:r>
                <a:endParaRPr lang="en-DE" sz="1800" dirty="0">
                  <a:latin typeface="Calibri" panose="020F0502020204030204" pitchFamily="34" charset="0"/>
                  <a:ea typeface="Calibri" panose="020F0502020204030204" pitchFamily="34" charset="0"/>
                  <a:cs typeface="Shruti" panose="020B0502040204020203" pitchFamily="34" charset="0"/>
                </a:endParaRPr>
              </a:p>
              <a:p>
                <a:pPr marL="257175" indent="-257175" algn="just">
                  <a:lnSpc>
                    <a:spcPct val="115000"/>
                  </a:lnSpc>
                  <a:spcAft>
                    <a:spcPts val="900"/>
                  </a:spcAft>
                  <a:buFont typeface="Arial" panose="020B0604020202020204" pitchFamily="34" charset="0"/>
                  <a:buChar char="•"/>
                </a:pPr>
                <a14:m>
                  <m:oMath xmlns:m="http://schemas.openxmlformats.org/officeDocument/2006/math">
                    <m:sSub>
                      <m:sSubPr>
                        <m:ctrlPr>
                          <a:rPr lang="en-DE" sz="1800" i="1">
                            <a:latin typeface="Cambria Math" panose="02040503050406030204" pitchFamily="18" charset="0"/>
                            <a:ea typeface="Calibri" panose="020F0502020204030204" pitchFamily="34" charset="0"/>
                            <a:cs typeface="Shruti" panose="020B0502040204020203" pitchFamily="34" charset="0"/>
                          </a:rPr>
                        </m:ctrlPr>
                      </m:sSubPr>
                      <m:e>
                        <m:r>
                          <a:rPr lang="en-US" sz="1800" i="1">
                            <a:latin typeface="Cambria Math" panose="02040503050406030204" pitchFamily="18" charset="0"/>
                            <a:ea typeface="Calibri" panose="020F0502020204030204" pitchFamily="34" charset="0"/>
                            <a:cs typeface="Shruti" panose="020B0502040204020203" pitchFamily="34" charset="0"/>
                          </a:rPr>
                          <m:t>𝑞</m:t>
                        </m:r>
                      </m:e>
                      <m:sub>
                        <m:r>
                          <a:rPr lang="en-US" sz="1800" i="1">
                            <a:latin typeface="Cambria Math" panose="02040503050406030204" pitchFamily="18" charset="0"/>
                            <a:ea typeface="Calibri" panose="020F0502020204030204" pitchFamily="34" charset="0"/>
                            <a:cs typeface="Shruti" panose="020B0502040204020203" pitchFamily="34" charset="0"/>
                          </a:rPr>
                          <m:t>𝑖</m:t>
                        </m:r>
                      </m:sub>
                    </m:sSub>
                    <m:r>
                      <a:rPr lang="en-US" sz="1800">
                        <a:latin typeface="Cambria Math" panose="02040503050406030204" pitchFamily="18" charset="0"/>
                        <a:ea typeface="Calibri" panose="020F0502020204030204" pitchFamily="34" charset="0"/>
                        <a:cs typeface="Shruti" panose="020B0502040204020203" pitchFamily="34" charset="0"/>
                      </a:rPr>
                      <m:t>=</m:t>
                    </m:r>
                    <m:d>
                      <m:dPr>
                        <m:ctrlPr>
                          <a:rPr lang="en-DE" sz="1800" i="1">
                            <a:latin typeface="Cambria Math" panose="02040503050406030204" pitchFamily="18" charset="0"/>
                            <a:ea typeface="Calibri" panose="020F0502020204030204" pitchFamily="34" charset="0"/>
                            <a:cs typeface="Shruti" panose="020B0502040204020203" pitchFamily="34" charset="0"/>
                          </a:rPr>
                        </m:ctrlPr>
                      </m:dPr>
                      <m:e>
                        <m:m>
                          <m:mPr>
                            <m:plcHide m:val="on"/>
                            <m:mcs>
                              <m:mc>
                                <m:mcPr>
                                  <m:count m:val="1"/>
                                  <m:mcJc m:val="center"/>
                                </m:mcPr>
                              </m:mc>
                            </m:mcs>
                            <m:ctrlPr>
                              <a:rPr lang="en-DE" sz="1800" i="1">
                                <a:latin typeface="Cambria Math" panose="02040503050406030204" pitchFamily="18" charset="0"/>
                                <a:ea typeface="Calibri" panose="020F0502020204030204" pitchFamily="34" charset="0"/>
                                <a:cs typeface="Shruti" panose="020B0502040204020203" pitchFamily="34" charset="0"/>
                              </a:rPr>
                            </m:ctrlPr>
                          </m:mPr>
                          <m:mr>
                            <m:e>
                              <m:r>
                                <a:rPr lang="en-US" sz="1800" i="1">
                                  <a:latin typeface="Cambria Math" panose="02040503050406030204" pitchFamily="18" charset="0"/>
                                  <a:ea typeface="Calibri" panose="020F0502020204030204" pitchFamily="34" charset="0"/>
                                  <a:cs typeface="Shruti" panose="020B0502040204020203" pitchFamily="34" charset="0"/>
                                </a:rPr>
                                <m:t>𝑥</m:t>
                              </m:r>
                            </m:e>
                          </m:mr>
                          <m:mr>
                            <m:e>
                              <m:r>
                                <a:rPr lang="en-US" sz="1800" i="1">
                                  <a:latin typeface="Cambria Math" panose="02040503050406030204" pitchFamily="18" charset="0"/>
                                  <a:ea typeface="Calibri" panose="020F0502020204030204" pitchFamily="34" charset="0"/>
                                  <a:cs typeface="Shruti" panose="020B0502040204020203" pitchFamily="34" charset="0"/>
                                </a:rPr>
                                <m:t>𝛼</m:t>
                              </m:r>
                            </m:e>
                          </m:mr>
                        </m:m>
                      </m:e>
                    </m:d>
                  </m:oMath>
                </a14:m>
                <a:endParaRPr lang="en-GB" sz="1800" dirty="0">
                  <a:latin typeface="Calibri" panose="020F0502020204030204" pitchFamily="34" charset="0"/>
                  <a:ea typeface="Calibri" panose="020F0502020204030204" pitchFamily="34" charset="0"/>
                  <a:cs typeface="Shruti" panose="020B0502040204020203" pitchFamily="34" charset="0"/>
                </a:endParaRPr>
              </a:p>
              <a:p>
                <a:pPr algn="just">
                  <a:lnSpc>
                    <a:spcPct val="115000"/>
                  </a:lnSpc>
                  <a:spcAft>
                    <a:spcPts val="900"/>
                  </a:spcAft>
                </a:pPr>
                <a:endParaRPr lang="en-DE" sz="1800" dirty="0">
                  <a:latin typeface="Calibri" panose="020F0502020204030204" pitchFamily="34" charset="0"/>
                  <a:ea typeface="Calibri" panose="020F0502020204030204" pitchFamily="34" charset="0"/>
                  <a:cs typeface="Shruti" panose="020B0502040204020203" pitchFamily="34" charset="0"/>
                </a:endParaRPr>
              </a:p>
              <a:p>
                <a:pPr algn="just">
                  <a:lnSpc>
                    <a:spcPct val="115000"/>
                  </a:lnSpc>
                  <a:spcAft>
                    <a:spcPts val="900"/>
                  </a:spcAft>
                </a:pPr>
                <a:r>
                  <a:rPr lang="en-US" sz="1800" dirty="0">
                    <a:latin typeface="Calibri" panose="020F0502020204030204" pitchFamily="34" charset="0"/>
                    <a:ea typeface="Calibri" panose="020F0502020204030204" pitchFamily="34" charset="0"/>
                    <a:cs typeface="Calibri" panose="020F0502020204030204" pitchFamily="34" charset="0"/>
                  </a:rPr>
                  <a:t>Drive force </a:t>
                </a:r>
                <a14:m>
                  <m:oMath xmlns:m="http://schemas.openxmlformats.org/officeDocument/2006/math">
                    <m:sSub>
                      <m:sSubPr>
                        <m:ctrlPr>
                          <a:rPr lang="en-DE" sz="1800" i="1">
                            <a:latin typeface="Cambria Math" panose="02040503050406030204" pitchFamily="18" charset="0"/>
                            <a:ea typeface="Calibri" panose="020F0502020204030204" pitchFamily="34" charset="0"/>
                            <a:cs typeface="Shruti" panose="020B0502040204020203" pitchFamily="34" charset="0"/>
                          </a:rPr>
                        </m:ctrlPr>
                      </m:sSubPr>
                      <m:e>
                        <m:r>
                          <a:rPr lang="en-US" sz="1800" i="1">
                            <a:latin typeface="Cambria Math" panose="02040503050406030204" pitchFamily="18" charset="0"/>
                            <a:ea typeface="Calibri" panose="020F0502020204030204" pitchFamily="34" charset="0"/>
                            <a:cs typeface="Shruti" panose="020B0502040204020203" pitchFamily="34" charset="0"/>
                          </a:rPr>
                          <m:t>𝐹</m:t>
                        </m:r>
                      </m:e>
                      <m:sub>
                        <m:r>
                          <a:rPr lang="en-US" sz="1800" i="1">
                            <a:latin typeface="Cambria Math" panose="02040503050406030204" pitchFamily="18" charset="0"/>
                            <a:ea typeface="Calibri" panose="020F0502020204030204" pitchFamily="34" charset="0"/>
                            <a:cs typeface="Shruti" panose="020B0502040204020203" pitchFamily="34" charset="0"/>
                          </a:rPr>
                          <m:t>𝑐</m:t>
                        </m:r>
                      </m:sub>
                    </m:sSub>
                    <m:r>
                      <a:rPr lang="en-US" sz="1800" i="1">
                        <a:latin typeface="Cambria Math" panose="02040503050406030204" pitchFamily="18" charset="0"/>
                        <a:ea typeface="Calibri" panose="020F0502020204030204" pitchFamily="34" charset="0"/>
                        <a:cs typeface="Shruti" panose="020B0502040204020203" pitchFamily="34" charset="0"/>
                      </a:rPr>
                      <m:t> </m:t>
                    </m:r>
                  </m:oMath>
                </a14:m>
                <a:r>
                  <a:rPr lang="en-US" sz="1800" dirty="0">
                    <a:latin typeface="Calibri" panose="020F0502020204030204" pitchFamily="34" charset="0"/>
                    <a:ea typeface="Calibri" panose="020F0502020204030204" pitchFamily="34" charset="0"/>
                    <a:cs typeface="Calibri" panose="020F0502020204030204" pitchFamily="34" charset="0"/>
                  </a:rPr>
                  <a:t>is used to control the system; it is applied to the cart and operates in the x direction. The non-conservative forces' vector, denoted as </a:t>
                </a:r>
                <a14:m>
                  <m:oMath xmlns:m="http://schemas.openxmlformats.org/officeDocument/2006/math">
                    <m:sSub>
                      <m:sSubPr>
                        <m:ctrlPr>
                          <a:rPr lang="en-DE" sz="1800" i="1">
                            <a:latin typeface="Cambria Math" panose="02040503050406030204" pitchFamily="18" charset="0"/>
                            <a:ea typeface="Calibri" panose="020F0502020204030204" pitchFamily="34" charset="0"/>
                            <a:cs typeface="Shruti" panose="020B0502040204020203" pitchFamily="34" charset="0"/>
                          </a:rPr>
                        </m:ctrlPr>
                      </m:sSubPr>
                      <m:e>
                        <m:r>
                          <a:rPr lang="en-US" sz="1800" i="1">
                            <a:latin typeface="Cambria Math" panose="02040503050406030204" pitchFamily="18" charset="0"/>
                            <a:ea typeface="Calibri" panose="020F0502020204030204" pitchFamily="34" charset="0"/>
                            <a:cs typeface="Shruti" panose="020B0502040204020203" pitchFamily="34" charset="0"/>
                          </a:rPr>
                          <m:t>𝑄</m:t>
                        </m:r>
                      </m:e>
                      <m:sub>
                        <m:r>
                          <a:rPr lang="en-US" sz="1800" i="1">
                            <a:latin typeface="Cambria Math" panose="02040503050406030204" pitchFamily="18" charset="0"/>
                            <a:ea typeface="Calibri" panose="020F0502020204030204" pitchFamily="34" charset="0"/>
                            <a:cs typeface="Shruti" panose="020B0502040204020203" pitchFamily="34" charset="0"/>
                          </a:rPr>
                          <m:t>𝑖</m:t>
                        </m:r>
                      </m:sub>
                    </m:sSub>
                  </m:oMath>
                </a14:m>
                <a:r>
                  <a:rPr lang="en-US" sz="1800" dirty="0">
                    <a:latin typeface="Calibri" panose="020F0502020204030204" pitchFamily="34" charset="0"/>
                    <a:ea typeface="Calibri" panose="020F0502020204030204" pitchFamily="34" charset="0"/>
                    <a:cs typeface="Calibri" panose="020F0502020204030204" pitchFamily="34" charset="0"/>
                  </a:rPr>
                  <a:t>, is as follows:</a:t>
                </a:r>
                <a:endParaRPr lang="en-DE" sz="1800" dirty="0">
                  <a:latin typeface="Calibri" panose="020F0502020204030204" pitchFamily="34" charset="0"/>
                  <a:ea typeface="Calibri" panose="020F0502020204030204" pitchFamily="34" charset="0"/>
                  <a:cs typeface="Shruti" panose="020B0502040204020203" pitchFamily="34" charset="0"/>
                </a:endParaRPr>
              </a:p>
              <a:p>
                <a:pPr marL="257175" indent="-257175" algn="just">
                  <a:lnSpc>
                    <a:spcPct val="115000"/>
                  </a:lnSpc>
                  <a:spcAft>
                    <a:spcPts val="900"/>
                  </a:spcAft>
                  <a:buFont typeface="Arial" panose="020B0604020202020204" pitchFamily="34" charset="0"/>
                  <a:buChar char="•"/>
                </a:pPr>
                <a14:m>
                  <m:oMath xmlns:m="http://schemas.openxmlformats.org/officeDocument/2006/math">
                    <m:sSub>
                      <m:sSubPr>
                        <m:ctrlPr>
                          <a:rPr lang="en-DE" sz="1800" i="1">
                            <a:latin typeface="Cambria Math" panose="02040503050406030204" pitchFamily="18" charset="0"/>
                            <a:ea typeface="Calibri" panose="020F0502020204030204" pitchFamily="34" charset="0"/>
                            <a:cs typeface="Shruti" panose="020B0502040204020203" pitchFamily="34" charset="0"/>
                          </a:rPr>
                        </m:ctrlPr>
                      </m:sSubPr>
                      <m:e>
                        <m:r>
                          <a:rPr lang="en-US" sz="1800" i="1">
                            <a:latin typeface="Cambria Math" panose="02040503050406030204" pitchFamily="18" charset="0"/>
                            <a:ea typeface="Calibri" panose="020F0502020204030204" pitchFamily="34" charset="0"/>
                            <a:cs typeface="Shruti" panose="020B0502040204020203" pitchFamily="34" charset="0"/>
                          </a:rPr>
                          <m:t>𝑄</m:t>
                        </m:r>
                      </m:e>
                      <m:sub>
                        <m:r>
                          <a:rPr lang="en-US" sz="1800" i="1">
                            <a:latin typeface="Cambria Math" panose="02040503050406030204" pitchFamily="18" charset="0"/>
                            <a:ea typeface="Calibri" panose="020F0502020204030204" pitchFamily="34" charset="0"/>
                            <a:cs typeface="Shruti" panose="020B0502040204020203" pitchFamily="34" charset="0"/>
                          </a:rPr>
                          <m:t>𝑖</m:t>
                        </m:r>
                      </m:sub>
                    </m:sSub>
                    <m:r>
                      <a:rPr lang="en-US" sz="1800">
                        <a:latin typeface="Cambria Math" panose="02040503050406030204" pitchFamily="18" charset="0"/>
                        <a:ea typeface="Calibri" panose="020F0502020204030204" pitchFamily="34" charset="0"/>
                        <a:cs typeface="Shruti" panose="020B0502040204020203" pitchFamily="34" charset="0"/>
                      </a:rPr>
                      <m:t>=</m:t>
                    </m:r>
                    <m:d>
                      <m:dPr>
                        <m:ctrlPr>
                          <a:rPr lang="en-DE" sz="1800" i="1">
                            <a:latin typeface="Cambria Math" panose="02040503050406030204" pitchFamily="18" charset="0"/>
                            <a:ea typeface="Calibri" panose="020F0502020204030204" pitchFamily="34" charset="0"/>
                            <a:cs typeface="Shruti" panose="020B0502040204020203" pitchFamily="34" charset="0"/>
                          </a:rPr>
                        </m:ctrlPr>
                      </m:dPr>
                      <m:e>
                        <m:m>
                          <m:mPr>
                            <m:plcHide m:val="on"/>
                            <m:mcs>
                              <m:mc>
                                <m:mcPr>
                                  <m:count m:val="1"/>
                                  <m:mcJc m:val="center"/>
                                </m:mcPr>
                              </m:mc>
                            </m:mcs>
                            <m:ctrlPr>
                              <a:rPr lang="en-DE" sz="1800" i="1">
                                <a:latin typeface="Cambria Math" panose="02040503050406030204" pitchFamily="18" charset="0"/>
                                <a:ea typeface="Calibri" panose="020F0502020204030204" pitchFamily="34" charset="0"/>
                                <a:cs typeface="Shruti" panose="020B0502040204020203" pitchFamily="34" charset="0"/>
                              </a:rPr>
                            </m:ctrlPr>
                          </m:mPr>
                          <m:mr>
                            <m:e>
                              <m:sSub>
                                <m:sSubPr>
                                  <m:ctrlPr>
                                    <a:rPr lang="en-DE" sz="1800" i="1">
                                      <a:latin typeface="Cambria Math" panose="02040503050406030204" pitchFamily="18" charset="0"/>
                                      <a:ea typeface="Calibri" panose="020F0502020204030204" pitchFamily="34" charset="0"/>
                                      <a:cs typeface="Shruti" panose="020B0502040204020203" pitchFamily="34" charset="0"/>
                                    </a:rPr>
                                  </m:ctrlPr>
                                </m:sSubPr>
                                <m:e>
                                  <m:r>
                                    <a:rPr lang="en-US" sz="1800" i="1">
                                      <a:latin typeface="Cambria Math" panose="02040503050406030204" pitchFamily="18" charset="0"/>
                                      <a:ea typeface="Calibri" panose="020F0502020204030204" pitchFamily="34" charset="0"/>
                                      <a:cs typeface="Shruti" panose="020B0502040204020203" pitchFamily="34" charset="0"/>
                                    </a:rPr>
                                    <m:t>𝐹</m:t>
                                  </m:r>
                                </m:e>
                                <m:sub>
                                  <m:r>
                                    <a:rPr lang="en-US" sz="1800" i="1">
                                      <a:latin typeface="Cambria Math" panose="02040503050406030204" pitchFamily="18" charset="0"/>
                                      <a:ea typeface="Calibri" panose="020F0502020204030204" pitchFamily="34" charset="0"/>
                                      <a:cs typeface="Shruti" panose="020B0502040204020203" pitchFamily="34" charset="0"/>
                                    </a:rPr>
                                    <m:t>𝑐</m:t>
                                  </m:r>
                                </m:sub>
                              </m:sSub>
                            </m:e>
                          </m:mr>
                          <m:mr>
                            <m:e>
                              <m:r>
                                <a:rPr lang="en-US" sz="1800">
                                  <a:latin typeface="Cambria Math" panose="02040503050406030204" pitchFamily="18" charset="0"/>
                                  <a:ea typeface="Calibri" panose="020F0502020204030204" pitchFamily="34" charset="0"/>
                                  <a:cs typeface="Shruti" panose="020B0502040204020203" pitchFamily="34" charset="0"/>
                                </a:rPr>
                                <m:t>0</m:t>
                              </m:r>
                            </m:e>
                          </m:mr>
                        </m:m>
                      </m:e>
                    </m:d>
                  </m:oMath>
                </a14:m>
                <a:endParaRPr lang="en-DE" sz="1800" dirty="0">
                  <a:latin typeface="Calibri" panose="020F0502020204030204" pitchFamily="34" charset="0"/>
                  <a:ea typeface="Calibri" panose="020F0502020204030204" pitchFamily="34" charset="0"/>
                  <a:cs typeface="Shruti" panose="020B0502040204020203" pitchFamily="34" charset="0"/>
                </a:endParaRPr>
              </a:p>
            </p:txBody>
          </p:sp>
        </mc:Choice>
        <mc:Fallback>
          <p:sp>
            <p:nvSpPr>
              <p:cNvPr id="32" name="TextBox 31">
                <a:extLst>
                  <a:ext uri="{FF2B5EF4-FFF2-40B4-BE49-F238E27FC236}">
                    <a16:creationId xmlns:a16="http://schemas.microsoft.com/office/drawing/2014/main" id="{C6D2BEEE-FD0A-A3C5-18C0-549D3BF9391F}"/>
                  </a:ext>
                </a:extLst>
              </p:cNvPr>
              <p:cNvSpPr txBox="1">
                <a:spLocks noRot="1" noChangeAspect="1" noMove="1" noResize="1" noEditPoints="1" noAdjustHandles="1" noChangeArrowheads="1" noChangeShapeType="1" noTextEdit="1"/>
              </p:cNvSpPr>
              <p:nvPr/>
            </p:nvSpPr>
            <p:spPr>
              <a:xfrm>
                <a:off x="509101" y="458923"/>
                <a:ext cx="7720499" cy="3506857"/>
              </a:xfrm>
              <a:prstGeom prst="rect">
                <a:avLst/>
              </a:prstGeom>
              <a:blipFill>
                <a:blip r:embed="rId2"/>
                <a:stretch>
                  <a:fillRect l="-711" t="-174" r="-632"/>
                </a:stretch>
              </a:blipFill>
            </p:spPr>
            <p:txBody>
              <a:bodyPr/>
              <a:lstStyle/>
              <a:p>
                <a:r>
                  <a:rPr lang="en-US">
                    <a:noFill/>
                  </a:rPr>
                  <a:t> </a:t>
                </a:r>
              </a:p>
            </p:txBody>
          </p:sp>
        </mc:Fallback>
      </mc:AlternateContent>
      <p:sp>
        <p:nvSpPr>
          <p:cNvPr id="3" name="Footer Placeholder 6">
            <a:extLst>
              <a:ext uri="{FF2B5EF4-FFF2-40B4-BE49-F238E27FC236}">
                <a16:creationId xmlns:a16="http://schemas.microsoft.com/office/drawing/2014/main" id="{6B7050BD-AD9C-C83A-783F-7BA797107CD3}"/>
              </a:ext>
            </a:extLst>
          </p:cNvPr>
          <p:cNvSpPr txBox="1">
            <a:spLocks/>
          </p:cNvSpPr>
          <p:nvPr/>
        </p:nvSpPr>
        <p:spPr>
          <a:xfrm>
            <a:off x="259492" y="4723095"/>
            <a:ext cx="1257301"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DE" sz="1050" dirty="0"/>
              <a:t>Polara(40273)</a:t>
            </a:r>
          </a:p>
        </p:txBody>
      </p:sp>
      <p:sp>
        <p:nvSpPr>
          <p:cNvPr id="5" name="Slide Number Placeholder 4">
            <a:extLst>
              <a:ext uri="{FF2B5EF4-FFF2-40B4-BE49-F238E27FC236}">
                <a16:creationId xmlns:a16="http://schemas.microsoft.com/office/drawing/2014/main" id="{00CFDAF7-7FF1-C889-639A-DD0CB6C84751}"/>
              </a:ext>
            </a:extLst>
          </p:cNvPr>
          <p:cNvSpPr>
            <a:spLocks noGrp="1"/>
          </p:cNvSpPr>
          <p:nvPr>
            <p:ph type="sldNum" sz="quarter" idx="12"/>
          </p:nvPr>
        </p:nvSpPr>
        <p:spPr/>
        <p:txBody>
          <a:bodyPr/>
          <a:lstStyle/>
          <a:p>
            <a:fld id="{06FBF565-AFA2-5840-9CEB-BFFA1DFB8F4B}" type="slidenum">
              <a:rPr lang="en-DE" smtClean="0"/>
              <a:t>7</a:t>
            </a:fld>
            <a:endParaRPr lang="en-DE"/>
          </a:p>
        </p:txBody>
      </p:sp>
    </p:spTree>
    <p:extLst>
      <p:ext uri="{BB962C8B-B14F-4D97-AF65-F5344CB8AC3E}">
        <p14:creationId xmlns:p14="http://schemas.microsoft.com/office/powerpoint/2010/main" val="31908729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106"/>
          <p:cNvSpPr txBox="1">
            <a:spLocks noGrp="1"/>
          </p:cNvSpPr>
          <p:nvPr>
            <p:ph type="ctrTitle"/>
          </p:nvPr>
        </p:nvSpPr>
        <p:spPr>
          <a:xfrm>
            <a:off x="401025" y="399950"/>
            <a:ext cx="8431200" cy="730500"/>
          </a:xfrm>
          <a:prstGeom prst="rect">
            <a:avLst/>
          </a:prstGeom>
        </p:spPr>
        <p:txBody>
          <a:bodyPr spcFirstLastPara="1" wrap="square" lIns="91425" tIns="91425" rIns="91425" bIns="91425" anchor="b" anchorCtr="0">
            <a:normAutofit/>
          </a:bodyPr>
          <a:lstStyle/>
          <a:p>
            <a:pPr marL="0" marR="0" lvl="0" indent="0" algn="l" rtl="0">
              <a:lnSpc>
                <a:spcPct val="100000"/>
              </a:lnSpc>
              <a:spcBef>
                <a:spcPts val="0"/>
              </a:spcBef>
              <a:spcAft>
                <a:spcPts val="0"/>
              </a:spcAft>
              <a:buNone/>
            </a:pPr>
            <a:r>
              <a:rPr lang="en-GB" sz="2800" b="1" dirty="0">
                <a:latin typeface="Calibri" panose="020F0502020204030204" pitchFamily="34" charset="0"/>
                <a:cs typeface="Calibri" panose="020F0502020204030204" pitchFamily="34" charset="0"/>
              </a:rPr>
              <a:t>Analog-to-Digital Convertor (ADC) </a:t>
            </a:r>
            <a:endParaRPr sz="2800" b="1" dirty="0">
              <a:latin typeface="Calibri" panose="020F0502020204030204" pitchFamily="34" charset="0"/>
              <a:cs typeface="Calibri" panose="020F0502020204030204" pitchFamily="34" charset="0"/>
            </a:endParaRPr>
          </a:p>
        </p:txBody>
      </p:sp>
      <p:sp>
        <p:nvSpPr>
          <p:cNvPr id="747" name="Google Shape;747;p106"/>
          <p:cNvSpPr txBox="1">
            <a:spLocks noGrp="1"/>
          </p:cNvSpPr>
          <p:nvPr>
            <p:ph type="subTitle" idx="1"/>
          </p:nvPr>
        </p:nvSpPr>
        <p:spPr>
          <a:xfrm>
            <a:off x="401025" y="1315325"/>
            <a:ext cx="8431200" cy="2444400"/>
          </a:xfrm>
          <a:prstGeom prst="rect">
            <a:avLst/>
          </a:prstGeom>
        </p:spPr>
        <p:txBody>
          <a:bodyPr spcFirstLastPara="1" wrap="square" lIns="91425" tIns="91425" rIns="91425" bIns="91425" anchor="t" anchorCtr="0">
            <a:noAutofit/>
          </a:bodyPr>
          <a:lstStyle/>
          <a:p>
            <a:pPr marL="457200" marR="0" lvl="0" indent="-317500" algn="just" rtl="0">
              <a:lnSpc>
                <a:spcPct val="115000"/>
              </a:lnSpc>
              <a:spcBef>
                <a:spcPts val="1500"/>
              </a:spcBef>
              <a:spcAft>
                <a:spcPts val="0"/>
              </a:spcAft>
              <a:buClr>
                <a:srgbClr val="0D0D0D"/>
              </a:buClr>
              <a:buSzPts val="1400"/>
              <a:buChar char="➢"/>
            </a:pPr>
            <a:r>
              <a:rPr lang="en-GB" sz="1400" b="1" dirty="0">
                <a:solidFill>
                  <a:srgbClr val="0D0D0D"/>
                </a:solidFill>
                <a:highlight>
                  <a:srgbClr val="FFFFFF"/>
                </a:highlight>
                <a:latin typeface="Calibri" panose="020F0502020204030204" pitchFamily="34" charset="0"/>
                <a:cs typeface="Calibri" panose="020F0502020204030204" pitchFamily="34" charset="0"/>
              </a:rPr>
              <a:t>AD7886 Overview:</a:t>
            </a:r>
            <a:endParaRPr sz="1400" b="1" dirty="0">
              <a:solidFill>
                <a:srgbClr val="0D0D0D"/>
              </a:solidFill>
              <a:highlight>
                <a:srgbClr val="FFFFFF"/>
              </a:highlight>
              <a:latin typeface="Calibri" panose="020F0502020204030204" pitchFamily="34" charset="0"/>
              <a:cs typeface="Calibri" panose="020F0502020204030204" pitchFamily="34" charset="0"/>
            </a:endParaRPr>
          </a:p>
          <a:p>
            <a:pPr marL="914400" marR="0" lvl="1" indent="-317500" algn="just" rtl="0">
              <a:lnSpc>
                <a:spcPct val="115000"/>
              </a:lnSpc>
              <a:spcBef>
                <a:spcPts val="0"/>
              </a:spcBef>
              <a:spcAft>
                <a:spcPts val="0"/>
              </a:spcAft>
              <a:buClr>
                <a:srgbClr val="0D0D0D"/>
              </a:buClr>
              <a:buSzPts val="1400"/>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High-performance 12-bit ADC for precise, efficient data acquisition.</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914400" marR="0" lvl="1" indent="-317500" algn="just" rtl="0">
              <a:lnSpc>
                <a:spcPct val="115000"/>
              </a:lnSpc>
              <a:spcBef>
                <a:spcPts val="0"/>
              </a:spcBef>
              <a:spcAft>
                <a:spcPts val="0"/>
              </a:spcAft>
              <a:buClr>
                <a:srgbClr val="0D0D0D"/>
              </a:buClr>
              <a:buSzPts val="1400"/>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For projects that require 16-bit data, with the option of using two ADCs for better resolution</a:t>
            </a:r>
            <a:r>
              <a:rPr lang="en-GB" sz="1400" b="1" dirty="0">
                <a:solidFill>
                  <a:srgbClr val="0D0D0D"/>
                </a:solidFill>
                <a:highlight>
                  <a:srgbClr val="FFFFFF"/>
                </a:highlight>
                <a:latin typeface="Calibri" panose="020F0502020204030204" pitchFamily="34" charset="0"/>
                <a:cs typeface="Calibri" panose="020F0502020204030204" pitchFamily="34" charset="0"/>
              </a:rPr>
              <a:t>.</a:t>
            </a:r>
            <a:endParaRPr sz="1400" b="1" dirty="0">
              <a:solidFill>
                <a:srgbClr val="0D0D0D"/>
              </a:solidFill>
              <a:highlight>
                <a:srgbClr val="FFFFFF"/>
              </a:highlight>
              <a:latin typeface="Calibri" panose="020F0502020204030204" pitchFamily="34" charset="0"/>
              <a:cs typeface="Calibri" panose="020F0502020204030204" pitchFamily="34" charset="0"/>
            </a:endParaRPr>
          </a:p>
          <a:p>
            <a:pPr marL="914400" marR="0" lvl="1" indent="-317500" algn="just" rtl="0">
              <a:lnSpc>
                <a:spcPct val="115000"/>
              </a:lnSpc>
              <a:spcBef>
                <a:spcPts val="0"/>
              </a:spcBef>
              <a:spcAft>
                <a:spcPts val="0"/>
              </a:spcAft>
              <a:buClr>
                <a:srgbClr val="0D0D0D"/>
              </a:buClr>
              <a:buSzPts val="1400"/>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Operates on ±5 V power supplies.</a:t>
            </a:r>
            <a:endParaRPr sz="1400" b="1" dirty="0">
              <a:solidFill>
                <a:srgbClr val="0D0D0D"/>
              </a:solidFill>
              <a:highlight>
                <a:srgbClr val="FFFFFF"/>
              </a:highlight>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6A66EC61-25D0-0805-F285-E0F9FE71615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70</a:t>
            </a:fld>
            <a:endParaRPr lang="en-GB"/>
          </a:p>
        </p:txBody>
      </p:sp>
      <p:sp>
        <p:nvSpPr>
          <p:cNvPr id="4" name="Footer Placeholder 6">
            <a:extLst>
              <a:ext uri="{FF2B5EF4-FFF2-40B4-BE49-F238E27FC236}">
                <a16:creationId xmlns:a16="http://schemas.microsoft.com/office/drawing/2014/main" id="{F073BBF0-2CA6-DBF8-814A-387800DC56A9}"/>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Thummar</a:t>
            </a:r>
            <a:r>
              <a:rPr lang="en-DE" sz="1050" dirty="0"/>
              <a:t>(402</a:t>
            </a:r>
            <a:r>
              <a:rPr lang="de-DE" sz="1050" dirty="0"/>
              <a:t>67</a:t>
            </a:r>
            <a:r>
              <a:rPr lang="en-DE" sz="1050" dirty="0"/>
              <a:t>)</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107"/>
          <p:cNvSpPr txBox="1">
            <a:spLocks noGrp="1"/>
          </p:cNvSpPr>
          <p:nvPr>
            <p:ph type="ctrTitle"/>
          </p:nvPr>
        </p:nvSpPr>
        <p:spPr>
          <a:xfrm>
            <a:off x="401025" y="399950"/>
            <a:ext cx="8431200" cy="730500"/>
          </a:xfrm>
          <a:prstGeom prst="rect">
            <a:avLst/>
          </a:prstGeom>
        </p:spPr>
        <p:txBody>
          <a:bodyPr spcFirstLastPara="1" wrap="square" lIns="91425" tIns="91425" rIns="91425" bIns="91425" anchor="b" anchorCtr="0">
            <a:normAutofit/>
          </a:bodyPr>
          <a:lstStyle/>
          <a:p>
            <a:pPr marL="0" marR="0" lvl="0" indent="0" algn="l" rtl="0">
              <a:lnSpc>
                <a:spcPct val="100000"/>
              </a:lnSpc>
              <a:spcBef>
                <a:spcPts val="0"/>
              </a:spcBef>
              <a:spcAft>
                <a:spcPts val="0"/>
              </a:spcAft>
              <a:buNone/>
            </a:pPr>
            <a:r>
              <a:rPr lang="en-GB" sz="2800" b="1" dirty="0">
                <a:latin typeface="Calibri" panose="020F0502020204030204" pitchFamily="34" charset="0"/>
                <a:cs typeface="Calibri" panose="020F0502020204030204" pitchFamily="34" charset="0"/>
              </a:rPr>
              <a:t>Up &amp; Down Counter</a:t>
            </a:r>
            <a:endParaRPr sz="2800" b="1" dirty="0">
              <a:latin typeface="Calibri" panose="020F0502020204030204" pitchFamily="34" charset="0"/>
              <a:cs typeface="Calibri" panose="020F0502020204030204" pitchFamily="34" charset="0"/>
            </a:endParaRPr>
          </a:p>
        </p:txBody>
      </p:sp>
      <p:sp>
        <p:nvSpPr>
          <p:cNvPr id="753" name="Google Shape;753;p107"/>
          <p:cNvSpPr txBox="1">
            <a:spLocks noGrp="1"/>
          </p:cNvSpPr>
          <p:nvPr>
            <p:ph type="subTitle" idx="1"/>
          </p:nvPr>
        </p:nvSpPr>
        <p:spPr>
          <a:xfrm>
            <a:off x="401025" y="1315325"/>
            <a:ext cx="8179500" cy="3426900"/>
          </a:xfrm>
          <a:prstGeom prst="rect">
            <a:avLst/>
          </a:prstGeom>
        </p:spPr>
        <p:txBody>
          <a:bodyPr spcFirstLastPara="1" wrap="square" lIns="91425" tIns="91425" rIns="91425" bIns="91425" anchor="t" anchorCtr="0">
            <a:noAutofit/>
          </a:bodyPr>
          <a:lstStyle/>
          <a:p>
            <a:pPr marL="457200" lvl="0" indent="-317500" algn="just" rtl="0">
              <a:lnSpc>
                <a:spcPct val="115000"/>
              </a:lnSpc>
              <a:spcBef>
                <a:spcPts val="1500"/>
              </a:spcBef>
              <a:spcAft>
                <a:spcPts val="0"/>
              </a:spcAft>
              <a:buClr>
                <a:srgbClr val="0D0D0D"/>
              </a:buClr>
              <a:buSzPts val="1400"/>
              <a:buChar char="➢"/>
            </a:pPr>
            <a:r>
              <a:rPr lang="en-GB" sz="1400" b="1" dirty="0">
                <a:solidFill>
                  <a:srgbClr val="0D0D0D"/>
                </a:solidFill>
                <a:highlight>
                  <a:srgbClr val="FFFFFF"/>
                </a:highlight>
                <a:latin typeface="Calibri" panose="020F0502020204030204" pitchFamily="34" charset="0"/>
                <a:cs typeface="Calibri" panose="020F0502020204030204" pitchFamily="34" charset="0"/>
              </a:rPr>
              <a:t>Up Counting:</a:t>
            </a:r>
            <a:endParaRPr sz="1400" b="1" dirty="0">
              <a:solidFill>
                <a:srgbClr val="0D0D0D"/>
              </a:solidFill>
              <a:highlight>
                <a:srgbClr val="FFFFFF"/>
              </a:highlight>
              <a:latin typeface="Calibri" panose="020F0502020204030204" pitchFamily="34" charset="0"/>
              <a:cs typeface="Calibri" panose="020F0502020204030204" pitchFamily="34" charset="0"/>
            </a:endParaRPr>
          </a:p>
          <a:p>
            <a:pPr marL="914400" lvl="1" indent="-317500" algn="just" rtl="0">
              <a:lnSpc>
                <a:spcPct val="115000"/>
              </a:lnSpc>
              <a:spcBef>
                <a:spcPts val="0"/>
              </a:spcBef>
              <a:spcAft>
                <a:spcPts val="0"/>
              </a:spcAft>
              <a:buClr>
                <a:srgbClr val="0D0D0D"/>
              </a:buClr>
              <a:buSzPts val="1400"/>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90-degree phase shift between A and B signals.</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914400" lvl="1" indent="-317500" algn="just" rtl="0">
              <a:lnSpc>
                <a:spcPct val="115000"/>
              </a:lnSpc>
              <a:spcBef>
                <a:spcPts val="0"/>
              </a:spcBef>
              <a:spcAft>
                <a:spcPts val="0"/>
              </a:spcAft>
              <a:buClr>
                <a:srgbClr val="0D0D0D"/>
              </a:buClr>
              <a:buSzPts val="1400"/>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Pulse cycle dissected into four states.</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914400" lvl="1" indent="-317500" algn="just" rtl="0">
              <a:lnSpc>
                <a:spcPct val="115000"/>
              </a:lnSpc>
              <a:spcBef>
                <a:spcPts val="0"/>
              </a:spcBef>
              <a:spcAft>
                <a:spcPts val="0"/>
              </a:spcAft>
              <a:buClr>
                <a:srgbClr val="0D0D0D"/>
              </a:buClr>
              <a:buSzPts val="1400"/>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Counter increments when A and B produce the same sequence.</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914400" lvl="1" indent="-317500" algn="just" rtl="0">
              <a:lnSpc>
                <a:spcPct val="115000"/>
              </a:lnSpc>
              <a:spcBef>
                <a:spcPts val="0"/>
              </a:spcBef>
              <a:spcAft>
                <a:spcPts val="0"/>
              </a:spcAft>
              <a:buClr>
                <a:srgbClr val="0D0D0D"/>
              </a:buClr>
              <a:buSzPts val="1400"/>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Up-pulse designated in pulse pattern.</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457200" lvl="0" indent="-317500" algn="just" rtl="0">
              <a:lnSpc>
                <a:spcPct val="115000"/>
              </a:lnSpc>
              <a:spcBef>
                <a:spcPts val="0"/>
              </a:spcBef>
              <a:spcAft>
                <a:spcPts val="0"/>
              </a:spcAft>
              <a:buClr>
                <a:srgbClr val="0D0D0D"/>
              </a:buClr>
              <a:buSzPts val="1400"/>
              <a:buChar char="➢"/>
            </a:pPr>
            <a:r>
              <a:rPr lang="en-GB" sz="1400" b="1" dirty="0">
                <a:solidFill>
                  <a:srgbClr val="0D0D0D"/>
                </a:solidFill>
                <a:highlight>
                  <a:srgbClr val="FFFFFF"/>
                </a:highlight>
                <a:latin typeface="Calibri" panose="020F0502020204030204" pitchFamily="34" charset="0"/>
                <a:cs typeface="Calibri" panose="020F0502020204030204" pitchFamily="34" charset="0"/>
              </a:rPr>
              <a:t>Down Counting:</a:t>
            </a:r>
            <a:endParaRPr sz="1400" b="1" dirty="0">
              <a:solidFill>
                <a:srgbClr val="0D0D0D"/>
              </a:solidFill>
              <a:highlight>
                <a:srgbClr val="FFFFFF"/>
              </a:highlight>
              <a:latin typeface="Calibri" panose="020F0502020204030204" pitchFamily="34" charset="0"/>
              <a:cs typeface="Calibri" panose="020F0502020204030204" pitchFamily="34" charset="0"/>
            </a:endParaRPr>
          </a:p>
          <a:p>
            <a:pPr marL="914400" lvl="1" indent="-317500" algn="just" rtl="0">
              <a:lnSpc>
                <a:spcPct val="115000"/>
              </a:lnSpc>
              <a:spcBef>
                <a:spcPts val="0"/>
              </a:spcBef>
              <a:spcAft>
                <a:spcPts val="0"/>
              </a:spcAft>
              <a:buClr>
                <a:srgbClr val="0D0D0D"/>
              </a:buClr>
              <a:buSzPts val="1400"/>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Encoder transmits specific pulse pattern.</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914400" lvl="1" indent="-317500" algn="just" rtl="0">
              <a:lnSpc>
                <a:spcPct val="115000"/>
              </a:lnSpc>
              <a:spcBef>
                <a:spcPts val="0"/>
              </a:spcBef>
              <a:spcAft>
                <a:spcPts val="0"/>
              </a:spcAft>
              <a:buClr>
                <a:srgbClr val="0D0D0D"/>
              </a:buClr>
              <a:buSzPts val="1400"/>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Counter decreases when A and B generate the same sequence.</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914400" lvl="1" indent="-317500" algn="just" rtl="0">
              <a:lnSpc>
                <a:spcPct val="115000"/>
              </a:lnSpc>
              <a:spcBef>
                <a:spcPts val="0"/>
              </a:spcBef>
              <a:spcAft>
                <a:spcPts val="0"/>
              </a:spcAft>
              <a:buClr>
                <a:srgbClr val="0D0D0D"/>
              </a:buClr>
              <a:buSzPts val="1400"/>
              <a:buChar char="○"/>
            </a:pPr>
            <a:r>
              <a:rPr lang="en-GB" sz="1400" dirty="0" err="1">
                <a:solidFill>
                  <a:srgbClr val="0D0D0D"/>
                </a:solidFill>
                <a:highlight>
                  <a:srgbClr val="FFFFFF"/>
                </a:highlight>
                <a:latin typeface="Calibri" panose="020F0502020204030204" pitchFamily="34" charset="0"/>
                <a:cs typeface="Calibri" panose="020F0502020204030204" pitchFamily="34" charset="0"/>
              </a:rPr>
              <a:t>Dn</a:t>
            </a:r>
            <a:r>
              <a:rPr lang="en-GB" sz="1400" dirty="0">
                <a:solidFill>
                  <a:srgbClr val="0D0D0D"/>
                </a:solidFill>
                <a:highlight>
                  <a:srgbClr val="FFFFFF"/>
                </a:highlight>
                <a:latin typeface="Calibri" panose="020F0502020204030204" pitchFamily="34" charset="0"/>
                <a:cs typeface="Calibri" panose="020F0502020204030204" pitchFamily="34" charset="0"/>
              </a:rPr>
              <a:t>-pulse designated in pulse pattern.</a:t>
            </a:r>
            <a:endParaRPr sz="1400" b="1" dirty="0">
              <a:solidFill>
                <a:srgbClr val="0D0D0D"/>
              </a:solidFill>
              <a:highlight>
                <a:srgbClr val="FFFFFF"/>
              </a:highlight>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4812CEAF-19BB-5CDD-BC3B-23987B7290D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71</a:t>
            </a:fld>
            <a:endParaRPr lang="en-GB"/>
          </a:p>
        </p:txBody>
      </p:sp>
      <p:sp>
        <p:nvSpPr>
          <p:cNvPr id="4" name="Footer Placeholder 6">
            <a:extLst>
              <a:ext uri="{FF2B5EF4-FFF2-40B4-BE49-F238E27FC236}">
                <a16:creationId xmlns:a16="http://schemas.microsoft.com/office/drawing/2014/main" id="{93838D02-6B66-6186-B877-E894AE5F5C31}"/>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Thummar</a:t>
            </a:r>
            <a:r>
              <a:rPr lang="en-DE" sz="1050" dirty="0"/>
              <a:t>(402</a:t>
            </a:r>
            <a:r>
              <a:rPr lang="de-DE" sz="1050" dirty="0"/>
              <a:t>67</a:t>
            </a:r>
            <a:r>
              <a:rPr lang="en-DE" sz="1050" dirty="0"/>
              <a:t>)</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108"/>
          <p:cNvSpPr txBox="1">
            <a:spLocks noGrp="1"/>
          </p:cNvSpPr>
          <p:nvPr>
            <p:ph type="ctrTitle"/>
          </p:nvPr>
        </p:nvSpPr>
        <p:spPr>
          <a:xfrm>
            <a:off x="401025" y="399950"/>
            <a:ext cx="8431200" cy="730500"/>
          </a:xfrm>
          <a:prstGeom prst="rect">
            <a:avLst/>
          </a:prstGeom>
        </p:spPr>
        <p:txBody>
          <a:bodyPr spcFirstLastPara="1" wrap="square" lIns="91425" tIns="91425" rIns="91425" bIns="91425" anchor="b" anchorCtr="0">
            <a:normAutofit/>
          </a:bodyPr>
          <a:lstStyle/>
          <a:p>
            <a:pPr marL="0" marR="0" lvl="0" indent="0" algn="l" rtl="0">
              <a:lnSpc>
                <a:spcPct val="100000"/>
              </a:lnSpc>
              <a:spcBef>
                <a:spcPts val="0"/>
              </a:spcBef>
              <a:spcAft>
                <a:spcPts val="0"/>
              </a:spcAft>
              <a:buNone/>
            </a:pPr>
            <a:r>
              <a:rPr lang="en-GB" sz="2800" b="1" dirty="0">
                <a:latin typeface="Calibri" panose="020F0502020204030204" pitchFamily="34" charset="0"/>
                <a:cs typeface="Calibri" panose="020F0502020204030204" pitchFamily="34" charset="0"/>
              </a:rPr>
              <a:t>Up &amp; Down Counter</a:t>
            </a:r>
            <a:endParaRPr sz="2800" b="1" dirty="0">
              <a:latin typeface="Calibri" panose="020F0502020204030204" pitchFamily="34" charset="0"/>
              <a:cs typeface="Calibri" panose="020F0502020204030204" pitchFamily="34" charset="0"/>
            </a:endParaRPr>
          </a:p>
        </p:txBody>
      </p:sp>
      <p:pic>
        <p:nvPicPr>
          <p:cNvPr id="759" name="Google Shape;759;p108"/>
          <p:cNvPicPr preferRelativeResize="0"/>
          <p:nvPr/>
        </p:nvPicPr>
        <p:blipFill>
          <a:blip r:embed="rId3">
            <a:alphaModFix/>
          </a:blip>
          <a:stretch>
            <a:fillRect/>
          </a:stretch>
        </p:blipFill>
        <p:spPr>
          <a:xfrm>
            <a:off x="1055650" y="1363725"/>
            <a:ext cx="6908149" cy="3061925"/>
          </a:xfrm>
          <a:prstGeom prst="rect">
            <a:avLst/>
          </a:prstGeom>
          <a:noFill/>
          <a:ln>
            <a:noFill/>
          </a:ln>
        </p:spPr>
      </p:pic>
      <p:sp>
        <p:nvSpPr>
          <p:cNvPr id="760" name="Google Shape;760;p108"/>
          <p:cNvSpPr txBox="1"/>
          <p:nvPr/>
        </p:nvSpPr>
        <p:spPr>
          <a:xfrm>
            <a:off x="2406925" y="4358500"/>
            <a:ext cx="2920500" cy="369300"/>
          </a:xfrm>
          <a:prstGeom prst="rect">
            <a:avLst/>
          </a:prstGeom>
          <a:noFill/>
          <a:ln>
            <a:noFill/>
          </a:ln>
        </p:spPr>
        <p:txBody>
          <a:bodyPr spcFirstLastPara="1" wrap="square" lIns="91425" tIns="91425" rIns="91425" bIns="91425" anchor="t" anchorCtr="0">
            <a:spAutoFit/>
          </a:bodyPr>
          <a:lstStyle/>
          <a:p>
            <a:pPr marL="457200" lvl="0" indent="0" algn="ctr" rtl="0">
              <a:spcBef>
                <a:spcPts val="0"/>
              </a:spcBef>
              <a:spcAft>
                <a:spcPts val="0"/>
              </a:spcAft>
              <a:buNone/>
            </a:pPr>
            <a:r>
              <a:rPr lang="en-GB" sz="1200">
                <a:solidFill>
                  <a:schemeClr val="dk1"/>
                </a:solidFill>
              </a:rPr>
              <a:t>Up &amp; Down Counter</a:t>
            </a:r>
            <a:endParaRPr sz="1200"/>
          </a:p>
        </p:txBody>
      </p:sp>
      <p:sp>
        <p:nvSpPr>
          <p:cNvPr id="3" name="Slide Number Placeholder 2">
            <a:extLst>
              <a:ext uri="{FF2B5EF4-FFF2-40B4-BE49-F238E27FC236}">
                <a16:creationId xmlns:a16="http://schemas.microsoft.com/office/drawing/2014/main" id="{834CDCFC-40D9-E445-A179-EDC63D5CF9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72</a:t>
            </a:fld>
            <a:endParaRPr lang="en-GB"/>
          </a:p>
        </p:txBody>
      </p:sp>
      <p:sp>
        <p:nvSpPr>
          <p:cNvPr id="4" name="Footer Placeholder 6">
            <a:extLst>
              <a:ext uri="{FF2B5EF4-FFF2-40B4-BE49-F238E27FC236}">
                <a16:creationId xmlns:a16="http://schemas.microsoft.com/office/drawing/2014/main" id="{F840D194-2510-B6A6-6D99-69A124F65710}"/>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Thummar</a:t>
            </a:r>
            <a:r>
              <a:rPr lang="en-DE" sz="1050" dirty="0"/>
              <a:t>(402</a:t>
            </a:r>
            <a:r>
              <a:rPr lang="de-DE" sz="1050" dirty="0"/>
              <a:t>67</a:t>
            </a:r>
            <a:r>
              <a:rPr lang="en-DE" sz="1050" dirty="0"/>
              <a:t>)</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109"/>
          <p:cNvSpPr txBox="1">
            <a:spLocks noGrp="1"/>
          </p:cNvSpPr>
          <p:nvPr>
            <p:ph type="ctrTitle"/>
          </p:nvPr>
        </p:nvSpPr>
        <p:spPr>
          <a:xfrm>
            <a:off x="401025" y="399950"/>
            <a:ext cx="8431200" cy="730500"/>
          </a:xfrm>
          <a:prstGeom prst="rect">
            <a:avLst/>
          </a:prstGeom>
        </p:spPr>
        <p:txBody>
          <a:bodyPr spcFirstLastPara="1" wrap="square" lIns="91425" tIns="91425" rIns="91425" bIns="91425" anchor="b" anchorCtr="0">
            <a:normAutofit/>
          </a:bodyPr>
          <a:lstStyle/>
          <a:p>
            <a:pPr marL="0" marR="0" lvl="0" indent="0" algn="l" rtl="0">
              <a:lnSpc>
                <a:spcPct val="100000"/>
              </a:lnSpc>
              <a:spcBef>
                <a:spcPts val="0"/>
              </a:spcBef>
              <a:spcAft>
                <a:spcPts val="0"/>
              </a:spcAft>
              <a:buNone/>
            </a:pPr>
            <a:r>
              <a:rPr lang="en-GB" sz="2400" b="1" dirty="0">
                <a:latin typeface="Calibri" panose="020F0502020204030204" pitchFamily="34" charset="0"/>
                <a:cs typeface="Calibri" panose="020F0502020204030204" pitchFamily="34" charset="0"/>
              </a:rPr>
              <a:t>SPI Protocol</a:t>
            </a:r>
            <a:endParaRPr sz="2400" b="1" dirty="0">
              <a:latin typeface="Calibri" panose="020F0502020204030204" pitchFamily="34" charset="0"/>
              <a:cs typeface="Calibri" panose="020F0502020204030204" pitchFamily="34" charset="0"/>
            </a:endParaRPr>
          </a:p>
        </p:txBody>
      </p:sp>
      <p:sp>
        <p:nvSpPr>
          <p:cNvPr id="766" name="Google Shape;766;p109"/>
          <p:cNvSpPr txBox="1">
            <a:spLocks noGrp="1"/>
          </p:cNvSpPr>
          <p:nvPr>
            <p:ph type="subTitle" idx="1"/>
          </p:nvPr>
        </p:nvSpPr>
        <p:spPr>
          <a:xfrm>
            <a:off x="401025" y="1315325"/>
            <a:ext cx="8464200" cy="2594700"/>
          </a:xfrm>
          <a:prstGeom prst="rect">
            <a:avLst/>
          </a:prstGeom>
        </p:spPr>
        <p:txBody>
          <a:bodyPr spcFirstLastPara="1" wrap="square" lIns="91425" tIns="91425" rIns="91425" bIns="91425" anchor="t" anchorCtr="0">
            <a:noAutofit/>
          </a:bodyPr>
          <a:lstStyle/>
          <a:p>
            <a:pPr marL="457200" lvl="0" indent="-317500" algn="just" rtl="0">
              <a:lnSpc>
                <a:spcPct val="115000"/>
              </a:lnSpc>
              <a:spcBef>
                <a:spcPts val="1500"/>
              </a:spcBef>
              <a:spcAft>
                <a:spcPts val="0"/>
              </a:spcAft>
              <a:buClr>
                <a:srgbClr val="0D0D0D"/>
              </a:buClr>
              <a:buSzPts val="1400"/>
              <a:buChar char="➢"/>
            </a:pPr>
            <a:r>
              <a:rPr lang="en-GB" sz="1400" b="1" dirty="0">
                <a:solidFill>
                  <a:srgbClr val="0D0D0D"/>
                </a:solidFill>
                <a:highlight>
                  <a:srgbClr val="FFFFFF"/>
                </a:highlight>
                <a:latin typeface="Calibri" panose="020F0502020204030204" pitchFamily="34" charset="0"/>
                <a:cs typeface="Calibri" panose="020F0502020204030204" pitchFamily="34" charset="0"/>
              </a:rPr>
              <a:t>Introduction:</a:t>
            </a:r>
            <a:endParaRPr sz="1400" b="1" dirty="0">
              <a:solidFill>
                <a:srgbClr val="0D0D0D"/>
              </a:solidFill>
              <a:highlight>
                <a:srgbClr val="FFFFFF"/>
              </a:highlight>
              <a:latin typeface="Calibri" panose="020F0502020204030204" pitchFamily="34" charset="0"/>
              <a:cs typeface="Calibri" panose="020F0502020204030204" pitchFamily="34" charset="0"/>
            </a:endParaRPr>
          </a:p>
          <a:p>
            <a:pPr marL="914400" lvl="1" indent="-317500" algn="just" rtl="0">
              <a:lnSpc>
                <a:spcPct val="115000"/>
              </a:lnSpc>
              <a:spcBef>
                <a:spcPts val="0"/>
              </a:spcBef>
              <a:spcAft>
                <a:spcPts val="0"/>
              </a:spcAft>
              <a:buClr>
                <a:srgbClr val="0D0D0D"/>
              </a:buClr>
              <a:buSzPts val="1400"/>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Communication protocols are the languages for electronic devices.</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914400" lvl="1" indent="-317500" algn="just" rtl="0">
              <a:lnSpc>
                <a:spcPct val="115000"/>
              </a:lnSpc>
              <a:spcBef>
                <a:spcPts val="0"/>
              </a:spcBef>
              <a:spcAft>
                <a:spcPts val="0"/>
              </a:spcAft>
              <a:buClr>
                <a:srgbClr val="0D0D0D"/>
              </a:buClr>
              <a:buSzPts val="1400"/>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SPI (Serial Peripheral Interface) is a widely adopted protocol.</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914400" lvl="1" indent="-317500" algn="just" rtl="0">
              <a:lnSpc>
                <a:spcPct val="115000"/>
              </a:lnSpc>
              <a:spcBef>
                <a:spcPts val="0"/>
              </a:spcBef>
              <a:spcAft>
                <a:spcPts val="0"/>
              </a:spcAft>
              <a:buClr>
                <a:srgbClr val="0D0D0D"/>
              </a:buClr>
              <a:buSzPts val="1400"/>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It is more straightforward, requiring fewer resources.</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457200" lvl="0" indent="-317500" algn="just" rtl="0">
              <a:lnSpc>
                <a:spcPct val="115000"/>
              </a:lnSpc>
              <a:spcBef>
                <a:spcPts val="0"/>
              </a:spcBef>
              <a:spcAft>
                <a:spcPts val="0"/>
              </a:spcAft>
              <a:buClr>
                <a:srgbClr val="0D0D0D"/>
              </a:buClr>
              <a:buSzPts val="1400"/>
              <a:buChar char="➢"/>
            </a:pPr>
            <a:r>
              <a:rPr lang="en-GB" sz="1400" b="1" dirty="0">
                <a:solidFill>
                  <a:srgbClr val="0D0D0D"/>
                </a:solidFill>
                <a:highlight>
                  <a:srgbClr val="FFFFFF"/>
                </a:highlight>
                <a:latin typeface="Calibri" panose="020F0502020204030204" pitchFamily="34" charset="0"/>
                <a:cs typeface="Calibri" panose="020F0502020204030204" pitchFamily="34" charset="0"/>
              </a:rPr>
              <a:t>Versatility of SPI:</a:t>
            </a:r>
            <a:endParaRPr sz="1400" b="1" dirty="0">
              <a:solidFill>
                <a:srgbClr val="0D0D0D"/>
              </a:solidFill>
              <a:highlight>
                <a:srgbClr val="FFFFFF"/>
              </a:highlight>
              <a:latin typeface="Calibri" panose="020F0502020204030204" pitchFamily="34" charset="0"/>
              <a:cs typeface="Calibri" panose="020F0502020204030204" pitchFamily="34" charset="0"/>
            </a:endParaRPr>
          </a:p>
          <a:p>
            <a:pPr marL="914400" lvl="1" indent="-317500" algn="just" rtl="0">
              <a:lnSpc>
                <a:spcPct val="115000"/>
              </a:lnSpc>
              <a:spcBef>
                <a:spcPts val="0"/>
              </a:spcBef>
              <a:spcAft>
                <a:spcPts val="0"/>
              </a:spcAft>
              <a:buClr>
                <a:srgbClr val="0D0D0D"/>
              </a:buClr>
              <a:buSzPts val="1400"/>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Used in diverse devices like SD card modules, RFID card readers, and wireless transmitters.</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914400" lvl="1" indent="-317500" algn="just" rtl="0">
              <a:lnSpc>
                <a:spcPct val="115000"/>
              </a:lnSpc>
              <a:spcBef>
                <a:spcPts val="0"/>
              </a:spcBef>
              <a:spcAft>
                <a:spcPts val="0"/>
              </a:spcAft>
              <a:buClr>
                <a:srgbClr val="0D0D0D"/>
              </a:buClr>
              <a:buSzPts val="1400"/>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Key strength: Ability to transfer data in a continuous stream.</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457200" lvl="0" indent="-317500" algn="just" rtl="0">
              <a:lnSpc>
                <a:spcPct val="115000"/>
              </a:lnSpc>
              <a:spcBef>
                <a:spcPts val="0"/>
              </a:spcBef>
              <a:spcAft>
                <a:spcPts val="0"/>
              </a:spcAft>
              <a:buClr>
                <a:srgbClr val="0D0D0D"/>
              </a:buClr>
              <a:buSzPts val="1400"/>
              <a:buChar char="➢"/>
            </a:pPr>
            <a:r>
              <a:rPr lang="en-GB" sz="1400" b="1" dirty="0">
                <a:solidFill>
                  <a:srgbClr val="0D0D0D"/>
                </a:solidFill>
                <a:highlight>
                  <a:srgbClr val="FFFFFF"/>
                </a:highlight>
                <a:latin typeface="Calibri" panose="020F0502020204030204" pitchFamily="34" charset="0"/>
                <a:cs typeface="Calibri" panose="020F0502020204030204" pitchFamily="34" charset="0"/>
              </a:rPr>
              <a:t>Master-Slave Relationship:</a:t>
            </a:r>
            <a:endParaRPr sz="1400" b="1" dirty="0">
              <a:solidFill>
                <a:srgbClr val="0D0D0D"/>
              </a:solidFill>
              <a:highlight>
                <a:srgbClr val="FFFFFF"/>
              </a:highlight>
              <a:latin typeface="Calibri" panose="020F0502020204030204" pitchFamily="34" charset="0"/>
              <a:cs typeface="Calibri" panose="020F0502020204030204" pitchFamily="34" charset="0"/>
            </a:endParaRPr>
          </a:p>
          <a:p>
            <a:pPr marL="914400" lvl="1" indent="-317500" algn="just" rtl="0">
              <a:lnSpc>
                <a:spcPct val="115000"/>
              </a:lnSpc>
              <a:spcBef>
                <a:spcPts val="0"/>
              </a:spcBef>
              <a:spcAft>
                <a:spcPts val="0"/>
              </a:spcAft>
              <a:buClr>
                <a:srgbClr val="0D0D0D"/>
              </a:buClr>
              <a:buSzPts val="1400"/>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Master (typically a microcontroller) directs communication.</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914400" lvl="1" indent="-317500" algn="just" rtl="0">
              <a:lnSpc>
                <a:spcPct val="115000"/>
              </a:lnSpc>
              <a:spcBef>
                <a:spcPts val="0"/>
              </a:spcBef>
              <a:spcAft>
                <a:spcPts val="0"/>
              </a:spcAft>
              <a:buClr>
                <a:srgbClr val="0D0D0D"/>
              </a:buClr>
              <a:buSzPts val="1400"/>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Slave (sensor, display, memory chip) follows instructions</a:t>
            </a:r>
            <a:r>
              <a:rPr lang="en-GB" sz="1400" dirty="0">
                <a:solidFill>
                  <a:srgbClr val="0D0D0D"/>
                </a:solidFill>
                <a:highlight>
                  <a:srgbClr val="FFFFFF"/>
                </a:highlight>
              </a:rPr>
              <a:t>.</a:t>
            </a:r>
            <a:endParaRPr sz="1600" b="1" dirty="0">
              <a:solidFill>
                <a:srgbClr val="0D0D0D"/>
              </a:solidFill>
              <a:highlight>
                <a:srgbClr val="FFFFFF"/>
              </a:highlight>
            </a:endParaRPr>
          </a:p>
        </p:txBody>
      </p:sp>
      <p:pic>
        <p:nvPicPr>
          <p:cNvPr id="767" name="Google Shape;767;p109"/>
          <p:cNvPicPr preferRelativeResize="0"/>
          <p:nvPr/>
        </p:nvPicPr>
        <p:blipFill>
          <a:blip r:embed="rId3">
            <a:alphaModFix/>
          </a:blip>
          <a:stretch>
            <a:fillRect/>
          </a:stretch>
        </p:blipFill>
        <p:spPr>
          <a:xfrm>
            <a:off x="6439525" y="3397838"/>
            <a:ext cx="1992128" cy="975175"/>
          </a:xfrm>
          <a:prstGeom prst="rect">
            <a:avLst/>
          </a:prstGeom>
          <a:noFill/>
          <a:ln>
            <a:noFill/>
          </a:ln>
        </p:spPr>
      </p:pic>
      <p:sp>
        <p:nvSpPr>
          <p:cNvPr id="768" name="Google Shape;768;p109"/>
          <p:cNvSpPr txBox="1"/>
          <p:nvPr/>
        </p:nvSpPr>
        <p:spPr>
          <a:xfrm>
            <a:off x="6206025" y="4373000"/>
            <a:ext cx="2659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t>SPI master and slave interface</a:t>
            </a:r>
            <a:endParaRPr sz="1200"/>
          </a:p>
        </p:txBody>
      </p:sp>
      <p:sp>
        <p:nvSpPr>
          <p:cNvPr id="3" name="Slide Number Placeholder 2">
            <a:extLst>
              <a:ext uri="{FF2B5EF4-FFF2-40B4-BE49-F238E27FC236}">
                <a16:creationId xmlns:a16="http://schemas.microsoft.com/office/drawing/2014/main" id="{D5E717D6-47C4-10AE-B785-C867D8B67C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73</a:t>
            </a:fld>
            <a:endParaRPr lang="en-GB"/>
          </a:p>
        </p:txBody>
      </p:sp>
      <p:sp>
        <p:nvSpPr>
          <p:cNvPr id="4" name="Footer Placeholder 6">
            <a:extLst>
              <a:ext uri="{FF2B5EF4-FFF2-40B4-BE49-F238E27FC236}">
                <a16:creationId xmlns:a16="http://schemas.microsoft.com/office/drawing/2014/main" id="{CE6755B9-9260-8A2C-B615-0C4A3CEBFDE6}"/>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Thummar</a:t>
            </a:r>
            <a:r>
              <a:rPr lang="en-DE" sz="1050" dirty="0"/>
              <a:t>(402</a:t>
            </a:r>
            <a:r>
              <a:rPr lang="de-DE" sz="1050" dirty="0"/>
              <a:t>67</a:t>
            </a:r>
            <a:r>
              <a:rPr lang="en-DE" sz="1050" dirty="0"/>
              <a:t>)</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110"/>
          <p:cNvSpPr txBox="1">
            <a:spLocks noGrp="1"/>
          </p:cNvSpPr>
          <p:nvPr>
            <p:ph type="ctrTitle"/>
          </p:nvPr>
        </p:nvSpPr>
        <p:spPr>
          <a:xfrm>
            <a:off x="401025" y="399950"/>
            <a:ext cx="8431200" cy="730500"/>
          </a:xfrm>
          <a:prstGeom prst="rect">
            <a:avLst/>
          </a:prstGeom>
        </p:spPr>
        <p:txBody>
          <a:bodyPr spcFirstLastPara="1" wrap="square" lIns="91425" tIns="91425" rIns="91425" bIns="91425" anchor="b" anchorCtr="0">
            <a:normAutofit/>
          </a:bodyPr>
          <a:lstStyle/>
          <a:p>
            <a:pPr marL="0" marR="0" lvl="0" indent="0" algn="l" rtl="0">
              <a:lnSpc>
                <a:spcPct val="100000"/>
              </a:lnSpc>
              <a:spcBef>
                <a:spcPts val="0"/>
              </a:spcBef>
              <a:spcAft>
                <a:spcPts val="0"/>
              </a:spcAft>
              <a:buNone/>
            </a:pPr>
            <a:r>
              <a:rPr lang="en-GB" sz="2800" b="1" dirty="0">
                <a:latin typeface="Calibri" panose="020F0502020204030204" pitchFamily="34" charset="0"/>
                <a:cs typeface="Calibri" panose="020F0502020204030204" pitchFamily="34" charset="0"/>
              </a:rPr>
              <a:t>SPI Protocol</a:t>
            </a:r>
            <a:endParaRPr sz="2800" b="1" dirty="0">
              <a:latin typeface="Calibri" panose="020F0502020204030204" pitchFamily="34" charset="0"/>
              <a:cs typeface="Calibri" panose="020F0502020204030204" pitchFamily="34" charset="0"/>
            </a:endParaRPr>
          </a:p>
        </p:txBody>
      </p:sp>
      <p:sp>
        <p:nvSpPr>
          <p:cNvPr id="774" name="Google Shape;774;p110"/>
          <p:cNvSpPr txBox="1">
            <a:spLocks noGrp="1"/>
          </p:cNvSpPr>
          <p:nvPr>
            <p:ph type="subTitle" idx="1"/>
          </p:nvPr>
        </p:nvSpPr>
        <p:spPr>
          <a:xfrm>
            <a:off x="401025" y="1315325"/>
            <a:ext cx="8179500" cy="34269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1500"/>
              </a:spcBef>
              <a:spcAft>
                <a:spcPts val="0"/>
              </a:spcAft>
              <a:buClr>
                <a:srgbClr val="0D0D0D"/>
              </a:buClr>
              <a:buSzPts val="1400"/>
              <a:buChar char="➢"/>
            </a:pPr>
            <a:r>
              <a:rPr lang="en-GB" sz="1400" b="1" dirty="0">
                <a:solidFill>
                  <a:srgbClr val="0D0D0D"/>
                </a:solidFill>
                <a:highlight>
                  <a:srgbClr val="FFFFFF"/>
                </a:highlight>
                <a:latin typeface="Calibri" panose="020F0502020204030204" pitchFamily="34" charset="0"/>
                <a:cs typeface="Calibri" panose="020F0502020204030204" pitchFamily="34" charset="0"/>
              </a:rPr>
              <a:t>Essential SPI Lines:</a:t>
            </a:r>
            <a:endParaRPr sz="1400" b="1" dirty="0">
              <a:solidFill>
                <a:srgbClr val="0D0D0D"/>
              </a:solidFill>
              <a:highlight>
                <a:srgbClr val="FFFFFF"/>
              </a:highlight>
              <a:latin typeface="Calibri" panose="020F0502020204030204" pitchFamily="34" charset="0"/>
              <a:cs typeface="Calibri" panose="020F0502020204030204" pitchFamily="34" charset="0"/>
            </a:endParaRPr>
          </a:p>
          <a:p>
            <a:pPr marL="914400" lvl="1" indent="-317500" algn="l" rtl="0">
              <a:lnSpc>
                <a:spcPct val="115000"/>
              </a:lnSpc>
              <a:spcBef>
                <a:spcPts val="0"/>
              </a:spcBef>
              <a:spcAft>
                <a:spcPts val="0"/>
              </a:spcAft>
              <a:buClr>
                <a:srgbClr val="0D0D0D"/>
              </a:buClr>
              <a:buSzPts val="1400"/>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MOSI (Master Output/Slave Input): Master transmits data to slave.</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914400" lvl="1" indent="-317500" algn="l" rtl="0">
              <a:lnSpc>
                <a:spcPct val="115000"/>
              </a:lnSpc>
              <a:spcBef>
                <a:spcPts val="0"/>
              </a:spcBef>
              <a:spcAft>
                <a:spcPts val="0"/>
              </a:spcAft>
              <a:buClr>
                <a:srgbClr val="0D0D0D"/>
              </a:buClr>
              <a:buSzPts val="1400"/>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MISO (Master Input/Slave Output): Slave sends data back to master.</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914400" lvl="1" indent="-317500" algn="l" rtl="0">
              <a:lnSpc>
                <a:spcPct val="115000"/>
              </a:lnSpc>
              <a:spcBef>
                <a:spcPts val="0"/>
              </a:spcBef>
              <a:spcAft>
                <a:spcPts val="0"/>
              </a:spcAft>
              <a:buClr>
                <a:srgbClr val="0D0D0D"/>
              </a:buClr>
              <a:buSzPts val="1400"/>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SCLK (Clock): Synchronizes timing of data transfer.</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914400" lvl="1" indent="-317500" algn="l" rtl="0">
              <a:lnSpc>
                <a:spcPct val="115000"/>
              </a:lnSpc>
              <a:spcBef>
                <a:spcPts val="0"/>
              </a:spcBef>
              <a:spcAft>
                <a:spcPts val="0"/>
              </a:spcAft>
              <a:buClr>
                <a:srgbClr val="0D0D0D"/>
              </a:buClr>
              <a:buSzPts val="1400"/>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SS/CS (Slave Select/Chip Select): Master designates the target slave for communication.</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457200" lvl="0" indent="-317500" algn="l" rtl="0">
              <a:lnSpc>
                <a:spcPct val="115000"/>
              </a:lnSpc>
              <a:spcBef>
                <a:spcPts val="0"/>
              </a:spcBef>
              <a:spcAft>
                <a:spcPts val="0"/>
              </a:spcAft>
              <a:buClr>
                <a:srgbClr val="0D0D0D"/>
              </a:buClr>
              <a:buSzPts val="1400"/>
              <a:buChar char="➢"/>
            </a:pPr>
            <a:r>
              <a:rPr lang="en-GB" sz="1400" b="1" dirty="0">
                <a:solidFill>
                  <a:srgbClr val="0D0D0D"/>
                </a:solidFill>
                <a:highlight>
                  <a:srgbClr val="FFFFFF"/>
                </a:highlight>
                <a:latin typeface="Calibri" panose="020F0502020204030204" pitchFamily="34" charset="0"/>
                <a:cs typeface="Calibri" panose="020F0502020204030204" pitchFamily="34" charset="0"/>
              </a:rPr>
              <a:t>Practical Implementation:</a:t>
            </a:r>
            <a:endParaRPr sz="1400" b="1" dirty="0">
              <a:solidFill>
                <a:srgbClr val="0D0D0D"/>
              </a:solidFill>
              <a:highlight>
                <a:srgbClr val="FFFFFF"/>
              </a:highlight>
              <a:latin typeface="Calibri" panose="020F0502020204030204" pitchFamily="34" charset="0"/>
              <a:cs typeface="Calibri" panose="020F0502020204030204" pitchFamily="34" charset="0"/>
            </a:endParaRPr>
          </a:p>
          <a:p>
            <a:pPr marL="914400" lvl="1" indent="-317500" algn="l" rtl="0">
              <a:lnSpc>
                <a:spcPct val="115000"/>
              </a:lnSpc>
              <a:spcBef>
                <a:spcPts val="0"/>
              </a:spcBef>
              <a:spcAft>
                <a:spcPts val="0"/>
              </a:spcAft>
              <a:buClr>
                <a:srgbClr val="0D0D0D"/>
              </a:buClr>
              <a:buSzPts val="1400"/>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Number of slaves managed constrained by system load capacitance.</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914400" lvl="1" indent="-317500" algn="l" rtl="0">
              <a:lnSpc>
                <a:spcPct val="115000"/>
              </a:lnSpc>
              <a:spcBef>
                <a:spcPts val="0"/>
              </a:spcBef>
              <a:spcAft>
                <a:spcPts val="0"/>
              </a:spcAft>
              <a:buClr>
                <a:srgbClr val="0D0D0D"/>
              </a:buClr>
              <a:buSzPts val="1400"/>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Influences the reliability and efficiency of communication.</a:t>
            </a:r>
            <a:endParaRPr sz="1400" b="1" dirty="0">
              <a:solidFill>
                <a:srgbClr val="0D0D0D"/>
              </a:solidFill>
              <a:highlight>
                <a:srgbClr val="FFFFFF"/>
              </a:highlight>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D0BEAAD2-7811-6875-E28F-64F00FEB5DD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74</a:t>
            </a:fld>
            <a:endParaRPr lang="en-GB"/>
          </a:p>
        </p:txBody>
      </p:sp>
      <p:sp>
        <p:nvSpPr>
          <p:cNvPr id="4" name="Footer Placeholder 6">
            <a:extLst>
              <a:ext uri="{FF2B5EF4-FFF2-40B4-BE49-F238E27FC236}">
                <a16:creationId xmlns:a16="http://schemas.microsoft.com/office/drawing/2014/main" id="{87620FBC-33BB-9F90-96E9-E11D9B896895}"/>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Thummar</a:t>
            </a:r>
            <a:r>
              <a:rPr lang="en-DE" sz="1050" dirty="0"/>
              <a:t>(402</a:t>
            </a:r>
            <a:r>
              <a:rPr lang="de-DE" sz="1050" dirty="0"/>
              <a:t>67</a:t>
            </a:r>
            <a:r>
              <a:rPr lang="en-DE" sz="1050" dirty="0"/>
              <a:t>)</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111"/>
          <p:cNvSpPr txBox="1">
            <a:spLocks noGrp="1"/>
          </p:cNvSpPr>
          <p:nvPr>
            <p:ph type="ctrTitle"/>
          </p:nvPr>
        </p:nvSpPr>
        <p:spPr>
          <a:xfrm>
            <a:off x="401025" y="399950"/>
            <a:ext cx="8431200" cy="730500"/>
          </a:xfrm>
          <a:prstGeom prst="rect">
            <a:avLst/>
          </a:prstGeom>
        </p:spPr>
        <p:txBody>
          <a:bodyPr spcFirstLastPara="1" wrap="square" lIns="91425" tIns="91425" rIns="91425" bIns="91425" anchor="b" anchorCtr="0">
            <a:normAutofit/>
          </a:bodyPr>
          <a:lstStyle/>
          <a:p>
            <a:pPr marL="0" marR="0" lvl="0" indent="0" algn="l" rtl="0">
              <a:lnSpc>
                <a:spcPct val="100000"/>
              </a:lnSpc>
              <a:spcBef>
                <a:spcPts val="0"/>
              </a:spcBef>
              <a:spcAft>
                <a:spcPts val="0"/>
              </a:spcAft>
              <a:buNone/>
            </a:pPr>
            <a:r>
              <a:rPr lang="en-GB" sz="2800" b="1" dirty="0">
                <a:latin typeface="Calibri" panose="020F0502020204030204" pitchFamily="34" charset="0"/>
                <a:cs typeface="Calibri" panose="020F0502020204030204" pitchFamily="34" charset="0"/>
              </a:rPr>
              <a:t>SPI Protocol</a:t>
            </a:r>
            <a:endParaRPr sz="2800" b="1" dirty="0">
              <a:latin typeface="Calibri" panose="020F0502020204030204" pitchFamily="34" charset="0"/>
              <a:cs typeface="Calibri" panose="020F0502020204030204" pitchFamily="34" charset="0"/>
            </a:endParaRPr>
          </a:p>
        </p:txBody>
      </p:sp>
      <p:pic>
        <p:nvPicPr>
          <p:cNvPr id="780" name="Google Shape;780;p111"/>
          <p:cNvPicPr preferRelativeResize="0"/>
          <p:nvPr/>
        </p:nvPicPr>
        <p:blipFill>
          <a:blip r:embed="rId3">
            <a:alphaModFix/>
          </a:blip>
          <a:stretch>
            <a:fillRect/>
          </a:stretch>
        </p:blipFill>
        <p:spPr>
          <a:xfrm>
            <a:off x="1990738" y="1085600"/>
            <a:ext cx="5162526" cy="999825"/>
          </a:xfrm>
          <a:prstGeom prst="rect">
            <a:avLst/>
          </a:prstGeom>
          <a:noFill/>
          <a:ln>
            <a:noFill/>
          </a:ln>
        </p:spPr>
      </p:pic>
      <p:pic>
        <p:nvPicPr>
          <p:cNvPr id="781" name="Google Shape;781;p111"/>
          <p:cNvPicPr preferRelativeResize="0"/>
          <p:nvPr/>
        </p:nvPicPr>
        <p:blipFill>
          <a:blip r:embed="rId4">
            <a:alphaModFix/>
          </a:blip>
          <a:stretch>
            <a:fillRect/>
          </a:stretch>
        </p:blipFill>
        <p:spPr>
          <a:xfrm>
            <a:off x="3235576" y="2407625"/>
            <a:ext cx="2278730" cy="1627263"/>
          </a:xfrm>
          <a:prstGeom prst="rect">
            <a:avLst/>
          </a:prstGeom>
          <a:noFill/>
          <a:ln>
            <a:noFill/>
          </a:ln>
        </p:spPr>
      </p:pic>
      <p:sp>
        <p:nvSpPr>
          <p:cNvPr id="782" name="Google Shape;782;p111"/>
          <p:cNvSpPr txBox="1"/>
          <p:nvPr/>
        </p:nvSpPr>
        <p:spPr>
          <a:xfrm>
            <a:off x="2796125" y="1983375"/>
            <a:ext cx="2986800" cy="322200"/>
          </a:xfrm>
          <a:prstGeom prst="rect">
            <a:avLst/>
          </a:prstGeom>
          <a:noFill/>
          <a:ln>
            <a:noFill/>
          </a:ln>
        </p:spPr>
        <p:txBody>
          <a:bodyPr spcFirstLastPara="1" wrap="square" lIns="91425" tIns="91425" rIns="91425" bIns="91425" anchor="t" anchorCtr="0">
            <a:noAutofit/>
          </a:bodyPr>
          <a:lstStyle/>
          <a:p>
            <a:pPr marL="457200" lvl="0" indent="0" algn="ctr" rtl="0">
              <a:spcBef>
                <a:spcPts val="0"/>
              </a:spcBef>
              <a:spcAft>
                <a:spcPts val="0"/>
              </a:spcAft>
              <a:buClr>
                <a:schemeClr val="dk1"/>
              </a:buClr>
              <a:buSzPts val="1100"/>
              <a:buFont typeface="Arial"/>
              <a:buNone/>
            </a:pPr>
            <a:r>
              <a:rPr lang="en-GB" sz="1200">
                <a:solidFill>
                  <a:srgbClr val="0D0D0D"/>
                </a:solidFill>
                <a:highlight>
                  <a:srgbClr val="FFFFFF"/>
                </a:highlight>
              </a:rPr>
              <a:t>DAC SPI write cycle</a:t>
            </a:r>
            <a:r>
              <a:rPr lang="en-GB" sz="1200">
                <a:solidFill>
                  <a:schemeClr val="dk1"/>
                </a:solidFill>
                <a:highlight>
                  <a:srgbClr val="FFFFFF"/>
                </a:highlight>
              </a:rPr>
              <a:t> </a:t>
            </a:r>
            <a:endParaRPr sz="1200">
              <a:solidFill>
                <a:schemeClr val="dk1"/>
              </a:solidFill>
            </a:endParaRPr>
          </a:p>
          <a:p>
            <a:pPr marL="457200" lvl="0" indent="0" algn="just" rtl="0">
              <a:spcBef>
                <a:spcPts val="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457200" lvl="0" indent="0" algn="just" rtl="0">
              <a:spcBef>
                <a:spcPts val="0"/>
              </a:spcBef>
              <a:spcAft>
                <a:spcPts val="0"/>
              </a:spcAft>
              <a:buClr>
                <a:schemeClr val="dk1"/>
              </a:buClr>
              <a:buSzPts val="1100"/>
              <a:buFont typeface="Arial"/>
              <a:buNone/>
            </a:pP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800">
              <a:solidFill>
                <a:schemeClr val="dk2"/>
              </a:solidFill>
            </a:endParaRPr>
          </a:p>
        </p:txBody>
      </p:sp>
      <p:sp>
        <p:nvSpPr>
          <p:cNvPr id="783" name="Google Shape;783;p111"/>
          <p:cNvSpPr txBox="1"/>
          <p:nvPr/>
        </p:nvSpPr>
        <p:spPr>
          <a:xfrm>
            <a:off x="1930838" y="4034900"/>
            <a:ext cx="4888200" cy="402900"/>
          </a:xfrm>
          <a:prstGeom prst="rect">
            <a:avLst/>
          </a:prstGeom>
          <a:noFill/>
          <a:ln>
            <a:noFill/>
          </a:ln>
        </p:spPr>
        <p:txBody>
          <a:bodyPr spcFirstLastPara="1" wrap="square" lIns="91425" tIns="91425" rIns="91425" bIns="91425" anchor="t" anchorCtr="0">
            <a:noAutofit/>
          </a:bodyPr>
          <a:lstStyle/>
          <a:p>
            <a:pPr marL="457200" lvl="0" indent="0" algn="ctr" rtl="0">
              <a:spcBef>
                <a:spcPts val="0"/>
              </a:spcBef>
              <a:spcAft>
                <a:spcPts val="0"/>
              </a:spcAft>
              <a:buClr>
                <a:schemeClr val="dk1"/>
              </a:buClr>
              <a:buSzPts val="1100"/>
              <a:buFont typeface="Arial"/>
              <a:buNone/>
            </a:pPr>
            <a:r>
              <a:rPr lang="en-GB" sz="1200">
                <a:solidFill>
                  <a:srgbClr val="0D0D0D"/>
                </a:solidFill>
                <a:highlight>
                  <a:srgbClr val="FFFFFF"/>
                </a:highlight>
              </a:rPr>
              <a:t> Conversion Start and Data Read Timing Diagram of ADC</a:t>
            </a:r>
            <a:endParaRPr sz="1200">
              <a:solidFill>
                <a:srgbClr val="0D0D0D"/>
              </a:solidFill>
              <a:highlight>
                <a:srgbClr val="FFFFFF"/>
              </a:highlight>
            </a:endParaRPr>
          </a:p>
          <a:p>
            <a:pPr marL="0" lvl="0" indent="0" algn="just" rtl="0">
              <a:spcBef>
                <a:spcPts val="0"/>
              </a:spcBef>
              <a:spcAft>
                <a:spcPts val="0"/>
              </a:spcAft>
              <a:buClr>
                <a:schemeClr val="dk1"/>
              </a:buClr>
              <a:buSzPts val="1100"/>
              <a:buFont typeface="Arial"/>
              <a:buNone/>
            </a:pPr>
            <a:endParaRPr sz="1200" b="1">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800">
              <a:solidFill>
                <a:schemeClr val="dk2"/>
              </a:solidFill>
            </a:endParaRPr>
          </a:p>
        </p:txBody>
      </p:sp>
      <p:sp>
        <p:nvSpPr>
          <p:cNvPr id="3" name="Slide Number Placeholder 2">
            <a:extLst>
              <a:ext uri="{FF2B5EF4-FFF2-40B4-BE49-F238E27FC236}">
                <a16:creationId xmlns:a16="http://schemas.microsoft.com/office/drawing/2014/main" id="{606946D0-CDA5-7623-268B-3B79F59BFB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75</a:t>
            </a:fld>
            <a:endParaRPr lang="en-GB"/>
          </a:p>
        </p:txBody>
      </p:sp>
      <p:sp>
        <p:nvSpPr>
          <p:cNvPr id="4" name="Footer Placeholder 6">
            <a:extLst>
              <a:ext uri="{FF2B5EF4-FFF2-40B4-BE49-F238E27FC236}">
                <a16:creationId xmlns:a16="http://schemas.microsoft.com/office/drawing/2014/main" id="{9983B99C-3275-7194-E521-A46DF2103813}"/>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Thummar</a:t>
            </a:r>
            <a:r>
              <a:rPr lang="en-DE" sz="1050" dirty="0"/>
              <a:t>(402</a:t>
            </a:r>
            <a:r>
              <a:rPr lang="de-DE" sz="1050" dirty="0"/>
              <a:t>67</a:t>
            </a:r>
            <a:r>
              <a:rPr lang="en-DE" sz="1050" dirty="0"/>
              <a:t>)</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112"/>
          <p:cNvSpPr txBox="1">
            <a:spLocks noGrp="1"/>
          </p:cNvSpPr>
          <p:nvPr>
            <p:ph type="ctrTitle"/>
          </p:nvPr>
        </p:nvSpPr>
        <p:spPr>
          <a:xfrm>
            <a:off x="401100" y="412725"/>
            <a:ext cx="8431200" cy="730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sz="2800" b="1" dirty="0">
                <a:latin typeface="Calibri" panose="020F0502020204030204" pitchFamily="34" charset="0"/>
                <a:cs typeface="Calibri" panose="020F0502020204030204" pitchFamily="34" charset="0"/>
              </a:rPr>
              <a:t>Cart Pendulum SoC design</a:t>
            </a:r>
            <a:endParaRPr sz="2800" b="1" dirty="0">
              <a:latin typeface="Calibri" panose="020F0502020204030204" pitchFamily="34" charset="0"/>
              <a:cs typeface="Calibri" panose="020F0502020204030204" pitchFamily="34" charset="0"/>
            </a:endParaRPr>
          </a:p>
        </p:txBody>
      </p:sp>
      <p:sp>
        <p:nvSpPr>
          <p:cNvPr id="789" name="Google Shape;789;p112"/>
          <p:cNvSpPr txBox="1">
            <a:spLocks noGrp="1"/>
          </p:cNvSpPr>
          <p:nvPr>
            <p:ph type="subTitle" idx="1"/>
          </p:nvPr>
        </p:nvSpPr>
        <p:spPr>
          <a:xfrm>
            <a:off x="401025" y="1315325"/>
            <a:ext cx="8431200" cy="35418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sz="1800" dirty="0">
                <a:solidFill>
                  <a:schemeClr val="tx1"/>
                </a:solidFill>
                <a:latin typeface="Calibri" panose="020F0502020204030204" pitchFamily="34" charset="0"/>
                <a:cs typeface="Calibri" panose="020F0502020204030204" pitchFamily="34" charset="0"/>
              </a:rPr>
              <a:t>SoC design</a:t>
            </a:r>
            <a:endParaRPr sz="1800" dirty="0">
              <a:solidFill>
                <a:schemeClr val="tx1"/>
              </a:solidFill>
              <a:latin typeface="Calibri" panose="020F0502020204030204" pitchFamily="34" charset="0"/>
              <a:cs typeface="Calibri" panose="020F0502020204030204" pitchFamily="34" charset="0"/>
            </a:endParaRPr>
          </a:p>
          <a:p>
            <a:pPr marL="457200" lvl="0" indent="-342900" algn="l" rtl="0">
              <a:spcBef>
                <a:spcPts val="0"/>
              </a:spcBef>
              <a:spcAft>
                <a:spcPts val="0"/>
              </a:spcAft>
              <a:buSzPts val="1800"/>
              <a:buChar char="➢"/>
            </a:pPr>
            <a:r>
              <a:rPr lang="en-GB" sz="1800" dirty="0">
                <a:solidFill>
                  <a:schemeClr val="tx1"/>
                </a:solidFill>
                <a:latin typeface="Calibri" panose="020F0502020204030204" pitchFamily="34" charset="0"/>
                <a:cs typeface="Calibri" panose="020F0502020204030204" pitchFamily="34" charset="0"/>
              </a:rPr>
              <a:t>Cart Pendulum Custom IP Component</a:t>
            </a:r>
            <a:endParaRPr sz="1800" dirty="0">
              <a:solidFill>
                <a:schemeClr val="tx1"/>
              </a:solidFill>
              <a:latin typeface="Calibri" panose="020F0502020204030204" pitchFamily="34" charset="0"/>
              <a:cs typeface="Calibri" panose="020F0502020204030204" pitchFamily="34" charset="0"/>
            </a:endParaRPr>
          </a:p>
          <a:p>
            <a:pPr marL="457200" lvl="0" indent="-342900" algn="l" rtl="0">
              <a:spcBef>
                <a:spcPts val="0"/>
              </a:spcBef>
              <a:spcAft>
                <a:spcPts val="0"/>
              </a:spcAft>
              <a:buSzPts val="1800"/>
              <a:buChar char="➢"/>
            </a:pPr>
            <a:r>
              <a:rPr lang="en-GB" sz="1800" dirty="0">
                <a:solidFill>
                  <a:schemeClr val="tx1"/>
                </a:solidFill>
                <a:latin typeface="Calibri" panose="020F0502020204030204" pitchFamily="34" charset="0"/>
                <a:cs typeface="Calibri" panose="020F0502020204030204" pitchFamily="34" charset="0"/>
              </a:rPr>
              <a:t>SPI VHDL Module</a:t>
            </a:r>
            <a:endParaRPr sz="1800" dirty="0">
              <a:solidFill>
                <a:schemeClr val="tx1"/>
              </a:solidFill>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1A08F5BD-8DD3-CB3D-089B-A57B6C40A3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76</a:t>
            </a:fld>
            <a:endParaRPr lang="en-GB"/>
          </a:p>
        </p:txBody>
      </p:sp>
      <p:sp>
        <p:nvSpPr>
          <p:cNvPr id="4" name="Footer Placeholder 6">
            <a:extLst>
              <a:ext uri="{FF2B5EF4-FFF2-40B4-BE49-F238E27FC236}">
                <a16:creationId xmlns:a16="http://schemas.microsoft.com/office/drawing/2014/main" id="{B4BF61CB-E989-B910-8536-6AE734FB94A9}"/>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Thummar</a:t>
            </a:r>
            <a:r>
              <a:rPr lang="en-DE" sz="1050" dirty="0"/>
              <a:t>(402</a:t>
            </a:r>
            <a:r>
              <a:rPr lang="de-DE" sz="1050" dirty="0"/>
              <a:t>67</a:t>
            </a:r>
            <a:r>
              <a:rPr lang="en-DE" sz="1050" dirty="0"/>
              <a:t>)</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113"/>
          <p:cNvSpPr txBox="1">
            <a:spLocks noGrp="1"/>
          </p:cNvSpPr>
          <p:nvPr>
            <p:ph type="ctrTitle"/>
          </p:nvPr>
        </p:nvSpPr>
        <p:spPr>
          <a:xfrm>
            <a:off x="401100" y="412725"/>
            <a:ext cx="8431200" cy="730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sz="2800" b="1" dirty="0">
                <a:latin typeface="Calibri" panose="020F0502020204030204" pitchFamily="34" charset="0"/>
                <a:cs typeface="Calibri" panose="020F0502020204030204" pitchFamily="34" charset="0"/>
              </a:rPr>
              <a:t>Cart Pendulum SoC design</a:t>
            </a:r>
            <a:endParaRPr sz="2800" b="1" dirty="0">
              <a:latin typeface="Calibri" panose="020F0502020204030204" pitchFamily="34" charset="0"/>
              <a:cs typeface="Calibri" panose="020F0502020204030204" pitchFamily="34" charset="0"/>
            </a:endParaRPr>
          </a:p>
        </p:txBody>
      </p:sp>
      <p:pic>
        <p:nvPicPr>
          <p:cNvPr id="795" name="Google Shape;795;p113"/>
          <p:cNvPicPr preferRelativeResize="0"/>
          <p:nvPr/>
        </p:nvPicPr>
        <p:blipFill>
          <a:blip r:embed="rId3">
            <a:alphaModFix/>
          </a:blip>
          <a:stretch>
            <a:fillRect/>
          </a:stretch>
        </p:blipFill>
        <p:spPr>
          <a:xfrm>
            <a:off x="849225" y="1295625"/>
            <a:ext cx="7445549" cy="3012749"/>
          </a:xfrm>
          <a:prstGeom prst="rect">
            <a:avLst/>
          </a:prstGeom>
          <a:noFill/>
          <a:ln>
            <a:noFill/>
          </a:ln>
        </p:spPr>
      </p:pic>
      <p:sp>
        <p:nvSpPr>
          <p:cNvPr id="3" name="Slide Number Placeholder 2">
            <a:extLst>
              <a:ext uri="{FF2B5EF4-FFF2-40B4-BE49-F238E27FC236}">
                <a16:creationId xmlns:a16="http://schemas.microsoft.com/office/drawing/2014/main" id="{8153041C-343A-08BF-DD2B-FC4F1DA5B4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77</a:t>
            </a:fld>
            <a:endParaRPr lang="en-GB"/>
          </a:p>
        </p:txBody>
      </p:sp>
      <p:sp>
        <p:nvSpPr>
          <p:cNvPr id="4" name="Footer Placeholder 6">
            <a:extLst>
              <a:ext uri="{FF2B5EF4-FFF2-40B4-BE49-F238E27FC236}">
                <a16:creationId xmlns:a16="http://schemas.microsoft.com/office/drawing/2014/main" id="{C0BC90C9-B99A-AF38-93EC-9B91E18AC9D9}"/>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Thummar</a:t>
            </a:r>
            <a:r>
              <a:rPr lang="en-DE" sz="1050" dirty="0"/>
              <a:t>(402</a:t>
            </a:r>
            <a:r>
              <a:rPr lang="de-DE" sz="1050" dirty="0"/>
              <a:t>67</a:t>
            </a:r>
            <a:r>
              <a:rPr lang="en-DE" sz="1050" dirty="0"/>
              <a:t>)</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114"/>
          <p:cNvSpPr txBox="1">
            <a:spLocks noGrp="1"/>
          </p:cNvSpPr>
          <p:nvPr>
            <p:ph type="ctrTitle"/>
          </p:nvPr>
        </p:nvSpPr>
        <p:spPr>
          <a:xfrm>
            <a:off x="401025" y="399950"/>
            <a:ext cx="8431200" cy="730500"/>
          </a:xfrm>
          <a:prstGeom prst="rect">
            <a:avLst/>
          </a:prstGeom>
        </p:spPr>
        <p:txBody>
          <a:bodyPr spcFirstLastPara="1" wrap="square" lIns="91425" tIns="91425" rIns="91425" bIns="91425" anchor="b" anchorCtr="0">
            <a:normAutofit/>
          </a:bodyPr>
          <a:lstStyle/>
          <a:p>
            <a:pPr marL="0" marR="0" lvl="0" indent="0" algn="l" rtl="0">
              <a:lnSpc>
                <a:spcPct val="100000"/>
              </a:lnSpc>
              <a:spcBef>
                <a:spcPts val="0"/>
              </a:spcBef>
              <a:spcAft>
                <a:spcPts val="0"/>
              </a:spcAft>
              <a:buNone/>
            </a:pPr>
            <a:r>
              <a:rPr lang="en-GB" sz="2800" b="1" dirty="0">
                <a:latin typeface="Calibri" panose="020F0502020204030204" pitchFamily="34" charset="0"/>
                <a:cs typeface="Calibri" panose="020F0502020204030204" pitchFamily="34" charset="0"/>
              </a:rPr>
              <a:t>Cart Pendulum Custom IP Component</a:t>
            </a:r>
            <a:endParaRPr sz="2800" b="1" dirty="0">
              <a:latin typeface="Calibri" panose="020F0502020204030204" pitchFamily="34" charset="0"/>
              <a:cs typeface="Calibri" panose="020F0502020204030204" pitchFamily="34" charset="0"/>
            </a:endParaRPr>
          </a:p>
        </p:txBody>
      </p:sp>
      <p:sp>
        <p:nvSpPr>
          <p:cNvPr id="801" name="Google Shape;801;p114"/>
          <p:cNvSpPr txBox="1">
            <a:spLocks noGrp="1"/>
          </p:cNvSpPr>
          <p:nvPr>
            <p:ph type="subTitle" idx="1"/>
          </p:nvPr>
        </p:nvSpPr>
        <p:spPr>
          <a:xfrm>
            <a:off x="401025" y="1315325"/>
            <a:ext cx="8431200" cy="3426900"/>
          </a:xfrm>
          <a:prstGeom prst="rect">
            <a:avLst/>
          </a:prstGeom>
        </p:spPr>
        <p:txBody>
          <a:bodyPr spcFirstLastPara="1" wrap="square" lIns="91425" tIns="91425" rIns="91425" bIns="91425" anchor="t" anchorCtr="0">
            <a:noAutofit/>
          </a:bodyPr>
          <a:lstStyle/>
          <a:p>
            <a:pPr marL="457200" lvl="0" indent="-317500" algn="just" rtl="0">
              <a:lnSpc>
                <a:spcPct val="115000"/>
              </a:lnSpc>
              <a:spcBef>
                <a:spcPts val="1500"/>
              </a:spcBef>
              <a:spcAft>
                <a:spcPts val="0"/>
              </a:spcAft>
              <a:buClr>
                <a:srgbClr val="0D0D0D"/>
              </a:buClr>
              <a:buSzPts val="1400"/>
              <a:buChar char="➢"/>
            </a:pPr>
            <a:r>
              <a:rPr lang="en-GB" sz="1400" b="1" dirty="0">
                <a:solidFill>
                  <a:srgbClr val="0D0D0D"/>
                </a:solidFill>
                <a:highlight>
                  <a:srgbClr val="FFFFFF"/>
                </a:highlight>
                <a:latin typeface="Calibri" panose="020F0502020204030204" pitchFamily="34" charset="0"/>
                <a:cs typeface="Calibri" panose="020F0502020204030204" pitchFamily="34" charset="0"/>
              </a:rPr>
              <a:t>Purpose:</a:t>
            </a:r>
            <a:endParaRPr sz="1400" b="1" dirty="0">
              <a:solidFill>
                <a:srgbClr val="0D0D0D"/>
              </a:solidFill>
              <a:highlight>
                <a:srgbClr val="FFFFFF"/>
              </a:highlight>
              <a:latin typeface="Calibri" panose="020F0502020204030204" pitchFamily="34" charset="0"/>
              <a:cs typeface="Calibri" panose="020F0502020204030204" pitchFamily="34" charset="0"/>
            </a:endParaRPr>
          </a:p>
          <a:p>
            <a:pPr marL="914400" lvl="1" indent="-317500" algn="just" rtl="0">
              <a:lnSpc>
                <a:spcPct val="115000"/>
              </a:lnSpc>
              <a:spcBef>
                <a:spcPts val="0"/>
              </a:spcBef>
              <a:spcAft>
                <a:spcPts val="0"/>
              </a:spcAft>
              <a:buClr>
                <a:srgbClr val="0D0D0D"/>
              </a:buClr>
              <a:buSzPts val="1400"/>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Facilitates Arty Z7 FPGA and POXI interface board communication.</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457200" lvl="0" indent="-317500" algn="just" rtl="0">
              <a:lnSpc>
                <a:spcPct val="115000"/>
              </a:lnSpc>
              <a:spcBef>
                <a:spcPts val="0"/>
              </a:spcBef>
              <a:spcAft>
                <a:spcPts val="0"/>
              </a:spcAft>
              <a:buClr>
                <a:srgbClr val="0D0D0D"/>
              </a:buClr>
              <a:buSzPts val="1400"/>
              <a:buChar char="➢"/>
            </a:pPr>
            <a:r>
              <a:rPr lang="en-GB" sz="1400" b="1" dirty="0">
                <a:solidFill>
                  <a:srgbClr val="0D0D0D"/>
                </a:solidFill>
                <a:highlight>
                  <a:srgbClr val="FFFFFF"/>
                </a:highlight>
                <a:latin typeface="Calibri" panose="020F0502020204030204" pitchFamily="34" charset="0"/>
                <a:cs typeface="Calibri" panose="020F0502020204030204" pitchFamily="34" charset="0"/>
              </a:rPr>
              <a:t>IP Utilization:</a:t>
            </a:r>
            <a:endParaRPr sz="1400" b="1" dirty="0">
              <a:solidFill>
                <a:srgbClr val="0D0D0D"/>
              </a:solidFill>
              <a:highlight>
                <a:srgbClr val="FFFFFF"/>
              </a:highlight>
              <a:latin typeface="Calibri" panose="020F0502020204030204" pitchFamily="34" charset="0"/>
              <a:cs typeface="Calibri" panose="020F0502020204030204" pitchFamily="34" charset="0"/>
            </a:endParaRPr>
          </a:p>
          <a:p>
            <a:pPr marL="914400" lvl="1" indent="-317500" algn="just" rtl="0">
              <a:lnSpc>
                <a:spcPct val="115000"/>
              </a:lnSpc>
              <a:spcBef>
                <a:spcPts val="0"/>
              </a:spcBef>
              <a:spcAft>
                <a:spcPts val="0"/>
              </a:spcAft>
              <a:buClr>
                <a:srgbClr val="0D0D0D"/>
              </a:buClr>
              <a:buSzPts val="1400"/>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Utilizes VHDL-developed IP with AXI peripheral and four 32-bit registers.</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457200" lvl="0" indent="-317500" algn="just" rtl="0">
              <a:lnSpc>
                <a:spcPct val="115000"/>
              </a:lnSpc>
              <a:spcBef>
                <a:spcPts val="0"/>
              </a:spcBef>
              <a:spcAft>
                <a:spcPts val="0"/>
              </a:spcAft>
              <a:buClr>
                <a:srgbClr val="0D0D0D"/>
              </a:buClr>
              <a:buSzPts val="1400"/>
              <a:buChar char="➢"/>
            </a:pPr>
            <a:r>
              <a:rPr lang="en-GB" sz="1400" b="1" dirty="0">
                <a:solidFill>
                  <a:srgbClr val="0D0D0D"/>
                </a:solidFill>
                <a:highlight>
                  <a:srgbClr val="FFFFFF"/>
                </a:highlight>
                <a:latin typeface="Calibri" panose="020F0502020204030204" pitchFamily="34" charset="0"/>
                <a:cs typeface="Calibri" panose="020F0502020204030204" pitchFamily="34" charset="0"/>
              </a:rPr>
              <a:t>Functionality:</a:t>
            </a:r>
            <a:endParaRPr sz="1400" b="1" dirty="0">
              <a:solidFill>
                <a:srgbClr val="0D0D0D"/>
              </a:solidFill>
              <a:highlight>
                <a:srgbClr val="FFFFFF"/>
              </a:highlight>
              <a:latin typeface="Calibri" panose="020F0502020204030204" pitchFamily="34" charset="0"/>
              <a:cs typeface="Calibri" panose="020F0502020204030204" pitchFamily="34" charset="0"/>
            </a:endParaRPr>
          </a:p>
          <a:p>
            <a:pPr marL="914400" lvl="1" indent="-317500" algn="just" rtl="0">
              <a:lnSpc>
                <a:spcPct val="115000"/>
              </a:lnSpc>
              <a:spcBef>
                <a:spcPts val="0"/>
              </a:spcBef>
              <a:spcAft>
                <a:spcPts val="0"/>
              </a:spcAft>
              <a:buClr>
                <a:srgbClr val="0D0D0D"/>
              </a:buClr>
              <a:buSzPts val="1400"/>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Integrates chip select distribution, SPI module, and LED drivers.</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914400" lvl="1" indent="-317500" algn="just" rtl="0">
              <a:lnSpc>
                <a:spcPct val="115000"/>
              </a:lnSpc>
              <a:spcBef>
                <a:spcPts val="0"/>
              </a:spcBef>
              <a:spcAft>
                <a:spcPts val="0"/>
              </a:spcAft>
              <a:buClr>
                <a:srgbClr val="0D0D0D"/>
              </a:buClr>
              <a:buSzPts val="1400"/>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Manages Arty Z7 board LEDs, switches, pushbuttons, red, and infrared LEDs.</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457200" lvl="0" indent="-317500" algn="just" rtl="0">
              <a:lnSpc>
                <a:spcPct val="115000"/>
              </a:lnSpc>
              <a:spcBef>
                <a:spcPts val="0"/>
              </a:spcBef>
              <a:spcAft>
                <a:spcPts val="0"/>
              </a:spcAft>
              <a:buClr>
                <a:srgbClr val="0D0D0D"/>
              </a:buClr>
              <a:buSzPts val="1400"/>
              <a:buChar char="➢"/>
            </a:pPr>
            <a:r>
              <a:rPr lang="en-GB" sz="1400" b="1" dirty="0">
                <a:solidFill>
                  <a:srgbClr val="0D0D0D"/>
                </a:solidFill>
                <a:highlight>
                  <a:srgbClr val="FFFFFF"/>
                </a:highlight>
                <a:latin typeface="Calibri" panose="020F0502020204030204" pitchFamily="34" charset="0"/>
                <a:cs typeface="Calibri" panose="020F0502020204030204" pitchFamily="34" charset="0"/>
              </a:rPr>
              <a:t>Key Components:</a:t>
            </a:r>
            <a:endParaRPr sz="1400" b="1" dirty="0">
              <a:solidFill>
                <a:srgbClr val="0D0D0D"/>
              </a:solidFill>
              <a:highlight>
                <a:srgbClr val="FFFFFF"/>
              </a:highlight>
              <a:latin typeface="Calibri" panose="020F0502020204030204" pitchFamily="34" charset="0"/>
              <a:cs typeface="Calibri" panose="020F0502020204030204" pitchFamily="34" charset="0"/>
            </a:endParaRPr>
          </a:p>
          <a:p>
            <a:pPr marL="914400" lvl="1" indent="-317500" algn="just" rtl="0">
              <a:lnSpc>
                <a:spcPct val="115000"/>
              </a:lnSpc>
              <a:spcBef>
                <a:spcPts val="0"/>
              </a:spcBef>
              <a:spcAft>
                <a:spcPts val="0"/>
              </a:spcAft>
              <a:buClr>
                <a:srgbClr val="0D0D0D"/>
              </a:buClr>
              <a:buSzPts val="1400"/>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SPI Module: Controls chip select, LED drivers, and communication with POXI board.</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457200" lvl="0" indent="-317500" algn="just" rtl="0">
              <a:lnSpc>
                <a:spcPct val="115000"/>
              </a:lnSpc>
              <a:spcBef>
                <a:spcPts val="0"/>
              </a:spcBef>
              <a:spcAft>
                <a:spcPts val="0"/>
              </a:spcAft>
              <a:buClr>
                <a:srgbClr val="0D0D0D"/>
              </a:buClr>
              <a:buSzPts val="1400"/>
              <a:buChar char="➢"/>
            </a:pPr>
            <a:r>
              <a:rPr lang="en-GB" sz="1400" b="1" dirty="0">
                <a:solidFill>
                  <a:srgbClr val="0D0D0D"/>
                </a:solidFill>
                <a:highlight>
                  <a:srgbClr val="FFFFFF"/>
                </a:highlight>
                <a:latin typeface="Calibri" panose="020F0502020204030204" pitchFamily="34" charset="0"/>
                <a:cs typeface="Calibri" panose="020F0502020204030204" pitchFamily="34" charset="0"/>
              </a:rPr>
              <a:t>Effective Coordination:</a:t>
            </a:r>
            <a:endParaRPr sz="1400" b="1" dirty="0">
              <a:solidFill>
                <a:srgbClr val="0D0D0D"/>
              </a:solidFill>
              <a:highlight>
                <a:srgbClr val="FFFFFF"/>
              </a:highlight>
              <a:latin typeface="Calibri" panose="020F0502020204030204" pitchFamily="34" charset="0"/>
              <a:cs typeface="Calibri" panose="020F0502020204030204" pitchFamily="34" charset="0"/>
            </a:endParaRPr>
          </a:p>
          <a:p>
            <a:pPr marL="914400" lvl="1" indent="-317500" algn="just" rtl="0">
              <a:lnSpc>
                <a:spcPct val="115000"/>
              </a:lnSpc>
              <a:spcBef>
                <a:spcPts val="0"/>
              </a:spcBef>
              <a:spcAft>
                <a:spcPts val="0"/>
              </a:spcAft>
              <a:buClr>
                <a:srgbClr val="0D0D0D"/>
              </a:buClr>
              <a:buSzPts val="1400"/>
              <a:buChar char="○"/>
            </a:pPr>
            <a:r>
              <a:rPr lang="en-GB" sz="1400" dirty="0">
                <a:solidFill>
                  <a:srgbClr val="0D0D0D"/>
                </a:solidFill>
                <a:highlight>
                  <a:srgbClr val="FFFFFF"/>
                </a:highlight>
                <a:latin typeface="Calibri" panose="020F0502020204030204" pitchFamily="34" charset="0"/>
                <a:cs typeface="Calibri" panose="020F0502020204030204" pitchFamily="34" charset="0"/>
              </a:rPr>
              <a:t>Enables seamless operation and communication between FPGA and POXI board.</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0" lvl="0" indent="0" algn="l" rtl="0">
              <a:lnSpc>
                <a:spcPct val="115000"/>
              </a:lnSpc>
              <a:spcBef>
                <a:spcPts val="1500"/>
              </a:spcBef>
              <a:spcAft>
                <a:spcPts val="0"/>
              </a:spcAft>
              <a:buNone/>
            </a:pPr>
            <a:endParaRPr sz="1400" b="1" dirty="0">
              <a:solidFill>
                <a:srgbClr val="0D0D0D"/>
              </a:solidFill>
              <a:highlight>
                <a:srgbClr val="FFFFFF"/>
              </a:highlight>
            </a:endParaRPr>
          </a:p>
        </p:txBody>
      </p:sp>
      <p:sp>
        <p:nvSpPr>
          <p:cNvPr id="3" name="Slide Number Placeholder 2">
            <a:extLst>
              <a:ext uri="{FF2B5EF4-FFF2-40B4-BE49-F238E27FC236}">
                <a16:creationId xmlns:a16="http://schemas.microsoft.com/office/drawing/2014/main" id="{04CB849D-1A3F-22D3-339D-1F6E37648C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78</a:t>
            </a:fld>
            <a:endParaRPr lang="en-GB"/>
          </a:p>
        </p:txBody>
      </p:sp>
      <p:sp>
        <p:nvSpPr>
          <p:cNvPr id="4" name="Footer Placeholder 6">
            <a:extLst>
              <a:ext uri="{FF2B5EF4-FFF2-40B4-BE49-F238E27FC236}">
                <a16:creationId xmlns:a16="http://schemas.microsoft.com/office/drawing/2014/main" id="{43902E5F-2023-3CC1-950F-34F1A7AA9952}"/>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Thummar</a:t>
            </a:r>
            <a:r>
              <a:rPr lang="en-DE" sz="1050" dirty="0"/>
              <a:t>(402</a:t>
            </a:r>
            <a:r>
              <a:rPr lang="de-DE" sz="1050" dirty="0"/>
              <a:t>67</a:t>
            </a:r>
            <a:r>
              <a:rPr lang="en-DE" sz="1050" dirty="0"/>
              <a:t>)</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115"/>
          <p:cNvSpPr txBox="1">
            <a:spLocks noGrp="1"/>
          </p:cNvSpPr>
          <p:nvPr>
            <p:ph type="ctrTitle"/>
          </p:nvPr>
        </p:nvSpPr>
        <p:spPr>
          <a:xfrm>
            <a:off x="401025" y="399950"/>
            <a:ext cx="8431200" cy="730500"/>
          </a:xfrm>
          <a:prstGeom prst="rect">
            <a:avLst/>
          </a:prstGeom>
        </p:spPr>
        <p:txBody>
          <a:bodyPr spcFirstLastPara="1" wrap="square" lIns="91425" tIns="91425" rIns="91425" bIns="91425" anchor="b" anchorCtr="0">
            <a:normAutofit/>
          </a:bodyPr>
          <a:lstStyle/>
          <a:p>
            <a:pPr marL="0" marR="0" lvl="0" indent="0" algn="l" rtl="0">
              <a:lnSpc>
                <a:spcPct val="100000"/>
              </a:lnSpc>
              <a:spcBef>
                <a:spcPts val="0"/>
              </a:spcBef>
              <a:spcAft>
                <a:spcPts val="0"/>
              </a:spcAft>
              <a:buNone/>
            </a:pPr>
            <a:r>
              <a:rPr lang="en-GB" sz="2800" b="1" dirty="0">
                <a:latin typeface="Calibri" panose="020F0502020204030204" pitchFamily="34" charset="0"/>
                <a:cs typeface="Calibri" panose="020F0502020204030204" pitchFamily="34" charset="0"/>
              </a:rPr>
              <a:t>Cart Pendulum Custom IP Component</a:t>
            </a:r>
            <a:endParaRPr sz="2800" b="1" dirty="0">
              <a:latin typeface="Calibri" panose="020F0502020204030204" pitchFamily="34" charset="0"/>
              <a:cs typeface="Calibri" panose="020F0502020204030204" pitchFamily="34" charset="0"/>
            </a:endParaRPr>
          </a:p>
        </p:txBody>
      </p:sp>
      <p:pic>
        <p:nvPicPr>
          <p:cNvPr id="807" name="Google Shape;807;p115"/>
          <p:cNvPicPr preferRelativeResize="0"/>
          <p:nvPr/>
        </p:nvPicPr>
        <p:blipFill>
          <a:blip r:embed="rId3">
            <a:alphaModFix/>
          </a:blip>
          <a:stretch>
            <a:fillRect/>
          </a:stretch>
        </p:blipFill>
        <p:spPr>
          <a:xfrm>
            <a:off x="2720579" y="1289800"/>
            <a:ext cx="3702849" cy="2815100"/>
          </a:xfrm>
          <a:prstGeom prst="rect">
            <a:avLst/>
          </a:prstGeom>
          <a:noFill/>
          <a:ln>
            <a:noFill/>
          </a:ln>
        </p:spPr>
      </p:pic>
      <p:sp>
        <p:nvSpPr>
          <p:cNvPr id="808" name="Google Shape;808;p115"/>
          <p:cNvSpPr txBox="1"/>
          <p:nvPr/>
        </p:nvSpPr>
        <p:spPr>
          <a:xfrm>
            <a:off x="3341900" y="4104900"/>
            <a:ext cx="2736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t>IP Block diagram</a:t>
            </a:r>
            <a:endParaRPr sz="1200"/>
          </a:p>
        </p:txBody>
      </p:sp>
      <p:sp>
        <p:nvSpPr>
          <p:cNvPr id="3" name="Slide Number Placeholder 2">
            <a:extLst>
              <a:ext uri="{FF2B5EF4-FFF2-40B4-BE49-F238E27FC236}">
                <a16:creationId xmlns:a16="http://schemas.microsoft.com/office/drawing/2014/main" id="{B5AB93AE-9118-8D5D-C7E7-CCA9347044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79</a:t>
            </a:fld>
            <a:endParaRPr lang="en-GB"/>
          </a:p>
        </p:txBody>
      </p:sp>
      <p:sp>
        <p:nvSpPr>
          <p:cNvPr id="4" name="Footer Placeholder 6">
            <a:extLst>
              <a:ext uri="{FF2B5EF4-FFF2-40B4-BE49-F238E27FC236}">
                <a16:creationId xmlns:a16="http://schemas.microsoft.com/office/drawing/2014/main" id="{C06CDD48-AA4D-326A-5FD5-D2C8496AA4AC}"/>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Thummar</a:t>
            </a:r>
            <a:r>
              <a:rPr lang="en-DE" sz="1050" dirty="0"/>
              <a:t>(402</a:t>
            </a:r>
            <a:r>
              <a:rPr lang="de-DE" sz="1050" dirty="0"/>
              <a:t>67</a:t>
            </a:r>
            <a:r>
              <a:rPr lang="en-DE" sz="1050" dirty="0"/>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DB644C-17B4-E242-8979-14152A79DF9E}"/>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59487CAC-9861-1D5A-6A3B-A97D74D5CCE2}"/>
                  </a:ext>
                </a:extLst>
              </p:cNvPr>
              <p:cNvSpPr txBox="1"/>
              <p:nvPr/>
            </p:nvSpPr>
            <p:spPr>
              <a:xfrm>
                <a:off x="411819" y="404316"/>
                <a:ext cx="8278585" cy="1858329"/>
              </a:xfrm>
              <a:prstGeom prst="rect">
                <a:avLst/>
              </a:prstGeom>
              <a:noFill/>
            </p:spPr>
            <p:txBody>
              <a:bodyPr wrap="square">
                <a:spAutoFit/>
              </a:bodyPr>
              <a:lstStyle/>
              <a:p>
                <a:pPr algn="just">
                  <a:lnSpc>
                    <a:spcPct val="115000"/>
                  </a:lnSpc>
                  <a:spcAft>
                    <a:spcPts val="900"/>
                  </a:spcAft>
                </a:pPr>
                <a:r>
                  <a:rPr lang="en-US" sz="1500" dirty="0">
                    <a:latin typeface="Calibri" panose="020F0502020204030204" pitchFamily="34" charset="0"/>
                    <a:ea typeface="Calibri" panose="020F0502020204030204" pitchFamily="34" charset="0"/>
                    <a:cs typeface="Calibri" panose="020F0502020204030204" pitchFamily="34" charset="0"/>
                  </a:rPr>
                  <a:t>The total kinetic energy of the system is calculated to derive the nonlinear equation of the cart pendulum system. This may be expressed as follows:</a:t>
                </a:r>
                <a:endParaRPr lang="en-DE" sz="1500" dirty="0">
                  <a:latin typeface="Calibri" panose="020F0502020204030204" pitchFamily="34" charset="0"/>
                  <a:ea typeface="Calibri" panose="020F0502020204030204" pitchFamily="34" charset="0"/>
                  <a:cs typeface="Shruti" panose="020B0502040204020203" pitchFamily="34" charset="0"/>
                </a:endParaRPr>
              </a:p>
              <a:p>
                <a:pPr marL="285750" indent="-285750" algn="just">
                  <a:lnSpc>
                    <a:spcPct val="115000"/>
                  </a:lnSpc>
                  <a:spcAft>
                    <a:spcPts val="900"/>
                  </a:spcAft>
                  <a:buFont typeface="Arial" panose="020B0604020202020204" pitchFamily="34" charset="0"/>
                  <a:buChar char="•"/>
                </a:pPr>
                <a14:m>
                  <m:oMath xmlns:m="http://schemas.openxmlformats.org/officeDocument/2006/math">
                    <m:eqArr>
                      <m:eqArrPr>
                        <m:ctrlPr>
                          <a:rPr lang="en-DE" sz="1500" i="1">
                            <a:latin typeface="Cambria Math" panose="02040503050406030204" pitchFamily="18" charset="0"/>
                            <a:ea typeface="Calibri" panose="020F0502020204030204" pitchFamily="34" charset="0"/>
                            <a:cs typeface="Shruti" panose="020B0502040204020203" pitchFamily="34" charset="0"/>
                          </a:rPr>
                        </m:ctrlPr>
                      </m:eqArrPr>
                      <m:e>
                        <m:sSub>
                          <m:sSubPr>
                            <m:ctrlPr>
                              <a:rPr lang="en-DE" sz="1500" i="1">
                                <a:latin typeface="Cambria Math" panose="02040503050406030204" pitchFamily="18" charset="0"/>
                                <a:ea typeface="Calibri" panose="020F0502020204030204" pitchFamily="34" charset="0"/>
                                <a:cs typeface="Shruti" panose="020B0502040204020203" pitchFamily="34" charset="0"/>
                              </a:rPr>
                            </m:ctrlPr>
                          </m:sSubPr>
                          <m:e>
                            <m:r>
                              <a:rPr lang="en-US" sz="1500" i="1">
                                <a:latin typeface="Cambria Math" panose="02040503050406030204" pitchFamily="18" charset="0"/>
                                <a:ea typeface="Calibri" panose="020F0502020204030204" pitchFamily="34" charset="0"/>
                                <a:cs typeface="Shruti" panose="020B0502040204020203" pitchFamily="34" charset="0"/>
                              </a:rPr>
                              <m:t>𝐸</m:t>
                            </m:r>
                          </m:e>
                          <m:sub>
                            <m:r>
                              <m:rPr>
                                <m:nor/>
                              </m:rPr>
                              <a:rPr lang="en-US" sz="1500">
                                <a:latin typeface="Calibri" panose="020F0502020204030204" pitchFamily="34" charset="0"/>
                                <a:ea typeface="Calibri" panose="020F0502020204030204" pitchFamily="34" charset="0"/>
                                <a:cs typeface="Shruti" panose="020B0502040204020203" pitchFamily="34" charset="0"/>
                              </a:rPr>
                              <m:t>kin</m:t>
                            </m:r>
                            <m:r>
                              <m:rPr>
                                <m:nor/>
                              </m:rPr>
                              <a:rPr lang="en-US" sz="1500" i="1">
                                <a:latin typeface="Calibri" panose="020F0502020204030204" pitchFamily="34" charset="0"/>
                                <a:ea typeface="Calibri" panose="020F0502020204030204" pitchFamily="34" charset="0"/>
                                <a:cs typeface="Shruti" panose="020B0502040204020203" pitchFamily="34" charset="0"/>
                              </a:rPr>
                              <m:t> </m:t>
                            </m:r>
                          </m:sub>
                        </m:sSub>
                        <m:r>
                          <a:rPr lang="en-US" sz="1500">
                            <a:latin typeface="Cambria Math" panose="02040503050406030204" pitchFamily="18" charset="0"/>
                            <a:ea typeface="Calibri" panose="020F0502020204030204" pitchFamily="34" charset="0"/>
                            <a:cs typeface="Shruti" panose="020B0502040204020203" pitchFamily="34" charset="0"/>
                          </a:rPr>
                          <m:t>=</m:t>
                        </m:r>
                        <m:f>
                          <m:fPr>
                            <m:ctrlPr>
                              <a:rPr lang="en-DE" sz="1500" i="1">
                                <a:latin typeface="Cambria Math" panose="02040503050406030204" pitchFamily="18" charset="0"/>
                                <a:ea typeface="Calibri" panose="020F0502020204030204" pitchFamily="34" charset="0"/>
                                <a:cs typeface="Shruti" panose="020B0502040204020203" pitchFamily="34" charset="0"/>
                              </a:rPr>
                            </m:ctrlPr>
                          </m:fPr>
                          <m:num>
                            <m:r>
                              <a:rPr lang="en-US" sz="1500">
                                <a:latin typeface="Cambria Math" panose="02040503050406030204" pitchFamily="18" charset="0"/>
                                <a:ea typeface="Calibri" panose="020F0502020204030204" pitchFamily="34" charset="0"/>
                                <a:cs typeface="Shruti" panose="020B0502040204020203" pitchFamily="34" charset="0"/>
                              </a:rPr>
                              <m:t>1</m:t>
                            </m:r>
                          </m:num>
                          <m:den>
                            <m:r>
                              <a:rPr lang="en-US" sz="1500">
                                <a:latin typeface="Cambria Math" panose="02040503050406030204" pitchFamily="18" charset="0"/>
                                <a:ea typeface="Calibri" panose="020F0502020204030204" pitchFamily="34" charset="0"/>
                                <a:cs typeface="Shruti" panose="020B0502040204020203" pitchFamily="34" charset="0"/>
                              </a:rPr>
                              <m:t>2</m:t>
                            </m:r>
                          </m:den>
                        </m:f>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𝑀</m:t>
                        </m:r>
                        <m:r>
                          <a:rPr lang="en-US" sz="1500">
                            <a:latin typeface="Cambria Math" panose="02040503050406030204" pitchFamily="18" charset="0"/>
                            <a:ea typeface="Calibri" panose="020F0502020204030204" pitchFamily="34" charset="0"/>
                            <a:cs typeface="Shruti" panose="020B0502040204020203" pitchFamily="34" charset="0"/>
                          </a:rPr>
                          <m:t>⋅</m:t>
                        </m:r>
                        <m:sSup>
                          <m:sSupPr>
                            <m:ctrlPr>
                              <a:rPr lang="en-DE" sz="1500" i="1">
                                <a:latin typeface="Cambria Math" panose="02040503050406030204" pitchFamily="18" charset="0"/>
                                <a:ea typeface="Calibri" panose="020F0502020204030204" pitchFamily="34" charset="0"/>
                                <a:cs typeface="Shruti" panose="020B0502040204020203" pitchFamily="34" charset="0"/>
                              </a:rPr>
                            </m:ctrlPr>
                          </m:sSupPr>
                          <m:e>
                            <m:r>
                              <a:rPr lang="en-US" sz="1500" i="1">
                                <a:latin typeface="Cambria Math" panose="02040503050406030204" pitchFamily="18" charset="0"/>
                                <a:ea typeface="Calibri" panose="020F0502020204030204" pitchFamily="34" charset="0"/>
                                <a:cs typeface="Shruti" panose="020B0502040204020203" pitchFamily="34" charset="0"/>
                              </a:rPr>
                              <m:t>𝑣</m:t>
                            </m:r>
                          </m:e>
                          <m:sup>
                            <m:r>
                              <a:rPr lang="en-US" sz="1500">
                                <a:latin typeface="Cambria Math" panose="02040503050406030204" pitchFamily="18" charset="0"/>
                                <a:ea typeface="Calibri" panose="020F0502020204030204" pitchFamily="34" charset="0"/>
                                <a:cs typeface="Shruti" panose="020B0502040204020203" pitchFamily="34" charset="0"/>
                              </a:rPr>
                              <m:t>2</m:t>
                            </m:r>
                          </m:sup>
                        </m:sSup>
                        <m:r>
                          <a:rPr lang="en-US" sz="1500">
                            <a:latin typeface="Cambria Math" panose="02040503050406030204" pitchFamily="18" charset="0"/>
                            <a:ea typeface="Calibri" panose="020F0502020204030204" pitchFamily="34" charset="0"/>
                            <a:cs typeface="Shruti" panose="020B0502040204020203" pitchFamily="34" charset="0"/>
                          </a:rPr>
                          <m:t>+</m:t>
                        </m:r>
                        <m:f>
                          <m:fPr>
                            <m:ctrlPr>
                              <a:rPr lang="en-DE" sz="1500" i="1">
                                <a:latin typeface="Cambria Math" panose="02040503050406030204" pitchFamily="18" charset="0"/>
                                <a:ea typeface="Calibri" panose="020F0502020204030204" pitchFamily="34" charset="0"/>
                                <a:cs typeface="Shruti" panose="020B0502040204020203" pitchFamily="34" charset="0"/>
                              </a:rPr>
                            </m:ctrlPr>
                          </m:fPr>
                          <m:num>
                            <m:r>
                              <a:rPr lang="en-US" sz="1500">
                                <a:latin typeface="Cambria Math" panose="02040503050406030204" pitchFamily="18" charset="0"/>
                                <a:ea typeface="Calibri" panose="020F0502020204030204" pitchFamily="34" charset="0"/>
                                <a:cs typeface="Shruti" panose="020B0502040204020203" pitchFamily="34" charset="0"/>
                              </a:rPr>
                              <m:t>1</m:t>
                            </m:r>
                          </m:num>
                          <m:den>
                            <m:r>
                              <a:rPr lang="en-US" sz="1500">
                                <a:latin typeface="Cambria Math" panose="02040503050406030204" pitchFamily="18" charset="0"/>
                                <a:ea typeface="Calibri" panose="020F0502020204030204" pitchFamily="34" charset="0"/>
                                <a:cs typeface="Shruti" panose="020B0502040204020203" pitchFamily="34" charset="0"/>
                              </a:rPr>
                              <m:t>2</m:t>
                            </m:r>
                          </m:den>
                        </m:f>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𝑚</m:t>
                        </m:r>
                        <m:r>
                          <a:rPr lang="en-US" sz="1500">
                            <a:latin typeface="Cambria Math" panose="02040503050406030204" pitchFamily="18" charset="0"/>
                            <a:ea typeface="Calibri" panose="020F0502020204030204" pitchFamily="34" charset="0"/>
                            <a:cs typeface="Shruti" panose="020B0502040204020203" pitchFamily="34" charset="0"/>
                          </a:rPr>
                          <m:t>⋅</m:t>
                        </m:r>
                        <m:d>
                          <m:dPr>
                            <m:ctrlPr>
                              <a:rPr lang="en-DE" sz="1500" i="1">
                                <a:latin typeface="Cambria Math" panose="02040503050406030204" pitchFamily="18" charset="0"/>
                                <a:ea typeface="Calibri" panose="020F0502020204030204" pitchFamily="34" charset="0"/>
                                <a:cs typeface="Shruti" panose="020B0502040204020203" pitchFamily="34" charset="0"/>
                              </a:rPr>
                            </m:ctrlPr>
                          </m:dPr>
                          <m:e>
                            <m:sSup>
                              <m:sSupPr>
                                <m:ctrlPr>
                                  <a:rPr lang="en-DE" sz="1500" i="1">
                                    <a:latin typeface="Cambria Math" panose="02040503050406030204" pitchFamily="18" charset="0"/>
                                    <a:ea typeface="Calibri" panose="020F0502020204030204" pitchFamily="34" charset="0"/>
                                    <a:cs typeface="Shruti" panose="020B0502040204020203" pitchFamily="34" charset="0"/>
                                  </a:rPr>
                                </m:ctrlPr>
                              </m:sSupPr>
                              <m:e>
                                <m:sSub>
                                  <m:sSubPr>
                                    <m:ctrlPr>
                                      <a:rPr lang="en-DE" sz="1500" i="1">
                                        <a:latin typeface="Cambria Math" panose="02040503050406030204" pitchFamily="18" charset="0"/>
                                        <a:ea typeface="Calibri" panose="020F0502020204030204" pitchFamily="34" charset="0"/>
                                        <a:cs typeface="Shruti" panose="020B0502040204020203" pitchFamily="34" charset="0"/>
                                      </a:rPr>
                                    </m:ctrlPr>
                                  </m:sSubPr>
                                  <m:e>
                                    <m:acc>
                                      <m:accPr>
                                        <m:chr m:val="˙"/>
                                        <m:ctrlPr>
                                          <a:rPr lang="en-DE" sz="1500" i="1">
                                            <a:latin typeface="Cambria Math" panose="02040503050406030204" pitchFamily="18" charset="0"/>
                                            <a:ea typeface="Calibri" panose="020F0502020204030204" pitchFamily="34" charset="0"/>
                                            <a:cs typeface="Shruti" panose="020B0502040204020203" pitchFamily="34" charset="0"/>
                                          </a:rPr>
                                        </m:ctrlPr>
                                      </m:accPr>
                                      <m:e>
                                        <m:r>
                                          <a:rPr lang="en-US" sz="1500" i="1">
                                            <a:latin typeface="Cambria Math" panose="02040503050406030204" pitchFamily="18" charset="0"/>
                                            <a:ea typeface="Calibri" panose="020F0502020204030204" pitchFamily="34" charset="0"/>
                                            <a:cs typeface="Shruti" panose="020B0502040204020203" pitchFamily="34" charset="0"/>
                                          </a:rPr>
                                          <m:t>𝑥</m:t>
                                        </m:r>
                                      </m:e>
                                    </m:acc>
                                  </m:e>
                                  <m:sub>
                                    <m:r>
                                      <a:rPr lang="en-US" sz="1500" i="1">
                                        <a:latin typeface="Cambria Math" panose="02040503050406030204" pitchFamily="18" charset="0"/>
                                        <a:ea typeface="Calibri" panose="020F0502020204030204" pitchFamily="34" charset="0"/>
                                        <a:cs typeface="Shruti" panose="020B0502040204020203" pitchFamily="34" charset="0"/>
                                      </a:rPr>
                                      <m:t>𝑝</m:t>
                                    </m:r>
                                  </m:sub>
                                </m:sSub>
                              </m:e>
                              <m:sup>
                                <m:r>
                                  <a:rPr lang="en-US" sz="1500">
                                    <a:latin typeface="Cambria Math" panose="02040503050406030204" pitchFamily="18" charset="0"/>
                                    <a:ea typeface="Calibri" panose="020F0502020204030204" pitchFamily="34" charset="0"/>
                                    <a:cs typeface="Shruti" panose="020B0502040204020203" pitchFamily="34" charset="0"/>
                                  </a:rPr>
                                  <m:t>2</m:t>
                                </m:r>
                              </m:sup>
                            </m:sSup>
                            <m:r>
                              <a:rPr lang="en-US" sz="1500">
                                <a:latin typeface="Cambria Math" panose="02040503050406030204" pitchFamily="18" charset="0"/>
                                <a:ea typeface="Calibri" panose="020F0502020204030204" pitchFamily="34" charset="0"/>
                                <a:cs typeface="Shruti" panose="020B0502040204020203" pitchFamily="34" charset="0"/>
                              </a:rPr>
                              <m:t>+</m:t>
                            </m:r>
                            <m:sSup>
                              <m:sSupPr>
                                <m:ctrlPr>
                                  <a:rPr lang="en-DE" sz="1500" i="1">
                                    <a:latin typeface="Cambria Math" panose="02040503050406030204" pitchFamily="18" charset="0"/>
                                    <a:ea typeface="Calibri" panose="020F0502020204030204" pitchFamily="34" charset="0"/>
                                    <a:cs typeface="Shruti" panose="020B0502040204020203" pitchFamily="34" charset="0"/>
                                  </a:rPr>
                                </m:ctrlPr>
                              </m:sSupPr>
                              <m:e>
                                <m:sSub>
                                  <m:sSubPr>
                                    <m:ctrlPr>
                                      <a:rPr lang="en-DE" sz="1500" i="1">
                                        <a:latin typeface="Cambria Math" panose="02040503050406030204" pitchFamily="18" charset="0"/>
                                        <a:ea typeface="Calibri" panose="020F0502020204030204" pitchFamily="34" charset="0"/>
                                        <a:cs typeface="Shruti" panose="020B0502040204020203" pitchFamily="34" charset="0"/>
                                      </a:rPr>
                                    </m:ctrlPr>
                                  </m:sSubPr>
                                  <m:e>
                                    <m:acc>
                                      <m:accPr>
                                        <m:chr m:val="˙"/>
                                        <m:ctrlPr>
                                          <a:rPr lang="en-DE" sz="1500" i="1">
                                            <a:latin typeface="Cambria Math" panose="02040503050406030204" pitchFamily="18" charset="0"/>
                                            <a:ea typeface="Calibri" panose="020F0502020204030204" pitchFamily="34" charset="0"/>
                                            <a:cs typeface="Shruti" panose="020B0502040204020203" pitchFamily="34" charset="0"/>
                                          </a:rPr>
                                        </m:ctrlPr>
                                      </m:accPr>
                                      <m:e>
                                        <m:r>
                                          <a:rPr lang="en-US" sz="1500" i="1">
                                            <a:latin typeface="Cambria Math" panose="02040503050406030204" pitchFamily="18" charset="0"/>
                                            <a:ea typeface="Calibri" panose="020F0502020204030204" pitchFamily="34" charset="0"/>
                                            <a:cs typeface="Shruti" panose="020B0502040204020203" pitchFamily="34" charset="0"/>
                                          </a:rPr>
                                          <m:t>𝑦</m:t>
                                        </m:r>
                                      </m:e>
                                    </m:acc>
                                  </m:e>
                                  <m:sub>
                                    <m:r>
                                      <a:rPr lang="en-US" sz="1500" i="1">
                                        <a:latin typeface="Cambria Math" panose="02040503050406030204" pitchFamily="18" charset="0"/>
                                        <a:ea typeface="Calibri" panose="020F0502020204030204" pitchFamily="34" charset="0"/>
                                        <a:cs typeface="Shruti" panose="020B0502040204020203" pitchFamily="34" charset="0"/>
                                      </a:rPr>
                                      <m:t>𝑝</m:t>
                                    </m:r>
                                  </m:sub>
                                </m:sSub>
                              </m:e>
                              <m:sup>
                                <m:r>
                                  <a:rPr lang="en-US" sz="1500">
                                    <a:latin typeface="Cambria Math" panose="02040503050406030204" pitchFamily="18" charset="0"/>
                                    <a:ea typeface="Calibri" panose="020F0502020204030204" pitchFamily="34" charset="0"/>
                                    <a:cs typeface="Shruti" panose="020B0502040204020203" pitchFamily="34" charset="0"/>
                                  </a:rPr>
                                  <m:t>2</m:t>
                                </m:r>
                              </m:sup>
                            </m:sSup>
                          </m:e>
                        </m:d>
                        <m:r>
                          <a:rPr lang="en-US" sz="1500" i="1">
                            <a:latin typeface="Cambria Math" panose="02040503050406030204" pitchFamily="18" charset="0"/>
                            <a:ea typeface="Calibri" panose="020F0502020204030204" pitchFamily="34" charset="0"/>
                            <a:cs typeface="Shruti" panose="020B0502040204020203" pitchFamily="34" charset="0"/>
                          </a:rPr>
                          <m:t>#</m:t>
                        </m:r>
                      </m:e>
                    </m:eqArr>
                  </m:oMath>
                </a14:m>
                <a:r>
                  <a:rPr lang="en-GB" sz="1500" dirty="0">
                    <a:latin typeface="Calibri" panose="020F0502020204030204" pitchFamily="34" charset="0"/>
                    <a:ea typeface="Calibri" panose="020F0502020204030204" pitchFamily="34" charset="0"/>
                    <a:cs typeface="Shruti" panose="020B0502040204020203" pitchFamily="34" charset="0"/>
                  </a:rPr>
                  <a:t>	...(3)</a:t>
                </a:r>
              </a:p>
              <a:p>
                <a:pPr algn="just">
                  <a:lnSpc>
                    <a:spcPct val="115000"/>
                  </a:lnSpc>
                  <a:spcAft>
                    <a:spcPts val="900"/>
                  </a:spcAft>
                </a:pPr>
                <a:endParaRPr lang="en-DE" sz="1500" dirty="0">
                  <a:latin typeface="Calibri" panose="020F0502020204030204" pitchFamily="34" charset="0"/>
                  <a:ea typeface="Calibri" panose="020F0502020204030204" pitchFamily="34" charset="0"/>
                  <a:cs typeface="Shruti" panose="020B0502040204020203" pitchFamily="34" charset="0"/>
                </a:endParaRPr>
              </a:p>
              <a:p>
                <a:r>
                  <a:rPr lang="en-US" sz="1500" dirty="0">
                    <a:latin typeface="Calibri" panose="020F0502020204030204" pitchFamily="34" charset="0"/>
                    <a:ea typeface="Calibri" panose="020F0502020204030204" pitchFamily="34" charset="0"/>
                  </a:rPr>
                  <a:t>From the following graphic to get the </a:t>
                </a:r>
                <a14:m>
                  <m:oMath xmlns:m="http://schemas.openxmlformats.org/officeDocument/2006/math">
                    <m:sSub>
                      <m:sSubPr>
                        <m:ctrlPr>
                          <a:rPr lang="en-DE" sz="1500" i="1">
                            <a:latin typeface="Cambria Math" panose="02040503050406030204" pitchFamily="18" charset="0"/>
                          </a:rPr>
                        </m:ctrlPr>
                      </m:sSubPr>
                      <m:e>
                        <m:r>
                          <a:rPr lang="en-US" sz="1500" i="1">
                            <a:latin typeface="Cambria Math" panose="02040503050406030204" pitchFamily="18" charset="0"/>
                            <a:ea typeface="Calibri" panose="020F0502020204030204" pitchFamily="34" charset="0"/>
                            <a:cs typeface="Shruti" panose="020B0502040204020203" pitchFamily="34" charset="0"/>
                          </a:rPr>
                          <m:t>𝑥</m:t>
                        </m:r>
                      </m:e>
                      <m:sub>
                        <m:r>
                          <a:rPr lang="en-US" sz="1500" i="1">
                            <a:latin typeface="Cambria Math" panose="02040503050406030204" pitchFamily="18" charset="0"/>
                            <a:ea typeface="Calibri" panose="020F0502020204030204" pitchFamily="34" charset="0"/>
                            <a:cs typeface="Shruti" panose="020B0502040204020203" pitchFamily="34" charset="0"/>
                          </a:rPr>
                          <m:t>𝑝</m:t>
                        </m:r>
                      </m:sub>
                    </m:sSub>
                  </m:oMath>
                </a14:m>
                <a:r>
                  <a:rPr lang="en-US" sz="1500" dirty="0">
                    <a:latin typeface="Calibri" panose="020F0502020204030204" pitchFamily="34" charset="0"/>
                    <a:ea typeface="Calibri" panose="020F0502020204030204" pitchFamily="34" charset="0"/>
                  </a:rPr>
                  <a:t> and</a:t>
                </a:r>
                <a14:m>
                  <m:oMath xmlns:m="http://schemas.openxmlformats.org/officeDocument/2006/math">
                    <m:r>
                      <a:rPr lang="en-GB" sz="1500">
                        <a:latin typeface="Cambria Math" panose="02040503050406030204" pitchFamily="18" charset="0"/>
                      </a:rPr>
                      <m:t> </m:t>
                    </m:r>
                    <m:sSub>
                      <m:sSubPr>
                        <m:ctrlPr>
                          <a:rPr lang="en-DE" sz="1500" i="1">
                            <a:latin typeface="Cambria Math" panose="02040503050406030204" pitchFamily="18" charset="0"/>
                          </a:rPr>
                        </m:ctrlPr>
                      </m:sSubPr>
                      <m:e>
                        <m:r>
                          <a:rPr lang="en-US" sz="1500" i="1">
                            <a:latin typeface="Cambria Math" panose="02040503050406030204" pitchFamily="18" charset="0"/>
                            <a:ea typeface="Calibri" panose="020F0502020204030204" pitchFamily="34" charset="0"/>
                            <a:cs typeface="Shruti" panose="020B0502040204020203" pitchFamily="34" charset="0"/>
                          </a:rPr>
                          <m:t>𝑦</m:t>
                        </m:r>
                      </m:e>
                      <m:sub>
                        <m:r>
                          <a:rPr lang="en-US" sz="1500" i="1">
                            <a:latin typeface="Cambria Math" panose="02040503050406030204" pitchFamily="18" charset="0"/>
                            <a:ea typeface="Calibri" panose="020F0502020204030204" pitchFamily="34" charset="0"/>
                            <a:cs typeface="Shruti" panose="020B0502040204020203" pitchFamily="34" charset="0"/>
                          </a:rPr>
                          <m:t>𝑝</m:t>
                        </m:r>
                      </m:sub>
                    </m:sSub>
                  </m:oMath>
                </a14:m>
                <a:r>
                  <a:rPr lang="en-US" sz="1500" dirty="0">
                    <a:latin typeface="Calibri" panose="020F0502020204030204" pitchFamily="34" charset="0"/>
                    <a:ea typeface="Calibri" panose="020F0502020204030204" pitchFamily="34" charset="0"/>
                  </a:rPr>
                  <a:t> coordinates.</a:t>
                </a:r>
                <a:endParaRPr lang="en-DE" sz="1500" dirty="0"/>
              </a:p>
            </p:txBody>
          </p:sp>
        </mc:Choice>
        <mc:Fallback>
          <p:sp>
            <p:nvSpPr>
              <p:cNvPr id="28" name="TextBox 27">
                <a:extLst>
                  <a:ext uri="{FF2B5EF4-FFF2-40B4-BE49-F238E27FC236}">
                    <a16:creationId xmlns:a16="http://schemas.microsoft.com/office/drawing/2014/main" id="{59487CAC-9861-1D5A-6A3B-A97D74D5CCE2}"/>
                  </a:ext>
                </a:extLst>
              </p:cNvPr>
              <p:cNvSpPr txBox="1">
                <a:spLocks noRot="1" noChangeAspect="1" noMove="1" noResize="1" noEditPoints="1" noAdjustHandles="1" noChangeArrowheads="1" noChangeShapeType="1" noTextEdit="1"/>
              </p:cNvSpPr>
              <p:nvPr/>
            </p:nvSpPr>
            <p:spPr>
              <a:xfrm>
                <a:off x="411819" y="404316"/>
                <a:ext cx="8278585" cy="1858329"/>
              </a:xfrm>
              <a:prstGeom prst="rect">
                <a:avLst/>
              </a:prstGeom>
              <a:blipFill>
                <a:blip r:embed="rId2"/>
                <a:stretch>
                  <a:fillRect l="-295" r="-295" b="-19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FA920091-EDF4-6D0F-D799-870113AB6F0B}"/>
                  </a:ext>
                </a:extLst>
              </p:cNvPr>
              <p:cNvSpPr txBox="1"/>
              <p:nvPr/>
            </p:nvSpPr>
            <p:spPr>
              <a:xfrm>
                <a:off x="411818" y="2785110"/>
                <a:ext cx="3598811" cy="1528624"/>
              </a:xfrm>
              <a:prstGeom prst="rect">
                <a:avLst/>
              </a:prstGeom>
              <a:noFill/>
            </p:spPr>
            <p:txBody>
              <a:bodyPr wrap="square">
                <a:spAutoFit/>
              </a:bodyPr>
              <a:lstStyle/>
              <a:p>
                <a:pPr marL="257175" indent="-257175">
                  <a:lnSpc>
                    <a:spcPts val="900"/>
                  </a:lnSpc>
                  <a:spcAft>
                    <a:spcPts val="450"/>
                  </a:spcAft>
                  <a:buFont typeface="Symbol" panose="05050102010706020507" pitchFamily="18" charset="2"/>
                  <a:buChar char=""/>
                  <a:tabLst>
                    <a:tab pos="342900" algn="l"/>
                  </a:tabLst>
                </a:pPr>
                <a:r>
                  <a:rPr lang="en-US" sz="1500" dirty="0">
                    <a:latin typeface="Calibri" panose="020F0502020204030204" pitchFamily="34" charset="0"/>
                    <a:ea typeface="Calibri" panose="020F0502020204030204" pitchFamily="34" charset="0"/>
                    <a:cs typeface="Calibri" panose="020F0502020204030204" pitchFamily="34" charset="0"/>
                  </a:rPr>
                  <a:t>The </a:t>
                </a:r>
                <a14:m>
                  <m:oMath xmlns:m="http://schemas.openxmlformats.org/officeDocument/2006/math">
                    <m:r>
                      <a:rPr lang="en-US" sz="1500" i="1">
                        <a:latin typeface="Cambria Math" panose="02040503050406030204" pitchFamily="18" charset="0"/>
                        <a:ea typeface="Calibri" panose="020F0502020204030204" pitchFamily="34" charset="0"/>
                        <a:cs typeface="Calibri" panose="020F0502020204030204" pitchFamily="34" charset="0"/>
                      </a:rPr>
                      <m:t>𝑥</m:t>
                    </m:r>
                  </m:oMath>
                </a14:m>
                <a:r>
                  <a:rPr lang="en-US" sz="1500" dirty="0">
                    <a:latin typeface="Calibri" panose="020F0502020204030204" pitchFamily="34" charset="0"/>
                    <a:ea typeface="Calibri" panose="020F0502020204030204" pitchFamily="34" charset="0"/>
                    <a:cs typeface="Calibri" panose="020F0502020204030204" pitchFamily="34" charset="0"/>
                  </a:rPr>
                  <a:t> - coordinate is given as:</a:t>
                </a:r>
                <a:endParaRPr lang="en-GB" sz="1500" dirty="0">
                  <a:latin typeface="Calibri" panose="020F0502020204030204" pitchFamily="34" charset="0"/>
                  <a:ea typeface="Calibri" panose="020F0502020204030204" pitchFamily="34" charset="0"/>
                  <a:cs typeface="Calibri" panose="020F0502020204030204" pitchFamily="34" charset="0"/>
                </a:endParaRPr>
              </a:p>
              <a:p>
                <a:pPr>
                  <a:lnSpc>
                    <a:spcPts val="900"/>
                  </a:lnSpc>
                  <a:spcAft>
                    <a:spcPts val="450"/>
                  </a:spcAft>
                  <a:tabLst>
                    <a:tab pos="342900" algn="l"/>
                  </a:tabLst>
                </a:pPr>
                <a:endParaRPr lang="en-GB" sz="1500" i="1" dirty="0">
                  <a:latin typeface="Calibri" panose="020F0502020204030204" pitchFamily="34" charset="0"/>
                  <a:ea typeface="Calibri" panose="020F0502020204030204" pitchFamily="34" charset="0"/>
                  <a:cs typeface="Calibri" panose="020F0502020204030204" pitchFamily="34" charset="0"/>
                </a:endParaRPr>
              </a:p>
              <a:p>
                <a:pPr>
                  <a:lnSpc>
                    <a:spcPts val="900"/>
                  </a:lnSpc>
                  <a:spcAft>
                    <a:spcPts val="450"/>
                  </a:spcAft>
                  <a:tabLst>
                    <a:tab pos="342900" algn="l"/>
                  </a:tabLst>
                </a:pPr>
                <a14:m>
                  <m:oMathPara xmlns:m="http://schemas.openxmlformats.org/officeDocument/2006/math">
                    <m:oMathParaPr>
                      <m:jc m:val="centerGroup"/>
                    </m:oMathParaPr>
                    <m:oMath xmlns:m="http://schemas.openxmlformats.org/officeDocument/2006/math">
                      <m:sSub>
                        <m:sSubPr>
                          <m:ctrlPr>
                            <a:rPr lang="en-DE" sz="1500" i="1">
                              <a:latin typeface="Cambria Math" panose="02040503050406030204" pitchFamily="18" charset="0"/>
                              <a:ea typeface="Calibri" panose="020F0502020204030204" pitchFamily="34" charset="0"/>
                              <a:cs typeface="Shruti" panose="020B0502040204020203" pitchFamily="34" charset="0"/>
                            </a:rPr>
                          </m:ctrlPr>
                        </m:sSubPr>
                        <m:e>
                          <m:r>
                            <a:rPr lang="en-US" sz="1500" i="1">
                              <a:latin typeface="Cambria Math" panose="02040503050406030204" pitchFamily="18" charset="0"/>
                              <a:ea typeface="Calibri" panose="020F0502020204030204" pitchFamily="34" charset="0"/>
                              <a:cs typeface="Shruti" panose="020B0502040204020203" pitchFamily="34" charset="0"/>
                            </a:rPr>
                            <m:t>𝑥</m:t>
                          </m:r>
                        </m:e>
                        <m:sub>
                          <m:r>
                            <a:rPr lang="en-US" sz="1500" i="1">
                              <a:latin typeface="Cambria Math" panose="02040503050406030204" pitchFamily="18" charset="0"/>
                              <a:ea typeface="Calibri" panose="020F0502020204030204" pitchFamily="34" charset="0"/>
                              <a:cs typeface="Shruti" panose="020B0502040204020203" pitchFamily="34" charset="0"/>
                            </a:rPr>
                            <m:t>𝑝</m:t>
                          </m:r>
                        </m:sub>
                      </m:sSub>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𝑑</m:t>
                      </m:r>
                      <m:r>
                        <a:rPr lang="en-US" sz="1500">
                          <a:latin typeface="Cambria Math" panose="02040503050406030204" pitchFamily="18" charset="0"/>
                          <a:ea typeface="Calibri" panose="020F0502020204030204" pitchFamily="34" charset="0"/>
                          <a:cs typeface="Shruti" panose="020B0502040204020203" pitchFamily="34" charset="0"/>
                        </a:rPr>
                        <m:t>⋅</m:t>
                      </m:r>
                      <m:r>
                        <m:rPr>
                          <m:sty m:val="p"/>
                        </m:rPr>
                        <a:rPr lang="en-US" sz="1500">
                          <a:latin typeface="Cambria Math" panose="02040503050406030204" pitchFamily="18" charset="0"/>
                          <a:ea typeface="Calibri" panose="020F0502020204030204" pitchFamily="34" charset="0"/>
                          <a:cs typeface="Shruti" panose="020B0502040204020203" pitchFamily="34" charset="0"/>
                        </a:rPr>
                        <m:t>sin</m:t>
                      </m:r>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𝛼</m:t>
                      </m:r>
                    </m:oMath>
                  </m:oMathPara>
                </a14:m>
                <a:endParaRPr lang="en-GB" sz="1500" dirty="0">
                  <a:latin typeface="Calibri" panose="020F0502020204030204" pitchFamily="34" charset="0"/>
                  <a:ea typeface="Calibri" panose="020F0502020204030204" pitchFamily="34" charset="0"/>
                  <a:cs typeface="Shruti" panose="020B0502040204020203" pitchFamily="34" charset="0"/>
                </a:endParaRPr>
              </a:p>
              <a:p>
                <a:pPr marL="257175" indent="-257175">
                  <a:lnSpc>
                    <a:spcPts val="900"/>
                  </a:lnSpc>
                  <a:spcAft>
                    <a:spcPts val="450"/>
                  </a:spcAft>
                  <a:buFont typeface="Symbol" panose="05050102010706020507" pitchFamily="18" charset="2"/>
                  <a:buChar char=""/>
                  <a:tabLst>
                    <a:tab pos="342900" algn="l"/>
                  </a:tabLst>
                </a:pPr>
                <a:endParaRPr lang="en-GB" sz="1500" dirty="0">
                  <a:latin typeface="Calibri" panose="020F0502020204030204" pitchFamily="34" charset="0"/>
                  <a:ea typeface="Calibri" panose="020F0502020204030204" pitchFamily="34" charset="0"/>
                  <a:cs typeface="Shruti" panose="020B0502040204020203" pitchFamily="34" charset="0"/>
                </a:endParaRPr>
              </a:p>
              <a:p>
                <a:pPr marL="257175" indent="-257175">
                  <a:lnSpc>
                    <a:spcPts val="900"/>
                  </a:lnSpc>
                  <a:spcAft>
                    <a:spcPts val="450"/>
                  </a:spcAft>
                  <a:buFont typeface="Symbol" panose="05050102010706020507" pitchFamily="18" charset="2"/>
                  <a:buChar char=""/>
                  <a:tabLst>
                    <a:tab pos="342900" algn="l"/>
                  </a:tabLst>
                </a:pPr>
                <a:endParaRPr lang="en-DE" sz="1500" dirty="0">
                  <a:latin typeface="Calibri" panose="020F0502020204030204" pitchFamily="34" charset="0"/>
                  <a:ea typeface="Calibri" panose="020F0502020204030204" pitchFamily="34" charset="0"/>
                  <a:cs typeface="Shruti" panose="020B0502040204020203" pitchFamily="34" charset="0"/>
                </a:endParaRPr>
              </a:p>
              <a:p>
                <a:pPr marL="257175" indent="-257175">
                  <a:lnSpc>
                    <a:spcPts val="900"/>
                  </a:lnSpc>
                  <a:spcAft>
                    <a:spcPts val="450"/>
                  </a:spcAft>
                  <a:buFont typeface="Symbol" panose="05050102010706020507" pitchFamily="18" charset="2"/>
                  <a:buChar char=""/>
                  <a:tabLst>
                    <a:tab pos="342900" algn="l"/>
                  </a:tabLst>
                </a:pPr>
                <a:r>
                  <a:rPr lang="en-US" sz="1500" dirty="0">
                    <a:latin typeface="Calibri" panose="020F0502020204030204" pitchFamily="34" charset="0"/>
                    <a:ea typeface="Calibri" panose="020F0502020204030204" pitchFamily="34" charset="0"/>
                    <a:cs typeface="Calibri" panose="020F0502020204030204" pitchFamily="34" charset="0"/>
                  </a:rPr>
                  <a:t>The </a:t>
                </a:r>
                <a14:m>
                  <m:oMath xmlns:m="http://schemas.openxmlformats.org/officeDocument/2006/math">
                    <m:r>
                      <a:rPr lang="en-US" sz="1500" i="1">
                        <a:latin typeface="Cambria Math" panose="02040503050406030204" pitchFamily="18" charset="0"/>
                        <a:ea typeface="Calibri" panose="020F0502020204030204" pitchFamily="34" charset="0"/>
                        <a:cs typeface="Calibri" panose="020F0502020204030204" pitchFamily="34" charset="0"/>
                      </a:rPr>
                      <m:t>𝑦</m:t>
                    </m:r>
                  </m:oMath>
                </a14:m>
                <a:r>
                  <a:rPr lang="en-US" sz="1500" dirty="0">
                    <a:latin typeface="Calibri" panose="020F0502020204030204" pitchFamily="34" charset="0"/>
                    <a:ea typeface="Calibri" panose="020F0502020204030204" pitchFamily="34" charset="0"/>
                    <a:cs typeface="Calibri" panose="020F0502020204030204" pitchFamily="34" charset="0"/>
                  </a:rPr>
                  <a:t> - coordinate is given as:</a:t>
                </a:r>
              </a:p>
              <a:p>
                <a:pPr marL="257175" indent="-257175">
                  <a:lnSpc>
                    <a:spcPts val="900"/>
                  </a:lnSpc>
                  <a:spcAft>
                    <a:spcPts val="450"/>
                  </a:spcAft>
                  <a:buFont typeface="Symbol" panose="05050102010706020507" pitchFamily="18" charset="2"/>
                  <a:buChar char=""/>
                  <a:tabLst>
                    <a:tab pos="342900" algn="l"/>
                  </a:tabLst>
                </a:pPr>
                <a:endParaRPr lang="en-GB" sz="1500" i="1" dirty="0">
                  <a:latin typeface="Cambria Math" panose="02040503050406030204" pitchFamily="18" charset="0"/>
                  <a:ea typeface="Calibri" panose="020F0502020204030204" pitchFamily="34" charset="0"/>
                  <a:cs typeface="Shruti" panose="020B0502040204020203" pitchFamily="34" charset="0"/>
                </a:endParaRPr>
              </a:p>
              <a:p>
                <a:pPr>
                  <a:lnSpc>
                    <a:spcPts val="900"/>
                  </a:lnSpc>
                  <a:spcAft>
                    <a:spcPts val="450"/>
                  </a:spcAft>
                  <a:tabLst>
                    <a:tab pos="342900" algn="l"/>
                  </a:tabLst>
                </a:pPr>
                <a14:m>
                  <m:oMathPara xmlns:m="http://schemas.openxmlformats.org/officeDocument/2006/math">
                    <m:oMathParaPr>
                      <m:jc m:val="centerGroup"/>
                    </m:oMathParaPr>
                    <m:oMath xmlns:m="http://schemas.openxmlformats.org/officeDocument/2006/math">
                      <m:r>
                        <a:rPr lang="en-US" sz="1500" i="1">
                          <a:latin typeface="Cambria Math" panose="02040503050406030204" pitchFamily="18" charset="0"/>
                          <a:ea typeface="Calibri" panose="020F0502020204030204" pitchFamily="34" charset="0"/>
                          <a:cs typeface="Shruti" panose="020B0502040204020203" pitchFamily="34" charset="0"/>
                        </a:rPr>
                        <m:t>−</m:t>
                      </m:r>
                      <m:sSub>
                        <m:sSubPr>
                          <m:ctrlPr>
                            <a:rPr lang="en-DE" sz="1500" i="1">
                              <a:latin typeface="Cambria Math" panose="02040503050406030204" pitchFamily="18" charset="0"/>
                              <a:ea typeface="Calibri" panose="020F0502020204030204" pitchFamily="34" charset="0"/>
                              <a:cs typeface="Shruti" panose="020B0502040204020203" pitchFamily="34" charset="0"/>
                            </a:rPr>
                          </m:ctrlPr>
                        </m:sSubPr>
                        <m:e>
                          <m:r>
                            <a:rPr lang="en-US" sz="1500" i="1">
                              <a:latin typeface="Cambria Math" panose="02040503050406030204" pitchFamily="18" charset="0"/>
                              <a:ea typeface="Calibri" panose="020F0502020204030204" pitchFamily="34" charset="0"/>
                              <a:cs typeface="Shruti" panose="020B0502040204020203" pitchFamily="34" charset="0"/>
                            </a:rPr>
                            <m:t>𝑦</m:t>
                          </m:r>
                        </m:e>
                        <m:sub>
                          <m:r>
                            <a:rPr lang="en-US" sz="1500" i="1">
                              <a:latin typeface="Cambria Math" panose="02040503050406030204" pitchFamily="18" charset="0"/>
                              <a:ea typeface="Calibri" panose="020F0502020204030204" pitchFamily="34" charset="0"/>
                              <a:cs typeface="Shruti" panose="020B0502040204020203" pitchFamily="34" charset="0"/>
                            </a:rPr>
                            <m:t>𝑝</m:t>
                          </m:r>
                        </m:sub>
                      </m:sSub>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𝑑</m:t>
                      </m:r>
                      <m:r>
                        <a:rPr lang="en-US" sz="1500">
                          <a:latin typeface="Cambria Math" panose="02040503050406030204" pitchFamily="18" charset="0"/>
                          <a:ea typeface="Calibri" panose="020F0502020204030204" pitchFamily="34" charset="0"/>
                          <a:cs typeface="Shruti" panose="020B0502040204020203" pitchFamily="34" charset="0"/>
                        </a:rPr>
                        <m:t>⋅</m:t>
                      </m:r>
                      <m:r>
                        <m:rPr>
                          <m:sty m:val="p"/>
                        </m:rPr>
                        <a:rPr lang="en-US" sz="1500">
                          <a:latin typeface="Cambria Math" panose="02040503050406030204" pitchFamily="18" charset="0"/>
                          <a:ea typeface="Calibri" panose="020F0502020204030204" pitchFamily="34" charset="0"/>
                          <a:cs typeface="Shruti" panose="020B0502040204020203" pitchFamily="34" charset="0"/>
                        </a:rPr>
                        <m:t>cos</m:t>
                      </m:r>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𝛼</m:t>
                      </m:r>
                    </m:oMath>
                  </m:oMathPara>
                </a14:m>
                <a:endParaRPr lang="en-DE" sz="1500" dirty="0">
                  <a:latin typeface="Calibri" panose="020F0502020204030204" pitchFamily="34" charset="0"/>
                  <a:ea typeface="Calibri" panose="020F0502020204030204" pitchFamily="34" charset="0"/>
                  <a:cs typeface="Shruti" panose="020B0502040204020203" pitchFamily="34" charset="0"/>
                </a:endParaRPr>
              </a:p>
            </p:txBody>
          </p:sp>
        </mc:Choice>
        <mc:Fallback>
          <p:sp>
            <p:nvSpPr>
              <p:cNvPr id="3" name="TextBox 2">
                <a:extLst>
                  <a:ext uri="{FF2B5EF4-FFF2-40B4-BE49-F238E27FC236}">
                    <a16:creationId xmlns:a16="http://schemas.microsoft.com/office/drawing/2014/main" id="{FA920091-EDF4-6D0F-D799-870113AB6F0B}"/>
                  </a:ext>
                </a:extLst>
              </p:cNvPr>
              <p:cNvSpPr txBox="1">
                <a:spLocks noRot="1" noChangeAspect="1" noMove="1" noResize="1" noEditPoints="1" noAdjustHandles="1" noChangeArrowheads="1" noChangeShapeType="1" noTextEdit="1"/>
              </p:cNvSpPr>
              <p:nvPr/>
            </p:nvSpPr>
            <p:spPr>
              <a:xfrm>
                <a:off x="411818" y="2785110"/>
                <a:ext cx="3598811" cy="1528624"/>
              </a:xfrm>
              <a:prstGeom prst="rect">
                <a:avLst/>
              </a:prstGeom>
              <a:blipFill>
                <a:blip r:embed="rId3"/>
                <a:stretch>
                  <a:fillRect l="-847" t="-796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034D4C3-901D-7A31-506D-C6055DCA020C}"/>
              </a:ext>
            </a:extLst>
          </p:cNvPr>
          <p:cNvPicPr>
            <a:picLocks noChangeAspect="1"/>
          </p:cNvPicPr>
          <p:nvPr/>
        </p:nvPicPr>
        <p:blipFill>
          <a:blip r:embed="rId4"/>
          <a:stretch>
            <a:fillRect/>
          </a:stretch>
        </p:blipFill>
        <p:spPr>
          <a:xfrm>
            <a:off x="4343272" y="2426970"/>
            <a:ext cx="3815325" cy="2377440"/>
          </a:xfrm>
          <a:prstGeom prst="rect">
            <a:avLst/>
          </a:prstGeom>
        </p:spPr>
      </p:pic>
      <p:sp>
        <p:nvSpPr>
          <p:cNvPr id="4" name="Footer Placeholder 6">
            <a:extLst>
              <a:ext uri="{FF2B5EF4-FFF2-40B4-BE49-F238E27FC236}">
                <a16:creationId xmlns:a16="http://schemas.microsoft.com/office/drawing/2014/main" id="{2288FA36-18C4-A244-1974-EC96013ACA2E}"/>
              </a:ext>
            </a:extLst>
          </p:cNvPr>
          <p:cNvSpPr txBox="1">
            <a:spLocks/>
          </p:cNvSpPr>
          <p:nvPr/>
        </p:nvSpPr>
        <p:spPr>
          <a:xfrm>
            <a:off x="259492" y="4723095"/>
            <a:ext cx="1257301"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DE" sz="1050" dirty="0"/>
              <a:t>Polara(40273)</a:t>
            </a:r>
          </a:p>
        </p:txBody>
      </p:sp>
      <p:sp>
        <p:nvSpPr>
          <p:cNvPr id="7" name="Slide Number Placeholder 6">
            <a:extLst>
              <a:ext uri="{FF2B5EF4-FFF2-40B4-BE49-F238E27FC236}">
                <a16:creationId xmlns:a16="http://schemas.microsoft.com/office/drawing/2014/main" id="{DD9FD76F-75A4-D262-D185-12B7DB33392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a:t>
            </a:fld>
            <a:endParaRPr lang="en-GB"/>
          </a:p>
        </p:txBody>
      </p:sp>
    </p:spTree>
    <p:extLst>
      <p:ext uri="{BB962C8B-B14F-4D97-AF65-F5344CB8AC3E}">
        <p14:creationId xmlns:p14="http://schemas.microsoft.com/office/powerpoint/2010/main" val="22474609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1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990"/>
              <a:buNone/>
            </a:pPr>
            <a:r>
              <a:rPr lang="en-GB" b="1" dirty="0">
                <a:latin typeface="Calibri" panose="020F0502020204030204" pitchFamily="34" charset="0"/>
                <a:cs typeface="Calibri" panose="020F0502020204030204" pitchFamily="34" charset="0"/>
              </a:rPr>
              <a:t>SPI VHDL Module</a:t>
            </a:r>
            <a:endParaRPr b="1" dirty="0">
              <a:latin typeface="Calibri" panose="020F0502020204030204" pitchFamily="34" charset="0"/>
              <a:cs typeface="Calibri" panose="020F0502020204030204" pitchFamily="34" charset="0"/>
            </a:endParaRPr>
          </a:p>
          <a:p>
            <a:pPr marL="0" marR="0" lvl="0" indent="0" algn="l" rtl="0">
              <a:lnSpc>
                <a:spcPct val="100000"/>
              </a:lnSpc>
              <a:spcBef>
                <a:spcPts val="0"/>
              </a:spcBef>
              <a:spcAft>
                <a:spcPts val="0"/>
              </a:spcAft>
              <a:buSzPts val="990"/>
              <a:buNone/>
            </a:pPr>
            <a:endParaRPr sz="2160" b="1" dirty="0"/>
          </a:p>
        </p:txBody>
      </p:sp>
      <p:sp>
        <p:nvSpPr>
          <p:cNvPr id="814" name="Google Shape;814;p1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marR="0" lvl="0" indent="-317500" algn="l" rtl="0">
              <a:lnSpc>
                <a:spcPct val="115000"/>
              </a:lnSpc>
              <a:spcBef>
                <a:spcPts val="1500"/>
              </a:spcBef>
              <a:spcAft>
                <a:spcPts val="0"/>
              </a:spcAft>
              <a:buClr>
                <a:srgbClr val="0D0D0D"/>
              </a:buClr>
              <a:buSzPts val="1400"/>
              <a:buFont typeface="Roboto"/>
              <a:buChar char="➢"/>
            </a:pPr>
            <a:r>
              <a:rPr lang="en-GB" sz="1400" b="1" dirty="0">
                <a:solidFill>
                  <a:srgbClr val="0D0D0D"/>
                </a:solidFill>
                <a:highlight>
                  <a:srgbClr val="FFFFFF"/>
                </a:highlight>
                <a:latin typeface="Calibri" panose="020F0502020204030204" pitchFamily="34" charset="0"/>
                <a:cs typeface="Calibri" panose="020F0502020204030204" pitchFamily="34" charset="0"/>
              </a:rPr>
              <a:t>Overview</a:t>
            </a:r>
            <a:r>
              <a:rPr lang="en-GB" sz="1400" dirty="0">
                <a:solidFill>
                  <a:srgbClr val="0D0D0D"/>
                </a:solidFill>
                <a:highlight>
                  <a:srgbClr val="FFFFFF"/>
                </a:highlight>
                <a:latin typeface="Calibri" panose="020F0502020204030204" pitchFamily="34" charset="0"/>
                <a:cs typeface="Calibri" panose="020F0502020204030204" pitchFamily="34" charset="0"/>
              </a:rPr>
              <a:t>:</a:t>
            </a:r>
            <a:endParaRPr sz="1400" dirty="0">
              <a:solidFill>
                <a:srgbClr val="0D0D0D"/>
              </a:solidFill>
              <a:highlight>
                <a:srgbClr val="FFFFFF"/>
              </a:highlight>
              <a:latin typeface="Calibri" panose="020F0502020204030204" pitchFamily="34" charset="0"/>
              <a:cs typeface="Calibri" panose="020F0502020204030204" pitchFamily="34" charset="0"/>
            </a:endParaRPr>
          </a:p>
          <a:p>
            <a:pPr marL="914400" marR="0" lvl="1" indent="-317500" algn="l" rtl="0">
              <a:lnSpc>
                <a:spcPct val="115000"/>
              </a:lnSpc>
              <a:spcBef>
                <a:spcPts val="0"/>
              </a:spcBef>
              <a:spcAft>
                <a:spcPts val="0"/>
              </a:spcAft>
              <a:buClr>
                <a:srgbClr val="0D0D0D"/>
              </a:buClr>
              <a:buSzPts val="1400"/>
              <a:buChar char="○"/>
            </a:pPr>
            <a:r>
              <a:rPr lang="en-GB" dirty="0">
                <a:solidFill>
                  <a:srgbClr val="0D0D0D"/>
                </a:solidFill>
                <a:highlight>
                  <a:srgbClr val="FFFFFF"/>
                </a:highlight>
                <a:latin typeface="Calibri" panose="020F0502020204030204" pitchFamily="34" charset="0"/>
                <a:cs typeface="Calibri" panose="020F0502020204030204" pitchFamily="34" charset="0"/>
              </a:rPr>
              <a:t>SPI enables communication between Arty Z7 FPGA and external peripherals</a:t>
            </a:r>
            <a:endParaRPr dirty="0">
              <a:solidFill>
                <a:srgbClr val="0D0D0D"/>
              </a:solidFill>
              <a:highlight>
                <a:srgbClr val="FFFFFF"/>
              </a:highlight>
              <a:latin typeface="Calibri" panose="020F0502020204030204" pitchFamily="34" charset="0"/>
              <a:cs typeface="Calibri" panose="020F0502020204030204" pitchFamily="34" charset="0"/>
            </a:endParaRPr>
          </a:p>
          <a:p>
            <a:pPr marL="457200" marR="0" lvl="0" indent="-317500" algn="l" rtl="0">
              <a:lnSpc>
                <a:spcPct val="115000"/>
              </a:lnSpc>
              <a:spcBef>
                <a:spcPts val="0"/>
              </a:spcBef>
              <a:spcAft>
                <a:spcPts val="0"/>
              </a:spcAft>
              <a:buClr>
                <a:srgbClr val="0D0D0D"/>
              </a:buClr>
              <a:buSzPts val="1400"/>
              <a:buChar char="➢"/>
            </a:pPr>
            <a:r>
              <a:rPr lang="en-GB" sz="1400" b="1" dirty="0">
                <a:solidFill>
                  <a:srgbClr val="0D0D0D"/>
                </a:solidFill>
                <a:highlight>
                  <a:srgbClr val="FFFFFF"/>
                </a:highlight>
                <a:latin typeface="Calibri" panose="020F0502020204030204" pitchFamily="34" charset="0"/>
                <a:cs typeface="Calibri" panose="020F0502020204030204" pitchFamily="34" charset="0"/>
              </a:rPr>
              <a:t>Features:</a:t>
            </a:r>
            <a:endParaRPr sz="1400" b="1" dirty="0">
              <a:solidFill>
                <a:srgbClr val="0D0D0D"/>
              </a:solidFill>
              <a:highlight>
                <a:srgbClr val="FFFFFF"/>
              </a:highlight>
              <a:latin typeface="Calibri" panose="020F0502020204030204" pitchFamily="34" charset="0"/>
              <a:cs typeface="Calibri" panose="020F0502020204030204" pitchFamily="34" charset="0"/>
            </a:endParaRPr>
          </a:p>
          <a:p>
            <a:pPr marL="914400" marR="0" lvl="1" indent="-317500" algn="l" rtl="0">
              <a:lnSpc>
                <a:spcPct val="115000"/>
              </a:lnSpc>
              <a:spcBef>
                <a:spcPts val="0"/>
              </a:spcBef>
              <a:spcAft>
                <a:spcPts val="0"/>
              </a:spcAft>
              <a:buClr>
                <a:srgbClr val="0D0D0D"/>
              </a:buClr>
              <a:buSzPts val="1400"/>
              <a:buChar char="○"/>
            </a:pPr>
            <a:r>
              <a:rPr lang="en-GB" dirty="0">
                <a:solidFill>
                  <a:srgbClr val="0D0D0D"/>
                </a:solidFill>
                <a:highlight>
                  <a:srgbClr val="FFFFFF"/>
                </a:highlight>
                <a:latin typeface="Calibri" panose="020F0502020204030204" pitchFamily="34" charset="0"/>
                <a:cs typeface="Calibri" panose="020F0502020204030204" pitchFamily="34" charset="0"/>
              </a:rPr>
              <a:t>Configurable 16 and 24-bit data lengths.</a:t>
            </a:r>
            <a:endParaRPr dirty="0">
              <a:solidFill>
                <a:srgbClr val="0D0D0D"/>
              </a:solidFill>
              <a:highlight>
                <a:srgbClr val="FFFFFF"/>
              </a:highlight>
              <a:latin typeface="Calibri" panose="020F0502020204030204" pitchFamily="34" charset="0"/>
              <a:cs typeface="Calibri" panose="020F0502020204030204" pitchFamily="34" charset="0"/>
            </a:endParaRPr>
          </a:p>
          <a:p>
            <a:pPr marL="914400" marR="0" lvl="1" indent="-317500" algn="l" rtl="0">
              <a:lnSpc>
                <a:spcPct val="115000"/>
              </a:lnSpc>
              <a:spcBef>
                <a:spcPts val="0"/>
              </a:spcBef>
              <a:spcAft>
                <a:spcPts val="0"/>
              </a:spcAft>
              <a:buClr>
                <a:srgbClr val="0D0D0D"/>
              </a:buClr>
              <a:buSzPts val="1400"/>
              <a:buChar char="○"/>
            </a:pPr>
            <a:r>
              <a:rPr lang="en-GB" dirty="0">
                <a:solidFill>
                  <a:srgbClr val="0D0D0D"/>
                </a:solidFill>
                <a:highlight>
                  <a:srgbClr val="FFFFFF"/>
                </a:highlight>
                <a:latin typeface="Calibri" panose="020F0502020204030204" pitchFamily="34" charset="0"/>
                <a:cs typeface="Calibri" panose="020F0502020204030204" pitchFamily="34" charset="0"/>
              </a:rPr>
              <a:t>Clock phase and polarity adjustments (CPHA and CPOL).</a:t>
            </a:r>
            <a:endParaRPr dirty="0">
              <a:solidFill>
                <a:srgbClr val="0D0D0D"/>
              </a:solidFill>
              <a:highlight>
                <a:srgbClr val="FFFFFF"/>
              </a:highlight>
              <a:latin typeface="Calibri" panose="020F0502020204030204" pitchFamily="34" charset="0"/>
              <a:cs typeface="Calibri" panose="020F0502020204030204" pitchFamily="34" charset="0"/>
            </a:endParaRPr>
          </a:p>
          <a:p>
            <a:pPr marL="914400" marR="0" lvl="1" indent="-317500" algn="l" rtl="0">
              <a:lnSpc>
                <a:spcPct val="115000"/>
              </a:lnSpc>
              <a:spcBef>
                <a:spcPts val="0"/>
              </a:spcBef>
              <a:spcAft>
                <a:spcPts val="0"/>
              </a:spcAft>
              <a:buClr>
                <a:srgbClr val="0D0D0D"/>
              </a:buClr>
              <a:buSzPts val="1400"/>
              <a:buChar char="○"/>
            </a:pPr>
            <a:r>
              <a:rPr lang="en-GB" dirty="0">
                <a:solidFill>
                  <a:srgbClr val="0D0D0D"/>
                </a:solidFill>
                <a:highlight>
                  <a:srgbClr val="FFFFFF"/>
                </a:highlight>
                <a:latin typeface="Calibri" panose="020F0502020204030204" pitchFamily="34" charset="0"/>
                <a:cs typeface="Calibri" panose="020F0502020204030204" pitchFamily="34" charset="0"/>
              </a:rPr>
              <a:t>Full-duplex data transfer capability.</a:t>
            </a:r>
            <a:endParaRPr b="1" dirty="0">
              <a:solidFill>
                <a:srgbClr val="0D0D0D"/>
              </a:solidFill>
              <a:highlight>
                <a:srgbClr val="FFFFFF"/>
              </a:highlight>
              <a:latin typeface="Calibri" panose="020F0502020204030204" pitchFamily="34" charset="0"/>
              <a:cs typeface="Calibri" panose="020F0502020204030204" pitchFamily="34" charset="0"/>
            </a:endParaRPr>
          </a:p>
          <a:p>
            <a:pPr marL="0" marR="0" lvl="0" indent="0" algn="l" rtl="0">
              <a:lnSpc>
                <a:spcPct val="115000"/>
              </a:lnSpc>
              <a:spcBef>
                <a:spcPts val="1500"/>
              </a:spcBef>
              <a:spcAft>
                <a:spcPts val="0"/>
              </a:spcAft>
              <a:buNone/>
            </a:pPr>
            <a:endParaRPr sz="1400" dirty="0">
              <a:solidFill>
                <a:srgbClr val="0D0D0D"/>
              </a:solidFill>
              <a:highlight>
                <a:srgbClr val="FFFFFF"/>
              </a:highlight>
            </a:endParaRPr>
          </a:p>
        </p:txBody>
      </p:sp>
      <p:sp>
        <p:nvSpPr>
          <p:cNvPr id="3" name="Slide Number Placeholder 2">
            <a:extLst>
              <a:ext uri="{FF2B5EF4-FFF2-40B4-BE49-F238E27FC236}">
                <a16:creationId xmlns:a16="http://schemas.microsoft.com/office/drawing/2014/main" id="{E4F73036-5B35-F083-1152-6A426C8368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80</a:t>
            </a:fld>
            <a:endParaRPr lang="en-GB"/>
          </a:p>
        </p:txBody>
      </p:sp>
      <p:sp>
        <p:nvSpPr>
          <p:cNvPr id="4" name="Footer Placeholder 6">
            <a:extLst>
              <a:ext uri="{FF2B5EF4-FFF2-40B4-BE49-F238E27FC236}">
                <a16:creationId xmlns:a16="http://schemas.microsoft.com/office/drawing/2014/main" id="{43CDE86E-E9E9-6424-065C-C6F6B31D67B2}"/>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Thummar</a:t>
            </a:r>
            <a:r>
              <a:rPr lang="en-DE" sz="1050" dirty="0"/>
              <a:t>(402</a:t>
            </a:r>
            <a:r>
              <a:rPr lang="de-DE" sz="1050" dirty="0"/>
              <a:t>67</a:t>
            </a:r>
            <a:r>
              <a:rPr lang="en-DE" sz="1050" dirty="0"/>
              <a:t>)</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117"/>
          <p:cNvSpPr txBox="1">
            <a:spLocks noGrp="1"/>
          </p:cNvSpPr>
          <p:nvPr>
            <p:ph type="ctrTitle"/>
          </p:nvPr>
        </p:nvSpPr>
        <p:spPr>
          <a:xfrm>
            <a:off x="401025" y="399950"/>
            <a:ext cx="8431200" cy="730500"/>
          </a:xfrm>
          <a:prstGeom prst="rect">
            <a:avLst/>
          </a:prstGeom>
        </p:spPr>
        <p:txBody>
          <a:bodyPr spcFirstLastPara="1" wrap="square" lIns="91425" tIns="91425" rIns="91425" bIns="91425" anchor="b" anchorCtr="0">
            <a:noAutofit/>
          </a:bodyPr>
          <a:lstStyle/>
          <a:p>
            <a:pPr marL="0" marR="0" lvl="0" indent="0" algn="l" rtl="0">
              <a:lnSpc>
                <a:spcPct val="100000"/>
              </a:lnSpc>
              <a:spcBef>
                <a:spcPts val="0"/>
              </a:spcBef>
              <a:spcAft>
                <a:spcPts val="0"/>
              </a:spcAft>
              <a:buSzPts val="891"/>
              <a:buNone/>
            </a:pPr>
            <a:r>
              <a:rPr lang="en-GB" sz="2400" b="1" dirty="0">
                <a:latin typeface="Calibri" panose="020F0502020204030204" pitchFamily="34" charset="0"/>
                <a:cs typeface="Calibri" panose="020F0502020204030204" pitchFamily="34" charset="0"/>
              </a:rPr>
              <a:t>Sequential process VHDL code and state diagram for </a:t>
            </a:r>
            <a:r>
              <a:rPr lang="en-GB" sz="2400" b="1" dirty="0" err="1">
                <a:latin typeface="Calibri" panose="020F0502020204030204" pitchFamily="34" charset="0"/>
                <a:cs typeface="Calibri" panose="020F0502020204030204" pitchFamily="34" charset="0"/>
              </a:rPr>
              <a:t>spi</a:t>
            </a:r>
            <a:r>
              <a:rPr lang="en-GB" sz="2400" b="1" dirty="0">
                <a:latin typeface="Calibri" panose="020F0502020204030204" pitchFamily="34" charset="0"/>
                <a:cs typeface="Calibri" panose="020F0502020204030204" pitchFamily="34" charset="0"/>
              </a:rPr>
              <a:t> </a:t>
            </a:r>
            <a:r>
              <a:rPr lang="en-GB" sz="2400" b="1" dirty="0" err="1">
                <a:latin typeface="Calibri" panose="020F0502020204030204" pitchFamily="34" charset="0"/>
                <a:cs typeface="Calibri" panose="020F0502020204030204" pitchFamily="34" charset="0"/>
              </a:rPr>
              <a:t>pha</a:t>
            </a:r>
            <a:r>
              <a:rPr lang="en-GB" sz="2400" b="1" dirty="0">
                <a:latin typeface="Calibri" panose="020F0502020204030204" pitchFamily="34" charset="0"/>
                <a:cs typeface="Calibri" panose="020F0502020204030204" pitchFamily="34" charset="0"/>
              </a:rPr>
              <a:t>='0'</a:t>
            </a:r>
            <a:endParaRPr sz="2400" b="1" dirty="0">
              <a:latin typeface="Calibri" panose="020F0502020204030204" pitchFamily="34" charset="0"/>
              <a:cs typeface="Calibri" panose="020F0502020204030204" pitchFamily="34" charset="0"/>
            </a:endParaRPr>
          </a:p>
        </p:txBody>
      </p:sp>
      <p:pic>
        <p:nvPicPr>
          <p:cNvPr id="820" name="Google Shape;820;p117"/>
          <p:cNvPicPr preferRelativeResize="0"/>
          <p:nvPr/>
        </p:nvPicPr>
        <p:blipFill>
          <a:blip r:embed="rId3">
            <a:alphaModFix/>
          </a:blip>
          <a:stretch>
            <a:fillRect/>
          </a:stretch>
        </p:blipFill>
        <p:spPr>
          <a:xfrm>
            <a:off x="559775" y="1640813"/>
            <a:ext cx="3891350" cy="2264250"/>
          </a:xfrm>
          <a:prstGeom prst="rect">
            <a:avLst/>
          </a:prstGeom>
          <a:noFill/>
          <a:ln>
            <a:noFill/>
          </a:ln>
        </p:spPr>
      </p:pic>
      <p:sp>
        <p:nvSpPr>
          <p:cNvPr id="821" name="Google Shape;821;p117"/>
          <p:cNvSpPr txBox="1"/>
          <p:nvPr/>
        </p:nvSpPr>
        <p:spPr>
          <a:xfrm>
            <a:off x="5590200" y="4295225"/>
            <a:ext cx="2659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t>State diagram for spi pha='0'</a:t>
            </a:r>
            <a:endParaRPr sz="1200"/>
          </a:p>
        </p:txBody>
      </p:sp>
      <p:sp>
        <p:nvSpPr>
          <p:cNvPr id="822" name="Google Shape;822;p117"/>
          <p:cNvSpPr txBox="1"/>
          <p:nvPr/>
        </p:nvSpPr>
        <p:spPr>
          <a:xfrm>
            <a:off x="1072050" y="4295225"/>
            <a:ext cx="2659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t>VHDL code for spi pha='0'</a:t>
            </a:r>
            <a:endParaRPr sz="1200"/>
          </a:p>
        </p:txBody>
      </p:sp>
      <p:pic>
        <p:nvPicPr>
          <p:cNvPr id="823" name="Google Shape;823;p117"/>
          <p:cNvPicPr preferRelativeResize="0"/>
          <p:nvPr/>
        </p:nvPicPr>
        <p:blipFill>
          <a:blip r:embed="rId4">
            <a:alphaModFix/>
          </a:blip>
          <a:stretch>
            <a:fillRect/>
          </a:stretch>
        </p:blipFill>
        <p:spPr>
          <a:xfrm>
            <a:off x="5128225" y="1292013"/>
            <a:ext cx="3419475" cy="2895600"/>
          </a:xfrm>
          <a:prstGeom prst="rect">
            <a:avLst/>
          </a:prstGeom>
          <a:noFill/>
          <a:ln>
            <a:noFill/>
          </a:ln>
        </p:spPr>
      </p:pic>
      <p:sp>
        <p:nvSpPr>
          <p:cNvPr id="3" name="Slide Number Placeholder 2">
            <a:extLst>
              <a:ext uri="{FF2B5EF4-FFF2-40B4-BE49-F238E27FC236}">
                <a16:creationId xmlns:a16="http://schemas.microsoft.com/office/drawing/2014/main" id="{A1CCA42E-B579-40CC-7BE3-E736F00868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81</a:t>
            </a:fld>
            <a:endParaRPr lang="en-GB"/>
          </a:p>
        </p:txBody>
      </p:sp>
      <p:sp>
        <p:nvSpPr>
          <p:cNvPr id="4" name="Footer Placeholder 6">
            <a:extLst>
              <a:ext uri="{FF2B5EF4-FFF2-40B4-BE49-F238E27FC236}">
                <a16:creationId xmlns:a16="http://schemas.microsoft.com/office/drawing/2014/main" id="{E9AA3D86-3560-2BF2-47A2-8CB61DB01E29}"/>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Thummar</a:t>
            </a:r>
            <a:r>
              <a:rPr lang="en-DE" sz="1050" dirty="0"/>
              <a:t>(402</a:t>
            </a:r>
            <a:r>
              <a:rPr lang="de-DE" sz="1050" dirty="0"/>
              <a:t>67</a:t>
            </a:r>
            <a:r>
              <a:rPr lang="en-DE" sz="1050" dirty="0"/>
              <a:t>)</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118"/>
          <p:cNvSpPr txBox="1">
            <a:spLocks noGrp="1"/>
          </p:cNvSpPr>
          <p:nvPr>
            <p:ph type="ctrTitle"/>
          </p:nvPr>
        </p:nvSpPr>
        <p:spPr>
          <a:xfrm>
            <a:off x="401025" y="302775"/>
            <a:ext cx="8431200" cy="827700"/>
          </a:xfrm>
          <a:prstGeom prst="rect">
            <a:avLst/>
          </a:prstGeom>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GB" sz="2400" b="1" dirty="0">
                <a:latin typeface="Calibri" panose="020F0502020204030204" pitchFamily="34" charset="0"/>
                <a:cs typeface="Calibri" panose="020F0502020204030204" pitchFamily="34" charset="0"/>
              </a:rPr>
              <a:t>Start/Stop and Clock Handling VHDL code and state diagram</a:t>
            </a:r>
            <a:endParaRPr sz="2400" b="1" dirty="0">
              <a:latin typeface="Calibri" panose="020F0502020204030204" pitchFamily="34" charset="0"/>
              <a:cs typeface="Calibri" panose="020F0502020204030204" pitchFamily="34" charset="0"/>
            </a:endParaRPr>
          </a:p>
        </p:txBody>
      </p:sp>
      <p:pic>
        <p:nvPicPr>
          <p:cNvPr id="829" name="Google Shape;829;p118"/>
          <p:cNvPicPr preferRelativeResize="0"/>
          <p:nvPr/>
        </p:nvPicPr>
        <p:blipFill>
          <a:blip r:embed="rId3">
            <a:alphaModFix/>
          </a:blip>
          <a:stretch>
            <a:fillRect/>
          </a:stretch>
        </p:blipFill>
        <p:spPr>
          <a:xfrm>
            <a:off x="401025" y="1315325"/>
            <a:ext cx="3598624" cy="3105325"/>
          </a:xfrm>
          <a:prstGeom prst="rect">
            <a:avLst/>
          </a:prstGeom>
          <a:noFill/>
          <a:ln>
            <a:noFill/>
          </a:ln>
        </p:spPr>
      </p:pic>
      <p:sp>
        <p:nvSpPr>
          <p:cNvPr id="830" name="Google Shape;830;p118"/>
          <p:cNvSpPr txBox="1"/>
          <p:nvPr/>
        </p:nvSpPr>
        <p:spPr>
          <a:xfrm>
            <a:off x="1143500" y="4545850"/>
            <a:ext cx="2659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t>VHDL code</a:t>
            </a:r>
            <a:endParaRPr sz="1200"/>
          </a:p>
        </p:txBody>
      </p:sp>
      <p:sp>
        <p:nvSpPr>
          <p:cNvPr id="831" name="Google Shape;831;p118"/>
          <p:cNvSpPr txBox="1"/>
          <p:nvPr/>
        </p:nvSpPr>
        <p:spPr>
          <a:xfrm>
            <a:off x="5256788" y="4545850"/>
            <a:ext cx="3238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t>SPI start and stop logic state machine</a:t>
            </a:r>
            <a:endParaRPr sz="1200"/>
          </a:p>
        </p:txBody>
      </p:sp>
      <p:pic>
        <p:nvPicPr>
          <p:cNvPr id="832" name="Google Shape;832;p118"/>
          <p:cNvPicPr preferRelativeResize="0"/>
          <p:nvPr/>
        </p:nvPicPr>
        <p:blipFill>
          <a:blip r:embed="rId4">
            <a:alphaModFix/>
          </a:blip>
          <a:stretch>
            <a:fillRect/>
          </a:stretch>
        </p:blipFill>
        <p:spPr>
          <a:xfrm>
            <a:off x="5290124" y="1658313"/>
            <a:ext cx="3171825" cy="2419350"/>
          </a:xfrm>
          <a:prstGeom prst="rect">
            <a:avLst/>
          </a:prstGeom>
          <a:noFill/>
          <a:ln>
            <a:noFill/>
          </a:ln>
        </p:spPr>
      </p:pic>
      <p:sp>
        <p:nvSpPr>
          <p:cNvPr id="3" name="Slide Number Placeholder 2">
            <a:extLst>
              <a:ext uri="{FF2B5EF4-FFF2-40B4-BE49-F238E27FC236}">
                <a16:creationId xmlns:a16="http://schemas.microsoft.com/office/drawing/2014/main" id="{5728AD5D-CE54-B1D1-91A8-782EC57B82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82</a:t>
            </a:fld>
            <a:endParaRPr lang="en-GB"/>
          </a:p>
        </p:txBody>
      </p:sp>
      <p:sp>
        <p:nvSpPr>
          <p:cNvPr id="4" name="Footer Placeholder 6">
            <a:extLst>
              <a:ext uri="{FF2B5EF4-FFF2-40B4-BE49-F238E27FC236}">
                <a16:creationId xmlns:a16="http://schemas.microsoft.com/office/drawing/2014/main" id="{83C9FAE3-9409-0B54-3F52-18C87D338272}"/>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Thummar</a:t>
            </a:r>
            <a:r>
              <a:rPr lang="en-DE" sz="1050" dirty="0"/>
              <a:t>(402</a:t>
            </a:r>
            <a:r>
              <a:rPr lang="de-DE" sz="1050" dirty="0"/>
              <a:t>67</a:t>
            </a:r>
            <a:r>
              <a:rPr lang="en-DE" sz="1050" dirty="0"/>
              <a:t>)</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6818FB8-5DD0-5C2B-3F53-9889E2262A6D}"/>
              </a:ext>
            </a:extLst>
          </p:cNvPr>
          <p:cNvSpPr>
            <a:spLocks noGrp="1"/>
          </p:cNvSpPr>
          <p:nvPr>
            <p:ph idx="1"/>
          </p:nvPr>
        </p:nvSpPr>
        <p:spPr>
          <a:xfrm>
            <a:off x="411771" y="863550"/>
            <a:ext cx="8520600" cy="3416400"/>
          </a:xfrm>
        </p:spPr>
        <p:txBody>
          <a:bodyPr>
            <a:normAutofit/>
          </a:bodyPr>
          <a:lstStyle/>
          <a:p>
            <a:pPr marL="114300" indent="0" algn="ctr">
              <a:buNone/>
            </a:pPr>
            <a:endParaRPr lang="de-DE" sz="4800" dirty="0">
              <a:solidFill>
                <a:schemeClr val="tx1"/>
              </a:solidFill>
              <a:latin typeface="Calibri" panose="020F0502020204030204" pitchFamily="34" charset="0"/>
              <a:cs typeface="Calibri" panose="020F0502020204030204" pitchFamily="34" charset="0"/>
            </a:endParaRPr>
          </a:p>
          <a:p>
            <a:pPr marL="114300" indent="0" algn="ctr">
              <a:buNone/>
            </a:pPr>
            <a:r>
              <a:rPr lang="de-DE" sz="7200" b="1" dirty="0" err="1">
                <a:solidFill>
                  <a:schemeClr val="tx1"/>
                </a:solidFill>
                <a:latin typeface="Calibri" panose="020F0502020204030204" pitchFamily="34" charset="0"/>
                <a:cs typeface="Calibri" panose="020F0502020204030204" pitchFamily="34" charset="0"/>
              </a:rPr>
              <a:t>Thank</a:t>
            </a:r>
            <a:r>
              <a:rPr lang="de-DE" sz="7200" b="1" dirty="0">
                <a:solidFill>
                  <a:schemeClr val="tx1"/>
                </a:solidFill>
                <a:latin typeface="Calibri" panose="020F0502020204030204" pitchFamily="34" charset="0"/>
                <a:cs typeface="Calibri" panose="020F0502020204030204" pitchFamily="34" charset="0"/>
              </a:rPr>
              <a:t> </a:t>
            </a:r>
            <a:r>
              <a:rPr lang="de-DE" sz="7200" b="1" dirty="0" err="1">
                <a:solidFill>
                  <a:schemeClr val="tx1"/>
                </a:solidFill>
                <a:latin typeface="Calibri" panose="020F0502020204030204" pitchFamily="34" charset="0"/>
                <a:cs typeface="Calibri" panose="020F0502020204030204" pitchFamily="34" charset="0"/>
              </a:rPr>
              <a:t>you</a:t>
            </a:r>
            <a:endParaRPr lang="en-US" sz="7200" b="1" dirty="0">
              <a:solidFill>
                <a:schemeClr val="tx1"/>
              </a:solidFill>
              <a:latin typeface="Calibri" panose="020F0502020204030204" pitchFamily="34" charset="0"/>
              <a:cs typeface="Calibri" panose="020F0502020204030204" pitchFamily="34" charset="0"/>
            </a:endParaRPr>
          </a:p>
        </p:txBody>
      </p:sp>
      <p:sp>
        <p:nvSpPr>
          <p:cNvPr id="7" name="Slide Number Placeholder 6">
            <a:extLst>
              <a:ext uri="{FF2B5EF4-FFF2-40B4-BE49-F238E27FC236}">
                <a16:creationId xmlns:a16="http://schemas.microsoft.com/office/drawing/2014/main" id="{F7099B89-0A45-8FD9-4547-D9935BEA143C}"/>
              </a:ext>
            </a:extLst>
          </p:cNvPr>
          <p:cNvSpPr>
            <a:spLocks noGrp="1"/>
          </p:cNvSpPr>
          <p:nvPr>
            <p:ph type="sldNum" sz="quarter" idx="12"/>
          </p:nvPr>
        </p:nvSpPr>
        <p:spPr/>
        <p:txBody>
          <a:bodyPr/>
          <a:lstStyle/>
          <a:p>
            <a:fld id="{06FBF565-AFA2-5840-9CEB-BFFA1DFB8F4B}" type="slidenum">
              <a:rPr lang="en-DE" smtClean="0"/>
              <a:t>83</a:t>
            </a:fld>
            <a:endParaRPr lang="en-DE"/>
          </a:p>
        </p:txBody>
      </p:sp>
    </p:spTree>
    <p:extLst>
      <p:ext uri="{BB962C8B-B14F-4D97-AF65-F5344CB8AC3E}">
        <p14:creationId xmlns:p14="http://schemas.microsoft.com/office/powerpoint/2010/main" val="159359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Untitled (1).png"/>
          <p:cNvPicPr>
            <a:picLocks noChangeAspect="1"/>
          </p:cNvPicPr>
          <p:nvPr/>
        </p:nvPicPr>
        <p:blipFill>
          <a:blip r:embed="rId2"/>
          <a:srcRect l="17721" t="6250" r="17302" b="49999"/>
          <a:stretch>
            <a:fillRect/>
          </a:stretch>
        </p:blipFill>
        <p:spPr>
          <a:xfrm>
            <a:off x="2160968" y="881592"/>
            <a:ext cx="2035983" cy="3886877"/>
          </a:xfrm>
          <a:prstGeom prst="rect">
            <a:avLst/>
          </a:prstGeom>
        </p:spPr>
      </p:pic>
      <p:pic>
        <p:nvPicPr>
          <p:cNvPr id="14" name="Picture 13" descr="Untitled (1).png"/>
          <p:cNvPicPr>
            <a:picLocks noChangeAspect="1"/>
          </p:cNvPicPr>
          <p:nvPr/>
        </p:nvPicPr>
        <p:blipFill>
          <a:blip r:embed="rId2"/>
          <a:srcRect l="17721" t="48959" r="17302" b="6249"/>
          <a:stretch>
            <a:fillRect/>
          </a:stretch>
        </p:blipFill>
        <p:spPr>
          <a:xfrm>
            <a:off x="4893471" y="750082"/>
            <a:ext cx="2035983" cy="3979421"/>
          </a:xfrm>
          <a:prstGeom prst="rect">
            <a:avLst/>
          </a:prstGeom>
        </p:spPr>
      </p:pic>
      <p:cxnSp>
        <p:nvCxnSpPr>
          <p:cNvPr id="85" name="Elbow Connector 84"/>
          <p:cNvCxnSpPr/>
          <p:nvPr/>
        </p:nvCxnSpPr>
        <p:spPr>
          <a:xfrm rot="10800000" flipV="1">
            <a:off x="3168263" y="745468"/>
            <a:ext cx="2743200" cy="4023000"/>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FA4B84B2-C968-1022-0A27-44A562A1FB62}"/>
              </a:ext>
            </a:extLst>
          </p:cNvPr>
          <p:cNvSpPr>
            <a:spLocks noGrp="1"/>
          </p:cNvSpPr>
          <p:nvPr>
            <p:ph type="sldNum" sz="quarter" idx="12"/>
          </p:nvPr>
        </p:nvSpPr>
        <p:spPr/>
        <p:txBody>
          <a:bodyPr/>
          <a:lstStyle/>
          <a:p>
            <a:fld id="{06FBF565-AFA2-5840-9CEB-BFFA1DFB8F4B}" type="slidenum">
              <a:rPr lang="en-DE" smtClean="0"/>
              <a:t>84</a:t>
            </a:fld>
            <a:endParaRPr lang="en-DE"/>
          </a:p>
        </p:txBody>
      </p:sp>
      <p:sp>
        <p:nvSpPr>
          <p:cNvPr id="4" name="Footer Placeholder 6">
            <a:extLst>
              <a:ext uri="{FF2B5EF4-FFF2-40B4-BE49-F238E27FC236}">
                <a16:creationId xmlns:a16="http://schemas.microsoft.com/office/drawing/2014/main" id="{1DBC44E7-75FC-A0A9-8AED-2B12F09FAE83}"/>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Savaliya</a:t>
            </a:r>
            <a:r>
              <a:rPr lang="en-DE" sz="1050" dirty="0"/>
              <a:t>(402</a:t>
            </a:r>
            <a:r>
              <a:rPr lang="de-DE" sz="1050" dirty="0"/>
              <a:t>78</a:t>
            </a:r>
            <a:r>
              <a:rPr lang="en-DE" sz="1050" dirty="0"/>
              <a:t>)</a:t>
            </a:r>
          </a:p>
        </p:txBody>
      </p:sp>
      <p:sp>
        <p:nvSpPr>
          <p:cNvPr id="5" name="Title 1">
            <a:extLst>
              <a:ext uri="{FF2B5EF4-FFF2-40B4-BE49-F238E27FC236}">
                <a16:creationId xmlns:a16="http://schemas.microsoft.com/office/drawing/2014/main" id="{B55F7D1E-4E11-5D01-6754-9D1DA12A2C86}"/>
              </a:ext>
            </a:extLst>
          </p:cNvPr>
          <p:cNvSpPr>
            <a:spLocks noGrp="1"/>
          </p:cNvSpPr>
          <p:nvPr>
            <p:ph type="title"/>
          </p:nvPr>
        </p:nvSpPr>
        <p:spPr>
          <a:xfrm>
            <a:off x="321446" y="139772"/>
            <a:ext cx="7031854" cy="589346"/>
          </a:xfrm>
        </p:spPr>
        <p:txBody>
          <a:bodyPr>
            <a:noAutofit/>
          </a:bodyPr>
          <a:lstStyle/>
          <a:p>
            <a:pPr marR="0" algn="l" rtl="0">
              <a:spcBef>
                <a:spcPts val="0"/>
              </a:spcBef>
              <a:spcAft>
                <a:spcPts val="0"/>
              </a:spcAft>
            </a:pPr>
            <a:r>
              <a:rPr lang="en-US" sz="2400" b="1" i="0" dirty="0">
                <a:solidFill>
                  <a:srgbClr val="000000"/>
                </a:solidFill>
                <a:effectLst/>
                <a:latin typeface="Calibri" panose="020F0502020204030204" pitchFamily="34" charset="0"/>
                <a:ea typeface="Arial" panose="020B0604020202020204" pitchFamily="34" charset="0"/>
                <a:cs typeface="Calibri" panose="020F0502020204030204" pitchFamily="34" charset="0"/>
              </a:rPr>
              <a:t>Sequential Process Flow for Cart Pendulum Control</a:t>
            </a:r>
            <a:endParaRPr lang="en-US" sz="2400" dirty="0">
              <a:effectLst/>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447" y="139772"/>
            <a:ext cx="6172200" cy="589346"/>
          </a:xfrm>
        </p:spPr>
        <p:txBody>
          <a:bodyPr>
            <a:normAutofit/>
          </a:bodyPr>
          <a:lstStyle/>
          <a:p>
            <a:pPr algn="l"/>
            <a:r>
              <a:rPr lang="en-US" sz="2400" b="1" dirty="0">
                <a:latin typeface="Calibri" panose="020F0502020204030204" pitchFamily="34" charset="0"/>
                <a:cs typeface="Calibri" panose="020F0502020204030204" pitchFamily="34" charset="0"/>
              </a:rPr>
              <a:t>Physical Scaling</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86062565"/>
              </p:ext>
            </p:extLst>
          </p:nvPr>
        </p:nvGraphicFramePr>
        <p:xfrm>
          <a:off x="464300" y="1306830"/>
          <a:ext cx="8120899" cy="2316480"/>
        </p:xfrm>
        <a:graphic>
          <a:graphicData uri="http://schemas.openxmlformats.org/drawingml/2006/table">
            <a:tbl>
              <a:tblPr firstRow="1" bandRow="1">
                <a:tableStyleId>{5C22544A-7EE6-4342-B048-85BDC9FD1C3A}</a:tableStyleId>
              </a:tblPr>
              <a:tblGrid>
                <a:gridCol w="8120899">
                  <a:extLst>
                    <a:ext uri="{9D8B030D-6E8A-4147-A177-3AD203B41FA5}">
                      <a16:colId xmlns:a16="http://schemas.microsoft.com/office/drawing/2014/main" val="20000"/>
                    </a:ext>
                  </a:extLst>
                </a:gridCol>
              </a:tblGrid>
              <a:tr h="2211705">
                <a:tc>
                  <a:txBody>
                    <a:bodyPr/>
                    <a:lstStyle/>
                    <a:p>
                      <a:pPr algn="l">
                        <a:lnSpc>
                          <a:spcPct val="100000"/>
                        </a:lnSpc>
                        <a:spcAft>
                          <a:spcPts val="100"/>
                        </a:spcAft>
                      </a:pPr>
                      <a:r>
                        <a:rPr lang="en-US" sz="1400" b="0" i="0" noProof="1">
                          <a:solidFill>
                            <a:schemeClr val="tx1"/>
                          </a:solidFill>
                          <a:latin typeface="Calibri" panose="020F0502020204030204" pitchFamily="34" charset="0"/>
                          <a:cs typeface="Calibri" panose="020F0502020204030204" pitchFamily="34" charset="0"/>
                        </a:rPr>
                        <a:t>P_0  =  1;                 </a:t>
                      </a:r>
                      <a:r>
                        <a:rPr lang="en-US" sz="1400" b="0" i="0" baseline="0" noProof="1">
                          <a:solidFill>
                            <a:schemeClr val="tx1"/>
                          </a:solidFill>
                          <a:latin typeface="Calibri" panose="020F0502020204030204" pitchFamily="34" charset="0"/>
                          <a:cs typeface="Calibri" panose="020F0502020204030204" pitchFamily="34" charset="0"/>
                        </a:rPr>
                        <a:t> </a:t>
                      </a:r>
                      <a:r>
                        <a:rPr lang="en-US" sz="1400" b="0" i="0" noProof="1">
                          <a:solidFill>
                            <a:srgbClr val="008013"/>
                          </a:solidFill>
                          <a:latin typeface="Calibri" panose="020F0502020204030204" pitchFamily="34" charset="0"/>
                          <a:cs typeface="Calibri" panose="020F0502020204030204" pitchFamily="34" charset="0"/>
                        </a:rPr>
                        <a:t>% Rated cart position (m)</a:t>
                      </a:r>
                      <a:endParaRPr lang="en-US" sz="1400" b="0" i="0" noProof="1">
                        <a:latin typeface="Calibri" panose="020F0502020204030204" pitchFamily="34" charset="0"/>
                        <a:cs typeface="Calibri" panose="020F0502020204030204" pitchFamily="34" charset="0"/>
                      </a:endParaRPr>
                    </a:p>
                    <a:p>
                      <a:pPr algn="l">
                        <a:lnSpc>
                          <a:spcPct val="100000"/>
                        </a:lnSpc>
                        <a:spcAft>
                          <a:spcPts val="100"/>
                        </a:spcAft>
                      </a:pPr>
                      <a:r>
                        <a:rPr lang="en-US" sz="1400" b="0" i="0" noProof="1">
                          <a:solidFill>
                            <a:schemeClr val="tx1"/>
                          </a:solidFill>
                          <a:latin typeface="Calibri" panose="020F0502020204030204" pitchFamily="34" charset="0"/>
                          <a:cs typeface="Calibri" panose="020F0502020204030204" pitchFamily="34" charset="0"/>
                        </a:rPr>
                        <a:t>P_0k  =  57147;       </a:t>
                      </a:r>
                      <a:r>
                        <a:rPr lang="en-US" sz="1400" b="0" i="0" noProof="1">
                          <a:solidFill>
                            <a:srgbClr val="008013"/>
                          </a:solidFill>
                          <a:latin typeface="Calibri" panose="020F0502020204030204" pitchFamily="34" charset="0"/>
                          <a:cs typeface="Calibri" panose="020F0502020204030204" pitchFamily="34" charset="0"/>
                        </a:rPr>
                        <a:t>% Sensor reading for rated cart position</a:t>
                      </a:r>
                      <a:endParaRPr lang="en-US" sz="1400" b="0" i="0" noProof="1">
                        <a:latin typeface="Calibri" panose="020F0502020204030204" pitchFamily="34" charset="0"/>
                        <a:cs typeface="Calibri" panose="020F0502020204030204" pitchFamily="34" charset="0"/>
                      </a:endParaRPr>
                    </a:p>
                    <a:p>
                      <a:pPr algn="l">
                        <a:lnSpc>
                          <a:spcPct val="100000"/>
                        </a:lnSpc>
                        <a:spcAft>
                          <a:spcPts val="100"/>
                        </a:spcAft>
                      </a:pPr>
                      <a:r>
                        <a:rPr lang="en-US" sz="1400" b="0" i="0" noProof="1">
                          <a:solidFill>
                            <a:schemeClr val="tx1"/>
                          </a:solidFill>
                          <a:latin typeface="Calibri" panose="020F0502020204030204" pitchFamily="34" charset="0"/>
                          <a:cs typeface="Calibri" panose="020F0502020204030204" pitchFamily="34" charset="0"/>
                        </a:rPr>
                        <a:t>F_0  =  20;                </a:t>
                      </a:r>
                      <a:r>
                        <a:rPr lang="en-US" sz="1400" b="0" i="0" noProof="1">
                          <a:solidFill>
                            <a:srgbClr val="008013"/>
                          </a:solidFill>
                          <a:latin typeface="Calibri" panose="020F0502020204030204" pitchFamily="34" charset="0"/>
                          <a:cs typeface="Calibri" panose="020F0502020204030204" pitchFamily="34" charset="0"/>
                        </a:rPr>
                        <a:t>% Rated force (N)</a:t>
                      </a:r>
                      <a:endParaRPr lang="en-US" sz="1400" b="0" i="0" noProof="1">
                        <a:latin typeface="Calibri" panose="020F0502020204030204" pitchFamily="34" charset="0"/>
                        <a:cs typeface="Calibri" panose="020F0502020204030204" pitchFamily="34" charset="0"/>
                      </a:endParaRPr>
                    </a:p>
                    <a:p>
                      <a:pPr algn="l">
                        <a:lnSpc>
                          <a:spcPct val="100000"/>
                        </a:lnSpc>
                        <a:spcAft>
                          <a:spcPts val="100"/>
                        </a:spcAft>
                      </a:pPr>
                      <a:r>
                        <a:rPr lang="en-US" sz="1400" b="0" i="0" noProof="1">
                          <a:solidFill>
                            <a:schemeClr val="tx1"/>
                          </a:solidFill>
                          <a:latin typeface="Calibri" panose="020F0502020204030204" pitchFamily="34" charset="0"/>
                          <a:cs typeface="Calibri" panose="020F0502020204030204" pitchFamily="34" charset="0"/>
                        </a:rPr>
                        <a:t>F_0k  =  200;           </a:t>
                      </a:r>
                      <a:r>
                        <a:rPr lang="en-US" sz="1400" b="0" i="0" baseline="0" noProof="1">
                          <a:solidFill>
                            <a:schemeClr val="tx1"/>
                          </a:solidFill>
                          <a:latin typeface="Calibri" panose="020F0502020204030204" pitchFamily="34" charset="0"/>
                          <a:cs typeface="Calibri" panose="020F0502020204030204" pitchFamily="34" charset="0"/>
                        </a:rPr>
                        <a:t> </a:t>
                      </a:r>
                      <a:r>
                        <a:rPr lang="en-US" sz="1400" b="0" i="0" noProof="1">
                          <a:solidFill>
                            <a:srgbClr val="008013"/>
                          </a:solidFill>
                          <a:latin typeface="Calibri" panose="020F0502020204030204" pitchFamily="34" charset="0"/>
                          <a:cs typeface="Calibri" panose="020F0502020204030204" pitchFamily="34" charset="0"/>
                        </a:rPr>
                        <a:t>% DAC increments for rated force</a:t>
                      </a:r>
                      <a:endParaRPr lang="en-US" sz="1400" b="0" i="0" noProof="1">
                        <a:latin typeface="Calibri" panose="020F0502020204030204" pitchFamily="34" charset="0"/>
                        <a:cs typeface="Calibri" panose="020F0502020204030204" pitchFamily="34" charset="0"/>
                      </a:endParaRPr>
                    </a:p>
                    <a:p>
                      <a:pPr algn="l">
                        <a:lnSpc>
                          <a:spcPct val="100000"/>
                        </a:lnSpc>
                        <a:spcAft>
                          <a:spcPts val="100"/>
                        </a:spcAft>
                      </a:pPr>
                      <a:r>
                        <a:rPr lang="en-US" sz="1400" b="0" i="0" noProof="1">
                          <a:solidFill>
                            <a:schemeClr val="tx1"/>
                          </a:solidFill>
                          <a:latin typeface="Calibri" panose="020F0502020204030204" pitchFamily="34" charset="0"/>
                          <a:cs typeface="Calibri" panose="020F0502020204030204" pitchFamily="34" charset="0"/>
                        </a:rPr>
                        <a:t>V_0  =  1;                 </a:t>
                      </a:r>
                      <a:r>
                        <a:rPr lang="en-US" sz="1400" b="0" i="0" baseline="0" noProof="1">
                          <a:solidFill>
                            <a:schemeClr val="tx1"/>
                          </a:solidFill>
                          <a:latin typeface="Calibri" panose="020F0502020204030204" pitchFamily="34" charset="0"/>
                          <a:cs typeface="Calibri" panose="020F0502020204030204" pitchFamily="34" charset="0"/>
                        </a:rPr>
                        <a:t> </a:t>
                      </a:r>
                      <a:r>
                        <a:rPr lang="en-US" sz="1400" b="0" i="0" baseline="0" noProof="1">
                          <a:solidFill>
                            <a:srgbClr val="008013"/>
                          </a:solidFill>
                          <a:latin typeface="Calibri" panose="020F0502020204030204" pitchFamily="34" charset="0"/>
                          <a:cs typeface="Calibri" panose="020F0502020204030204" pitchFamily="34" charset="0"/>
                        </a:rPr>
                        <a:t>%</a:t>
                      </a:r>
                      <a:r>
                        <a:rPr lang="en-US" sz="1400" b="0" i="0" noProof="1">
                          <a:solidFill>
                            <a:srgbClr val="008013"/>
                          </a:solidFill>
                          <a:latin typeface="Calibri" panose="020F0502020204030204" pitchFamily="34" charset="0"/>
                          <a:cs typeface="Calibri" panose="020F0502020204030204" pitchFamily="34" charset="0"/>
                        </a:rPr>
                        <a:t> Rated cart speed (m/s)</a:t>
                      </a:r>
                      <a:endParaRPr lang="en-US" sz="1400" b="0" i="0" noProof="1">
                        <a:latin typeface="Calibri" panose="020F0502020204030204" pitchFamily="34" charset="0"/>
                        <a:cs typeface="Calibri" panose="020F0502020204030204" pitchFamily="34" charset="0"/>
                      </a:endParaRPr>
                    </a:p>
                    <a:p>
                      <a:pPr algn="l">
                        <a:lnSpc>
                          <a:spcPct val="100000"/>
                        </a:lnSpc>
                        <a:spcAft>
                          <a:spcPts val="100"/>
                        </a:spcAft>
                      </a:pPr>
                      <a:r>
                        <a:rPr lang="en-US" sz="1400" b="0" i="0" noProof="1">
                          <a:solidFill>
                            <a:schemeClr val="tx1"/>
                          </a:solidFill>
                          <a:latin typeface="Calibri" panose="020F0502020204030204" pitchFamily="34" charset="0"/>
                          <a:cs typeface="Calibri" panose="020F0502020204030204" pitchFamily="34" charset="0"/>
                        </a:rPr>
                        <a:t>V_0k  =  571.47;</a:t>
                      </a:r>
                      <a:r>
                        <a:rPr lang="en-US" sz="1400" b="0" i="0" noProof="1">
                          <a:latin typeface="Calibri" panose="020F0502020204030204" pitchFamily="34" charset="0"/>
                          <a:cs typeface="Calibri" panose="020F0502020204030204" pitchFamily="34" charset="0"/>
                        </a:rPr>
                        <a:t>      </a:t>
                      </a:r>
                      <a:r>
                        <a:rPr lang="en-US" sz="1400" b="0" i="0" noProof="1">
                          <a:solidFill>
                            <a:srgbClr val="008013"/>
                          </a:solidFill>
                          <a:latin typeface="Calibri" panose="020F0502020204030204" pitchFamily="34" charset="0"/>
                          <a:cs typeface="Calibri" panose="020F0502020204030204" pitchFamily="34" charset="0"/>
                        </a:rPr>
                        <a:t>% Sensor reading for rated cart speed	</a:t>
                      </a:r>
                      <a:endParaRPr lang="en-US" sz="1400" b="0" i="0" noProof="1">
                        <a:latin typeface="Calibri" panose="020F0502020204030204" pitchFamily="34" charset="0"/>
                        <a:cs typeface="Calibri" panose="020F0502020204030204" pitchFamily="34" charset="0"/>
                      </a:endParaRPr>
                    </a:p>
                    <a:p>
                      <a:pPr algn="l">
                        <a:lnSpc>
                          <a:spcPct val="100000"/>
                        </a:lnSpc>
                        <a:spcAft>
                          <a:spcPts val="100"/>
                        </a:spcAft>
                      </a:pPr>
                      <a:r>
                        <a:rPr lang="en-US" sz="1400" b="0" i="0" noProof="1">
                          <a:solidFill>
                            <a:schemeClr val="tx1"/>
                          </a:solidFill>
                          <a:latin typeface="Calibri" panose="020F0502020204030204" pitchFamily="34" charset="0"/>
                          <a:cs typeface="Calibri" panose="020F0502020204030204" pitchFamily="34" charset="0"/>
                        </a:rPr>
                        <a:t>A_0  =  2*pi;             </a:t>
                      </a:r>
                      <a:r>
                        <a:rPr lang="en-US" sz="1400" b="0" i="0" noProof="1">
                          <a:solidFill>
                            <a:srgbClr val="008013"/>
                          </a:solidFill>
                          <a:latin typeface="Calibri" panose="020F0502020204030204" pitchFamily="34" charset="0"/>
                          <a:cs typeface="Calibri" panose="020F0502020204030204" pitchFamily="34" charset="0"/>
                        </a:rPr>
                        <a:t>% Rated pendulum angle (rad)</a:t>
                      </a:r>
                      <a:endParaRPr lang="en-US" sz="1400" b="0" i="0" noProof="1">
                        <a:latin typeface="Calibri" panose="020F0502020204030204" pitchFamily="34" charset="0"/>
                        <a:cs typeface="Calibri" panose="020F0502020204030204" pitchFamily="34" charset="0"/>
                      </a:endParaRPr>
                    </a:p>
                    <a:p>
                      <a:pPr algn="l">
                        <a:lnSpc>
                          <a:spcPct val="100000"/>
                        </a:lnSpc>
                        <a:spcAft>
                          <a:spcPts val="100"/>
                        </a:spcAft>
                      </a:pPr>
                      <a:r>
                        <a:rPr lang="en-US" sz="1400" b="0" i="0" noProof="1">
                          <a:solidFill>
                            <a:schemeClr val="tx1"/>
                          </a:solidFill>
                          <a:latin typeface="Calibri" panose="020F0502020204030204" pitchFamily="34" charset="0"/>
                          <a:cs typeface="Calibri" panose="020F0502020204030204" pitchFamily="34" charset="0"/>
                        </a:rPr>
                        <a:t>A_0k  =  4095;         </a:t>
                      </a:r>
                      <a:r>
                        <a:rPr lang="en-US" sz="1400" b="0" i="0" noProof="1">
                          <a:solidFill>
                            <a:srgbClr val="008013"/>
                          </a:solidFill>
                          <a:latin typeface="Calibri" panose="020F0502020204030204" pitchFamily="34" charset="0"/>
                          <a:cs typeface="Calibri" panose="020F0502020204030204" pitchFamily="34" charset="0"/>
                        </a:rPr>
                        <a:t>% Sensor reading for rated pendulum angle</a:t>
                      </a:r>
                      <a:endParaRPr lang="en-US" sz="1400" b="0" i="0" noProof="1">
                        <a:latin typeface="Calibri" panose="020F0502020204030204" pitchFamily="34" charset="0"/>
                        <a:cs typeface="Calibri" panose="020F0502020204030204" pitchFamily="34" charset="0"/>
                      </a:endParaRPr>
                    </a:p>
                    <a:p>
                      <a:pPr algn="l">
                        <a:lnSpc>
                          <a:spcPct val="100000"/>
                        </a:lnSpc>
                        <a:spcAft>
                          <a:spcPts val="100"/>
                        </a:spcAft>
                      </a:pPr>
                      <a:r>
                        <a:rPr lang="en-US" sz="1400" b="0" i="0" noProof="1">
                          <a:solidFill>
                            <a:schemeClr val="tx1"/>
                          </a:solidFill>
                          <a:latin typeface="Calibri" panose="020F0502020204030204" pitchFamily="34" charset="0"/>
                          <a:cs typeface="Calibri" panose="020F0502020204030204" pitchFamily="34" charset="0"/>
                        </a:rPr>
                        <a:t>Av_0  =  2*pi;          </a:t>
                      </a:r>
                      <a:r>
                        <a:rPr lang="en-US" sz="1400" b="0" i="0" noProof="1">
                          <a:solidFill>
                            <a:srgbClr val="008013"/>
                          </a:solidFill>
                          <a:latin typeface="Calibri" panose="020F0502020204030204" pitchFamily="34" charset="0"/>
                          <a:cs typeface="Calibri" panose="020F0502020204030204" pitchFamily="34" charset="0"/>
                        </a:rPr>
                        <a:t>% Rated pendulum angular velocity (rad/s)</a:t>
                      </a:r>
                      <a:endParaRPr lang="en-US" sz="1400" b="0" i="0" noProof="1">
                        <a:latin typeface="Calibri" panose="020F0502020204030204" pitchFamily="34" charset="0"/>
                        <a:cs typeface="Calibri" panose="020F0502020204030204" pitchFamily="34" charset="0"/>
                      </a:endParaRPr>
                    </a:p>
                    <a:p>
                      <a:pPr algn="l">
                        <a:lnSpc>
                          <a:spcPct val="100000"/>
                        </a:lnSpc>
                        <a:spcAft>
                          <a:spcPts val="100"/>
                        </a:spcAft>
                      </a:pPr>
                      <a:r>
                        <a:rPr lang="en-US" sz="1400" b="0" i="0" noProof="1">
                          <a:solidFill>
                            <a:schemeClr val="tx1"/>
                          </a:solidFill>
                          <a:latin typeface="Calibri" panose="020F0502020204030204" pitchFamily="34" charset="0"/>
                          <a:cs typeface="Calibri" panose="020F0502020204030204" pitchFamily="34" charset="0"/>
                        </a:rPr>
                        <a:t>Av_0k  =  40.95;</a:t>
                      </a:r>
                      <a:r>
                        <a:rPr lang="en-US" sz="1400" b="0" i="0" noProof="1">
                          <a:latin typeface="Calibri" panose="020F0502020204030204" pitchFamily="34" charset="0"/>
                          <a:cs typeface="Calibri" panose="020F0502020204030204" pitchFamily="34" charset="0"/>
                        </a:rPr>
                        <a:t>;     </a:t>
                      </a:r>
                      <a:r>
                        <a:rPr lang="en-US" sz="1400" b="0" i="0" noProof="1">
                          <a:solidFill>
                            <a:srgbClr val="008013"/>
                          </a:solidFill>
                          <a:latin typeface="Calibri" panose="020F0502020204030204" pitchFamily="34" charset="0"/>
                          <a:cs typeface="Calibri" panose="020F0502020204030204" pitchFamily="34" charset="0"/>
                        </a:rPr>
                        <a:t>% Sensor reading for rated pendulum angular velocity</a:t>
                      </a:r>
                      <a:endParaRPr lang="en-US" sz="1400" b="0" i="0" noProof="1">
                        <a:latin typeface="Calibri" panose="020F0502020204030204" pitchFamily="34" charset="0"/>
                        <a:cs typeface="Calibri" panose="020F0502020204030204" pitchFamily="34" charset="0"/>
                      </a:endParaRPr>
                    </a:p>
                  </a:txBody>
                  <a:tcPr marL="68580" marR="68580" marT="34290" marB="3429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7F9"/>
                    </a:solidFill>
                  </a:tcPr>
                </a:tc>
                <a:extLst>
                  <a:ext uri="{0D108BD9-81ED-4DB2-BD59-A6C34878D82A}">
                    <a16:rowId xmlns:a16="http://schemas.microsoft.com/office/drawing/2014/main" val="10000"/>
                  </a:ext>
                </a:extLst>
              </a:tr>
            </a:tbl>
          </a:graphicData>
        </a:graphic>
      </p:graphicFrame>
      <p:sp>
        <p:nvSpPr>
          <p:cNvPr id="7" name="TextBox 6"/>
          <p:cNvSpPr txBox="1"/>
          <p:nvPr/>
        </p:nvSpPr>
        <p:spPr>
          <a:xfrm>
            <a:off x="321447" y="759736"/>
            <a:ext cx="6107949" cy="369332"/>
          </a:xfrm>
          <a:prstGeom prst="rect">
            <a:avLst/>
          </a:prstGeom>
          <a:noFill/>
        </p:spPr>
        <p:txBody>
          <a:bodyPr wrap="square" rtlCol="0">
            <a:spAutoFit/>
          </a:bodyPr>
          <a:lstStyle/>
          <a:p>
            <a:pPr>
              <a:buFont typeface="Arial" pitchFamily="34" charset="0"/>
              <a:buChar char="•"/>
            </a:pPr>
            <a:r>
              <a:rPr lang="en-US" sz="1800" b="1" dirty="0">
                <a:latin typeface="Calibri" panose="020F0502020204030204" pitchFamily="34" charset="0"/>
                <a:cs typeface="Calibri" panose="020F0502020204030204" pitchFamily="34" charset="0"/>
              </a:rPr>
              <a:t> MATLAB script for required variables for scaling </a:t>
            </a:r>
          </a:p>
        </p:txBody>
      </p:sp>
      <p:sp>
        <p:nvSpPr>
          <p:cNvPr id="4" name="Slide Number Placeholder 3">
            <a:extLst>
              <a:ext uri="{FF2B5EF4-FFF2-40B4-BE49-F238E27FC236}">
                <a16:creationId xmlns:a16="http://schemas.microsoft.com/office/drawing/2014/main" id="{F9DB23F8-D20F-C67C-E5FE-D44890D5C293}"/>
              </a:ext>
            </a:extLst>
          </p:cNvPr>
          <p:cNvSpPr>
            <a:spLocks noGrp="1"/>
          </p:cNvSpPr>
          <p:nvPr>
            <p:ph type="sldNum" sz="quarter" idx="12"/>
          </p:nvPr>
        </p:nvSpPr>
        <p:spPr/>
        <p:txBody>
          <a:bodyPr/>
          <a:lstStyle/>
          <a:p>
            <a:fld id="{06FBF565-AFA2-5840-9CEB-BFFA1DFB8F4B}" type="slidenum">
              <a:rPr lang="en-DE" smtClean="0"/>
              <a:t>85</a:t>
            </a:fld>
            <a:endParaRPr lang="en-DE"/>
          </a:p>
        </p:txBody>
      </p:sp>
      <p:sp>
        <p:nvSpPr>
          <p:cNvPr id="8" name="Footer Placeholder 6">
            <a:extLst>
              <a:ext uri="{FF2B5EF4-FFF2-40B4-BE49-F238E27FC236}">
                <a16:creationId xmlns:a16="http://schemas.microsoft.com/office/drawing/2014/main" id="{DC9C957A-0505-F307-4EFE-B4B7804A0B9D}"/>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Savaliya</a:t>
            </a:r>
            <a:r>
              <a:rPr lang="en-DE" sz="1050" dirty="0"/>
              <a:t>(402</a:t>
            </a:r>
            <a:r>
              <a:rPr lang="de-DE" sz="1050" dirty="0"/>
              <a:t>78</a:t>
            </a:r>
            <a:r>
              <a:rPr lang="en-DE" sz="1050" dirty="0"/>
              <a:t>)</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3480407574"/>
              </p:ext>
            </p:extLst>
          </p:nvPr>
        </p:nvGraphicFramePr>
        <p:xfrm>
          <a:off x="471477" y="1289438"/>
          <a:ext cx="8112146" cy="1828412"/>
        </p:xfrm>
        <a:graphic>
          <a:graphicData uri="http://schemas.openxmlformats.org/drawingml/2006/table">
            <a:tbl>
              <a:tblPr firstRow="1" bandRow="1">
                <a:tableStyleId>{5C22544A-7EE6-4342-B048-85BDC9FD1C3A}</a:tableStyleId>
              </a:tblPr>
              <a:tblGrid>
                <a:gridCol w="8112146">
                  <a:extLst>
                    <a:ext uri="{9D8B030D-6E8A-4147-A177-3AD203B41FA5}">
                      <a16:colId xmlns:a16="http://schemas.microsoft.com/office/drawing/2014/main" val="20000"/>
                    </a:ext>
                  </a:extLst>
                </a:gridCol>
              </a:tblGrid>
              <a:tr h="1828412">
                <a:tc>
                  <a:txBody>
                    <a:bodyPr/>
                    <a:lstStyle/>
                    <a:p>
                      <a:pPr>
                        <a:lnSpc>
                          <a:spcPct val="100000"/>
                        </a:lnSpc>
                        <a:spcAft>
                          <a:spcPts val="300"/>
                        </a:spcAft>
                      </a:pPr>
                      <a:r>
                        <a:rPr lang="en-US" sz="1400" b="0" i="0" noProof="1">
                          <a:solidFill>
                            <a:schemeClr val="tx1"/>
                          </a:solidFill>
                          <a:latin typeface="Calibri" panose="020F0502020204030204" pitchFamily="34" charset="0"/>
                          <a:cs typeface="Calibri" panose="020F0502020204030204" pitchFamily="34" charset="0"/>
                        </a:rPr>
                        <a:t>Gp_s </a:t>
                      </a:r>
                      <a:r>
                        <a:rPr lang="en-US" sz="1400" b="0" i="0" baseline="0" noProof="1">
                          <a:solidFill>
                            <a:schemeClr val="tx1"/>
                          </a:solidFill>
                          <a:latin typeface="Calibri" panose="020F0502020204030204" pitchFamily="34" charset="0"/>
                          <a:cs typeface="Calibri" panose="020F0502020204030204" pitchFamily="34" charset="0"/>
                        </a:rPr>
                        <a:t> </a:t>
                      </a:r>
                      <a:r>
                        <a:rPr lang="en-US" sz="1400" b="0" i="0" noProof="1">
                          <a:solidFill>
                            <a:schemeClr val="tx1"/>
                          </a:solidFill>
                          <a:latin typeface="Calibri" panose="020F0502020204030204" pitchFamily="34" charset="0"/>
                          <a:cs typeface="Calibri" panose="020F0502020204030204" pitchFamily="34" charset="0"/>
                        </a:rPr>
                        <a:t>=  (P_0/P_0k)*P_D*(F_0k/F_0);                          </a:t>
                      </a:r>
                      <a:r>
                        <a:rPr lang="en-US" sz="1400" b="0" i="0" dirty="0">
                          <a:solidFill>
                            <a:srgbClr val="008013"/>
                          </a:solidFill>
                          <a:latin typeface="Calibri" panose="020F0502020204030204" pitchFamily="34" charset="0"/>
                          <a:cs typeface="Calibri" panose="020F0502020204030204" pitchFamily="34" charset="0"/>
                        </a:rPr>
                        <a:t>% Scaled proportional gain</a:t>
                      </a:r>
                      <a:endParaRPr lang="en-US" sz="1400" b="0" i="0" noProof="1">
                        <a:solidFill>
                          <a:schemeClr val="tx1"/>
                        </a:solidFill>
                        <a:latin typeface="Calibri" panose="020F0502020204030204" pitchFamily="34" charset="0"/>
                        <a:cs typeface="Calibri" panose="020F0502020204030204" pitchFamily="34" charset="0"/>
                      </a:endParaRPr>
                    </a:p>
                    <a:p>
                      <a:pPr>
                        <a:lnSpc>
                          <a:spcPct val="100000"/>
                        </a:lnSpc>
                        <a:spcAft>
                          <a:spcPts val="300"/>
                        </a:spcAft>
                      </a:pPr>
                      <a:r>
                        <a:rPr lang="en-US" sz="1400" b="0" i="0" noProof="1">
                          <a:solidFill>
                            <a:schemeClr val="tx1"/>
                          </a:solidFill>
                          <a:latin typeface="Calibri" panose="020F0502020204030204" pitchFamily="34" charset="0"/>
                          <a:cs typeface="Calibri" panose="020F0502020204030204" pitchFamily="34" charset="0"/>
                        </a:rPr>
                        <a:t>Gi_s </a:t>
                      </a:r>
                      <a:r>
                        <a:rPr lang="en-US" sz="1400" b="0" i="0" baseline="0" noProof="1">
                          <a:solidFill>
                            <a:schemeClr val="tx1"/>
                          </a:solidFill>
                          <a:latin typeface="Calibri" panose="020F0502020204030204" pitchFamily="34" charset="0"/>
                          <a:cs typeface="Calibri" panose="020F0502020204030204" pitchFamily="34" charset="0"/>
                        </a:rPr>
                        <a:t> </a:t>
                      </a:r>
                      <a:r>
                        <a:rPr lang="en-US" sz="1400" b="0" i="0" noProof="1">
                          <a:solidFill>
                            <a:schemeClr val="tx1"/>
                          </a:solidFill>
                          <a:latin typeface="Calibri" panose="020F0502020204030204" pitchFamily="34" charset="0"/>
                          <a:cs typeface="Calibri" panose="020F0502020204030204" pitchFamily="34" charset="0"/>
                        </a:rPr>
                        <a:t>=  (P_0/P_0k)*pi_d*Ts*(F_0k/F_0);                    </a:t>
                      </a:r>
                      <a:r>
                        <a:rPr lang="en-US" sz="1400" b="0" i="0" dirty="0">
                          <a:solidFill>
                            <a:srgbClr val="008013"/>
                          </a:solidFill>
                          <a:latin typeface="Calibri" panose="020F0502020204030204" pitchFamily="34" charset="0"/>
                          <a:cs typeface="Calibri" panose="020F0502020204030204" pitchFamily="34" charset="0"/>
                        </a:rPr>
                        <a:t>% Scaled integral gain</a:t>
                      </a:r>
                      <a:endParaRPr lang="en-US" sz="1400" b="0" i="0" noProof="1">
                        <a:solidFill>
                          <a:schemeClr val="tx1"/>
                        </a:solidFill>
                        <a:latin typeface="Calibri" panose="020F0502020204030204" pitchFamily="34" charset="0"/>
                        <a:cs typeface="Calibri" panose="020F0502020204030204" pitchFamily="34" charset="0"/>
                      </a:endParaRPr>
                    </a:p>
                    <a:p>
                      <a:pPr>
                        <a:lnSpc>
                          <a:spcPct val="100000"/>
                        </a:lnSpc>
                        <a:spcAft>
                          <a:spcPts val="300"/>
                        </a:spcAft>
                      </a:pPr>
                      <a:r>
                        <a:rPr lang="en-US" sz="1400" b="0" i="0" noProof="1">
                          <a:solidFill>
                            <a:schemeClr val="tx1"/>
                          </a:solidFill>
                          <a:latin typeface="Calibri" panose="020F0502020204030204" pitchFamily="34" charset="0"/>
                          <a:cs typeface="Calibri" panose="020F0502020204030204" pitchFamily="34" charset="0"/>
                        </a:rPr>
                        <a:t>ktd_s(1)  =  (Av_0/Av_0k)*kt_d(1)*(F_0k/F_0); </a:t>
                      </a:r>
                    </a:p>
                    <a:p>
                      <a:pPr>
                        <a:lnSpc>
                          <a:spcPct val="100000"/>
                        </a:lnSpc>
                        <a:spcAft>
                          <a:spcPts val="300"/>
                        </a:spcAft>
                      </a:pPr>
                      <a:r>
                        <a:rPr lang="en-US" sz="1400" b="0" i="0" noProof="1">
                          <a:solidFill>
                            <a:schemeClr val="tx1"/>
                          </a:solidFill>
                          <a:latin typeface="Calibri" panose="020F0502020204030204" pitchFamily="34" charset="0"/>
                          <a:cs typeface="Calibri" panose="020F0502020204030204" pitchFamily="34" charset="0"/>
                        </a:rPr>
                        <a:t>ktd_s(2)  =  (A_0/A_0k)*kt_d(2)*(F_0k/F_0); </a:t>
                      </a:r>
                    </a:p>
                    <a:p>
                      <a:pPr>
                        <a:lnSpc>
                          <a:spcPct val="100000"/>
                        </a:lnSpc>
                        <a:spcAft>
                          <a:spcPts val="300"/>
                        </a:spcAft>
                      </a:pPr>
                      <a:r>
                        <a:rPr lang="en-US" sz="1400" b="0" i="0" noProof="1">
                          <a:solidFill>
                            <a:schemeClr val="tx1"/>
                          </a:solidFill>
                          <a:latin typeface="Calibri" panose="020F0502020204030204" pitchFamily="34" charset="0"/>
                          <a:cs typeface="Calibri" panose="020F0502020204030204" pitchFamily="34" charset="0"/>
                        </a:rPr>
                        <a:t>ktd_s(3)  =  (V_0/V_0k)*kt_d(3)*(F_0k/F_0); </a:t>
                      </a:r>
                    </a:p>
                    <a:p>
                      <a:pPr>
                        <a:lnSpc>
                          <a:spcPct val="100000"/>
                        </a:lnSpc>
                        <a:spcAft>
                          <a:spcPts val="300"/>
                        </a:spcAft>
                      </a:pPr>
                      <a:r>
                        <a:rPr lang="en-US" sz="1400" b="0" i="0" noProof="1">
                          <a:solidFill>
                            <a:schemeClr val="tx1"/>
                          </a:solidFill>
                          <a:latin typeface="Calibri" panose="020F0502020204030204" pitchFamily="34" charset="0"/>
                          <a:cs typeface="Calibri" panose="020F0502020204030204" pitchFamily="34" charset="0"/>
                        </a:rPr>
                        <a:t>ktd_s(4)  =  (P_0/P_0k)*kt_d(4)*(F_0k/F_0); </a:t>
                      </a:r>
                    </a:p>
                    <a:p>
                      <a:pPr>
                        <a:lnSpc>
                          <a:spcPct val="100000"/>
                        </a:lnSpc>
                        <a:spcAft>
                          <a:spcPts val="300"/>
                        </a:spcAft>
                      </a:pPr>
                      <a:r>
                        <a:rPr lang="en-US" sz="1400" b="0" i="0" noProof="1">
                          <a:solidFill>
                            <a:schemeClr val="tx1"/>
                          </a:solidFill>
                          <a:latin typeface="Calibri" panose="020F0502020204030204" pitchFamily="34" charset="0"/>
                          <a:cs typeface="Calibri" panose="020F0502020204030204" pitchFamily="34" charset="0"/>
                        </a:rPr>
                        <a:t>ktd_s  =  [ktd_s(1)  ktd_s(2)  ktd_s(3)  ktd_s(4)];         </a:t>
                      </a:r>
                      <a:r>
                        <a:rPr lang="en-US" sz="1400" b="0" i="0" dirty="0">
                          <a:solidFill>
                            <a:srgbClr val="008013"/>
                          </a:solidFill>
                          <a:latin typeface="Calibri" panose="020F0502020204030204" pitchFamily="34" charset="0"/>
                          <a:cs typeface="Calibri" panose="020F0502020204030204" pitchFamily="34" charset="0"/>
                        </a:rPr>
                        <a:t>% Scaled state feedback vector</a:t>
                      </a:r>
                      <a:r>
                        <a:rPr lang="en-US" sz="1400" b="0" i="0" baseline="0" dirty="0">
                          <a:solidFill>
                            <a:srgbClr val="008013"/>
                          </a:solidFill>
                          <a:latin typeface="Calibri" panose="020F0502020204030204" pitchFamily="34" charset="0"/>
                          <a:cs typeface="Calibri" panose="020F0502020204030204" pitchFamily="34" charset="0"/>
                        </a:rPr>
                        <a:t> </a:t>
                      </a:r>
                      <a:r>
                        <a:rPr lang="en-US" sz="1400" b="0" i="0" dirty="0">
                          <a:solidFill>
                            <a:srgbClr val="008013"/>
                          </a:solidFill>
                          <a:latin typeface="Calibri" panose="020F0502020204030204" pitchFamily="34" charset="0"/>
                          <a:cs typeface="Calibri" panose="020F0502020204030204" pitchFamily="34" charset="0"/>
                        </a:rPr>
                        <a:t>gain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7F9"/>
                    </a:solidFill>
                  </a:tcPr>
                </a:tc>
                <a:extLst>
                  <a:ext uri="{0D108BD9-81ED-4DB2-BD59-A6C34878D82A}">
                    <a16:rowId xmlns:a16="http://schemas.microsoft.com/office/drawing/2014/main" val="10000"/>
                  </a:ext>
                </a:extLst>
              </a:tr>
            </a:tbl>
          </a:graphicData>
        </a:graphic>
      </p:graphicFrame>
      <p:sp>
        <p:nvSpPr>
          <p:cNvPr id="3" name="Slide Number Placeholder 2">
            <a:extLst>
              <a:ext uri="{FF2B5EF4-FFF2-40B4-BE49-F238E27FC236}">
                <a16:creationId xmlns:a16="http://schemas.microsoft.com/office/drawing/2014/main" id="{6480D967-B4F0-EA76-0F0E-AF0063B2C6D7}"/>
              </a:ext>
            </a:extLst>
          </p:cNvPr>
          <p:cNvSpPr>
            <a:spLocks noGrp="1"/>
          </p:cNvSpPr>
          <p:nvPr>
            <p:ph type="sldNum" sz="quarter" idx="12"/>
          </p:nvPr>
        </p:nvSpPr>
        <p:spPr/>
        <p:txBody>
          <a:bodyPr/>
          <a:lstStyle/>
          <a:p>
            <a:fld id="{06FBF565-AFA2-5840-9CEB-BFFA1DFB8F4B}" type="slidenum">
              <a:rPr lang="en-DE" smtClean="0"/>
              <a:t>86</a:t>
            </a:fld>
            <a:endParaRPr lang="en-DE"/>
          </a:p>
        </p:txBody>
      </p:sp>
      <p:sp>
        <p:nvSpPr>
          <p:cNvPr id="7" name="Footer Placeholder 6">
            <a:extLst>
              <a:ext uri="{FF2B5EF4-FFF2-40B4-BE49-F238E27FC236}">
                <a16:creationId xmlns:a16="http://schemas.microsoft.com/office/drawing/2014/main" id="{008BC819-2C60-1DF5-CE7B-9E266D208F94}"/>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Savaliya</a:t>
            </a:r>
            <a:r>
              <a:rPr lang="en-DE" sz="1050" dirty="0"/>
              <a:t>(402</a:t>
            </a:r>
            <a:r>
              <a:rPr lang="de-DE" sz="1050" dirty="0"/>
              <a:t>78</a:t>
            </a:r>
            <a:r>
              <a:rPr lang="en-DE" sz="1050" dirty="0"/>
              <a:t>)</a:t>
            </a:r>
          </a:p>
        </p:txBody>
      </p:sp>
      <p:sp>
        <p:nvSpPr>
          <p:cNvPr id="8" name="TextBox 7">
            <a:extLst>
              <a:ext uri="{FF2B5EF4-FFF2-40B4-BE49-F238E27FC236}">
                <a16:creationId xmlns:a16="http://schemas.microsoft.com/office/drawing/2014/main" id="{17D9E0F4-E403-3B48-B68D-DB68AE1F2972}"/>
              </a:ext>
            </a:extLst>
          </p:cNvPr>
          <p:cNvSpPr txBox="1"/>
          <p:nvPr/>
        </p:nvSpPr>
        <p:spPr>
          <a:xfrm>
            <a:off x="321447" y="759736"/>
            <a:ext cx="6107949" cy="369332"/>
          </a:xfrm>
          <a:prstGeom prst="rect">
            <a:avLst/>
          </a:prstGeom>
          <a:noFill/>
        </p:spPr>
        <p:txBody>
          <a:bodyPr wrap="square" rtlCol="0">
            <a:spAutoFit/>
          </a:bodyPr>
          <a:lstStyle/>
          <a:p>
            <a:pPr marR="0" algn="l" rtl="0">
              <a:spcBef>
                <a:spcPts val="0"/>
              </a:spcBef>
              <a:spcAft>
                <a:spcPts val="0"/>
              </a:spcAft>
              <a:buClr>
                <a:srgbClr val="000000"/>
              </a:buClr>
              <a:buSzPts val="1800"/>
              <a:buFont typeface="Arial" panose="020B0604020202020204" pitchFamily="34" charset="0"/>
              <a:buChar char="•"/>
            </a:pPr>
            <a:r>
              <a:rPr lang="en-US" sz="1800" b="1" i="0" dirty="0">
                <a:solidFill>
                  <a:srgbClr val="000000"/>
                </a:solidFill>
                <a:effectLst/>
                <a:latin typeface="Calibri" panose="020F0502020204030204" pitchFamily="34" charset="0"/>
                <a:ea typeface="Arial" panose="020B0604020202020204" pitchFamily="34" charset="0"/>
                <a:cs typeface="Calibri" panose="020F0502020204030204" pitchFamily="34" charset="0"/>
              </a:rPr>
              <a:t> MATLAB script for controller coefficient </a:t>
            </a:r>
            <a:endParaRPr lang="en-US" sz="1800" dirty="0">
              <a:effectLst/>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p:cNvPicPr>
            <a:picLocks noChangeAspect="1" noChangeArrowheads="1"/>
          </p:cNvPicPr>
          <p:nvPr/>
        </p:nvPicPr>
        <p:blipFill>
          <a:blip r:embed="rId2"/>
          <a:srcRect/>
          <a:stretch>
            <a:fillRect/>
          </a:stretch>
        </p:blipFill>
        <p:spPr bwMode="auto">
          <a:xfrm>
            <a:off x="296047" y="1083662"/>
            <a:ext cx="7768453" cy="3198522"/>
          </a:xfrm>
          <a:prstGeom prst="rect">
            <a:avLst/>
          </a:prstGeom>
          <a:noFill/>
          <a:ln w="9525">
            <a:noFill/>
            <a:miter lim="800000"/>
            <a:headEnd/>
            <a:tailEnd/>
          </a:ln>
          <a:effectLst/>
        </p:spPr>
      </p:pic>
      <p:sp>
        <p:nvSpPr>
          <p:cNvPr id="3" name="Slide Number Placeholder 2">
            <a:extLst>
              <a:ext uri="{FF2B5EF4-FFF2-40B4-BE49-F238E27FC236}">
                <a16:creationId xmlns:a16="http://schemas.microsoft.com/office/drawing/2014/main" id="{90EC399E-8016-FD82-C86F-B54D521C644E}"/>
              </a:ext>
            </a:extLst>
          </p:cNvPr>
          <p:cNvSpPr>
            <a:spLocks noGrp="1"/>
          </p:cNvSpPr>
          <p:nvPr>
            <p:ph type="sldNum" sz="quarter" idx="12"/>
          </p:nvPr>
        </p:nvSpPr>
        <p:spPr/>
        <p:txBody>
          <a:bodyPr/>
          <a:lstStyle/>
          <a:p>
            <a:fld id="{06FBF565-AFA2-5840-9CEB-BFFA1DFB8F4B}" type="slidenum">
              <a:rPr lang="en-DE" smtClean="0"/>
              <a:t>87</a:t>
            </a:fld>
            <a:endParaRPr lang="en-DE"/>
          </a:p>
        </p:txBody>
      </p:sp>
      <p:sp>
        <p:nvSpPr>
          <p:cNvPr id="4" name="Footer Placeholder 6">
            <a:extLst>
              <a:ext uri="{FF2B5EF4-FFF2-40B4-BE49-F238E27FC236}">
                <a16:creationId xmlns:a16="http://schemas.microsoft.com/office/drawing/2014/main" id="{B542BD01-11EB-C001-9931-995286B78C20}"/>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Savaliya</a:t>
            </a:r>
            <a:r>
              <a:rPr lang="en-DE" sz="1050" dirty="0"/>
              <a:t>(402</a:t>
            </a:r>
            <a:r>
              <a:rPr lang="de-DE" sz="1050" dirty="0"/>
              <a:t>78</a:t>
            </a:r>
            <a:r>
              <a:rPr lang="en-DE" sz="1050" dirty="0"/>
              <a:t>)</a:t>
            </a:r>
          </a:p>
        </p:txBody>
      </p:sp>
      <p:sp>
        <p:nvSpPr>
          <p:cNvPr id="8" name="Title 1">
            <a:extLst>
              <a:ext uri="{FF2B5EF4-FFF2-40B4-BE49-F238E27FC236}">
                <a16:creationId xmlns:a16="http://schemas.microsoft.com/office/drawing/2014/main" id="{4DDFD685-6F45-F511-B9C1-3FEC698EDE7C}"/>
              </a:ext>
            </a:extLst>
          </p:cNvPr>
          <p:cNvSpPr>
            <a:spLocks noGrp="1"/>
          </p:cNvSpPr>
          <p:nvPr>
            <p:ph type="title"/>
          </p:nvPr>
        </p:nvSpPr>
        <p:spPr>
          <a:xfrm>
            <a:off x="321447" y="139772"/>
            <a:ext cx="6172200" cy="589346"/>
          </a:xfrm>
        </p:spPr>
        <p:txBody>
          <a:bodyPr>
            <a:normAutofit/>
          </a:bodyPr>
          <a:lstStyle/>
          <a:p>
            <a:pPr marR="0" algn="l" rtl="0">
              <a:spcBef>
                <a:spcPts val="0"/>
              </a:spcBef>
              <a:spcAft>
                <a:spcPts val="0"/>
              </a:spcAft>
            </a:pPr>
            <a:r>
              <a:rPr lang="en-US" sz="2400" b="1" i="0" dirty="0">
                <a:solidFill>
                  <a:srgbClr val="000000"/>
                </a:solidFill>
                <a:effectLst/>
                <a:latin typeface="Calibri" panose="020F0502020204030204" pitchFamily="34" charset="0"/>
                <a:ea typeface="Arial" panose="020B0604020202020204" pitchFamily="34" charset="0"/>
                <a:cs typeface="Calibri" panose="020F0502020204030204" pitchFamily="34" charset="0"/>
              </a:rPr>
              <a:t>MATLAB Simulation for Position Controller</a:t>
            </a:r>
            <a:endParaRPr lang="en-US" sz="2000" dirty="0">
              <a:effectLst/>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5" name="Picture 5"/>
          <p:cNvPicPr>
            <a:picLocks noChangeAspect="1" noChangeArrowheads="1"/>
          </p:cNvPicPr>
          <p:nvPr/>
        </p:nvPicPr>
        <p:blipFill>
          <a:blip r:embed="rId3"/>
          <a:srcRect/>
          <a:stretch>
            <a:fillRect/>
          </a:stretch>
        </p:blipFill>
        <p:spPr bwMode="auto">
          <a:xfrm>
            <a:off x="571875" y="1352577"/>
            <a:ext cx="3825364" cy="2667518"/>
          </a:xfrm>
          <a:prstGeom prst="rect">
            <a:avLst/>
          </a:prstGeom>
          <a:noFill/>
          <a:ln w="9525">
            <a:noFill/>
            <a:miter lim="800000"/>
            <a:headEnd/>
            <a:tailEnd/>
          </a:ln>
          <a:effectLst/>
        </p:spPr>
      </p:pic>
      <p:pic>
        <p:nvPicPr>
          <p:cNvPr id="10249" name="Picture 9"/>
          <p:cNvPicPr>
            <a:picLocks noChangeAspect="1" noChangeArrowheads="1"/>
          </p:cNvPicPr>
          <p:nvPr/>
        </p:nvPicPr>
        <p:blipFill>
          <a:blip r:embed="rId4"/>
          <a:srcRect/>
          <a:stretch>
            <a:fillRect/>
          </a:stretch>
        </p:blipFill>
        <p:spPr bwMode="auto">
          <a:xfrm>
            <a:off x="4703673" y="1352577"/>
            <a:ext cx="3768785" cy="2667518"/>
          </a:xfrm>
          <a:prstGeom prst="rect">
            <a:avLst/>
          </a:prstGeom>
          <a:noFill/>
          <a:ln w="9525">
            <a:noFill/>
            <a:miter lim="800000"/>
            <a:headEnd/>
            <a:tailEnd/>
          </a:ln>
          <a:effectLst/>
        </p:spPr>
      </p:pic>
      <p:sp>
        <p:nvSpPr>
          <p:cNvPr id="14" name="TextBox 13"/>
          <p:cNvSpPr txBox="1"/>
          <p:nvPr/>
        </p:nvSpPr>
        <p:spPr>
          <a:xfrm>
            <a:off x="331298" y="434897"/>
            <a:ext cx="6107949" cy="430887"/>
          </a:xfrm>
          <a:prstGeom prst="rect">
            <a:avLst/>
          </a:prstGeom>
          <a:noFill/>
        </p:spPr>
        <p:txBody>
          <a:bodyPr wrap="square" rtlCol="0">
            <a:spAutoFit/>
          </a:bodyPr>
          <a:lstStyle/>
          <a:p>
            <a:pPr>
              <a:buFont typeface="Arial" pitchFamily="34" charset="0"/>
              <a:buChar char="•"/>
            </a:pPr>
            <a:r>
              <a:rPr lang="en-US" sz="2200" b="1" dirty="0">
                <a:latin typeface="Calibri" panose="020F0502020204030204" pitchFamily="34" charset="0"/>
                <a:cs typeface="Calibri" panose="020F0502020204030204" pitchFamily="34" charset="0"/>
              </a:rPr>
              <a:t> Simulation  Result</a:t>
            </a:r>
          </a:p>
        </p:txBody>
      </p:sp>
      <p:sp>
        <p:nvSpPr>
          <p:cNvPr id="3" name="Slide Number Placeholder 2">
            <a:extLst>
              <a:ext uri="{FF2B5EF4-FFF2-40B4-BE49-F238E27FC236}">
                <a16:creationId xmlns:a16="http://schemas.microsoft.com/office/drawing/2014/main" id="{1EAB8CEF-1E44-758C-0518-6B6C91E29B39}"/>
              </a:ext>
            </a:extLst>
          </p:cNvPr>
          <p:cNvSpPr>
            <a:spLocks noGrp="1"/>
          </p:cNvSpPr>
          <p:nvPr>
            <p:ph type="sldNum" sz="quarter" idx="12"/>
          </p:nvPr>
        </p:nvSpPr>
        <p:spPr/>
        <p:txBody>
          <a:bodyPr/>
          <a:lstStyle/>
          <a:p>
            <a:fld id="{06FBF565-AFA2-5840-9CEB-BFFA1DFB8F4B}" type="slidenum">
              <a:rPr lang="en-DE" smtClean="0"/>
              <a:t>88</a:t>
            </a:fld>
            <a:endParaRPr lang="en-DE"/>
          </a:p>
        </p:txBody>
      </p:sp>
      <p:sp>
        <p:nvSpPr>
          <p:cNvPr id="4" name="Footer Placeholder 6">
            <a:extLst>
              <a:ext uri="{FF2B5EF4-FFF2-40B4-BE49-F238E27FC236}">
                <a16:creationId xmlns:a16="http://schemas.microsoft.com/office/drawing/2014/main" id="{F5F02C8D-5BC9-A880-EC91-74700D05EE95}"/>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Savaliya</a:t>
            </a:r>
            <a:r>
              <a:rPr lang="en-DE" sz="1050" dirty="0"/>
              <a:t>(402</a:t>
            </a:r>
            <a:r>
              <a:rPr lang="de-DE" sz="1050" dirty="0"/>
              <a:t>78</a:t>
            </a:r>
            <a:r>
              <a:rPr lang="en-DE" sz="1050" dirty="0"/>
              <a:t>)</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icture 1"/>
          <p:cNvPicPr>
            <a:picLocks noChangeAspect="1" noChangeArrowheads="1"/>
          </p:cNvPicPr>
          <p:nvPr/>
        </p:nvPicPr>
        <p:blipFill>
          <a:blip r:embed="rId2"/>
          <a:srcRect l="841" t="8333" b="10417"/>
          <a:stretch>
            <a:fillRect/>
          </a:stretch>
        </p:blipFill>
        <p:spPr bwMode="auto">
          <a:xfrm>
            <a:off x="400050" y="1036592"/>
            <a:ext cx="8445891" cy="2829015"/>
          </a:xfrm>
          <a:prstGeom prst="rect">
            <a:avLst/>
          </a:prstGeom>
          <a:noFill/>
          <a:ln w="9525">
            <a:noFill/>
            <a:miter lim="800000"/>
            <a:headEnd/>
            <a:tailEnd/>
          </a:ln>
          <a:effectLst/>
        </p:spPr>
      </p:pic>
      <p:sp>
        <p:nvSpPr>
          <p:cNvPr id="3" name="Slide Number Placeholder 2">
            <a:extLst>
              <a:ext uri="{FF2B5EF4-FFF2-40B4-BE49-F238E27FC236}">
                <a16:creationId xmlns:a16="http://schemas.microsoft.com/office/drawing/2014/main" id="{9AE37505-80AC-14B6-7B4B-39E7FED13A2A}"/>
              </a:ext>
            </a:extLst>
          </p:cNvPr>
          <p:cNvSpPr>
            <a:spLocks noGrp="1"/>
          </p:cNvSpPr>
          <p:nvPr>
            <p:ph type="sldNum" sz="quarter" idx="12"/>
          </p:nvPr>
        </p:nvSpPr>
        <p:spPr/>
        <p:txBody>
          <a:bodyPr/>
          <a:lstStyle/>
          <a:p>
            <a:fld id="{06FBF565-AFA2-5840-9CEB-BFFA1DFB8F4B}" type="slidenum">
              <a:rPr lang="en-DE" smtClean="0"/>
              <a:t>89</a:t>
            </a:fld>
            <a:endParaRPr lang="en-DE"/>
          </a:p>
        </p:txBody>
      </p:sp>
      <p:sp>
        <p:nvSpPr>
          <p:cNvPr id="5" name="Footer Placeholder 6">
            <a:extLst>
              <a:ext uri="{FF2B5EF4-FFF2-40B4-BE49-F238E27FC236}">
                <a16:creationId xmlns:a16="http://schemas.microsoft.com/office/drawing/2014/main" id="{8FC3E874-55CC-74B4-E789-9F6734430929}"/>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Savaliya</a:t>
            </a:r>
            <a:r>
              <a:rPr lang="en-DE" sz="1050" dirty="0"/>
              <a:t>(402</a:t>
            </a:r>
            <a:r>
              <a:rPr lang="de-DE" sz="1050" dirty="0"/>
              <a:t>78</a:t>
            </a:r>
            <a:r>
              <a:rPr lang="en-DE" sz="1050" dirty="0"/>
              <a:t>)</a:t>
            </a:r>
          </a:p>
        </p:txBody>
      </p:sp>
      <p:sp>
        <p:nvSpPr>
          <p:cNvPr id="6" name="Title 1">
            <a:extLst>
              <a:ext uri="{FF2B5EF4-FFF2-40B4-BE49-F238E27FC236}">
                <a16:creationId xmlns:a16="http://schemas.microsoft.com/office/drawing/2014/main" id="{84D4A757-0547-CFB6-52D4-17B2F7F2D48F}"/>
              </a:ext>
            </a:extLst>
          </p:cNvPr>
          <p:cNvSpPr>
            <a:spLocks noGrp="1"/>
          </p:cNvSpPr>
          <p:nvPr>
            <p:ph type="title"/>
          </p:nvPr>
        </p:nvSpPr>
        <p:spPr>
          <a:xfrm>
            <a:off x="321447" y="139772"/>
            <a:ext cx="6172200" cy="589346"/>
          </a:xfrm>
        </p:spPr>
        <p:txBody>
          <a:bodyPr>
            <a:normAutofit/>
          </a:bodyPr>
          <a:lstStyle/>
          <a:p>
            <a:pPr marR="0" algn="l" rtl="0">
              <a:spcBef>
                <a:spcPts val="0"/>
              </a:spcBef>
              <a:spcAft>
                <a:spcPts val="0"/>
              </a:spcAft>
            </a:pPr>
            <a:r>
              <a:rPr lang="en-US" sz="2400" b="1" i="0" dirty="0">
                <a:solidFill>
                  <a:srgbClr val="000000"/>
                </a:solidFill>
                <a:effectLst/>
                <a:latin typeface="Calibri" panose="020F0502020204030204" pitchFamily="34" charset="0"/>
                <a:ea typeface="Arial" panose="020B0604020202020204" pitchFamily="34" charset="0"/>
                <a:cs typeface="Calibri" panose="020F0502020204030204" pitchFamily="34" charset="0"/>
              </a:rPr>
              <a:t>MATLAB Simulation for Speed Controller</a:t>
            </a:r>
            <a:endParaRPr lang="en-US" sz="2000" dirty="0">
              <a:effectLs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501075A2-42D5-EC55-4A34-BA2E0E761461}"/>
                  </a:ext>
                </a:extLst>
              </p:cNvPr>
              <p:cNvSpPr txBox="1"/>
              <p:nvPr/>
            </p:nvSpPr>
            <p:spPr>
              <a:xfrm>
                <a:off x="385977" y="367123"/>
                <a:ext cx="8635481" cy="3608424"/>
              </a:xfrm>
              <a:prstGeom prst="rect">
                <a:avLst/>
              </a:prstGeom>
              <a:noFill/>
            </p:spPr>
            <p:txBody>
              <a:bodyPr wrap="square">
                <a:spAutoFit/>
              </a:bodyPr>
              <a:lstStyle/>
              <a:p>
                <a:pPr>
                  <a:lnSpc>
                    <a:spcPts val="900"/>
                  </a:lnSpc>
                  <a:spcAft>
                    <a:spcPts val="450"/>
                  </a:spcAft>
                  <a:tabLst>
                    <a:tab pos="342900" algn="l"/>
                  </a:tabLst>
                </a:pPr>
                <a:endParaRPr lang="en-US" sz="1500" dirty="0">
                  <a:latin typeface="Calibri" panose="020F0502020204030204" pitchFamily="34" charset="0"/>
                  <a:ea typeface="Calibri" panose="020F0502020204030204" pitchFamily="34" charset="0"/>
                  <a:cs typeface="Calibri" panose="020F0502020204030204" pitchFamily="34" charset="0"/>
                </a:endParaRPr>
              </a:p>
              <a:p>
                <a:pPr>
                  <a:lnSpc>
                    <a:spcPts val="900"/>
                  </a:lnSpc>
                  <a:spcAft>
                    <a:spcPts val="450"/>
                  </a:spcAft>
                  <a:tabLst>
                    <a:tab pos="342900" algn="l"/>
                  </a:tabLst>
                </a:pPr>
                <a:r>
                  <a:rPr lang="en-US" sz="1500" dirty="0">
                    <a:latin typeface="Calibri" panose="020F0502020204030204" pitchFamily="34" charset="0"/>
                    <a:ea typeface="Calibri" panose="020F0502020204030204" pitchFamily="34" charset="0"/>
                    <a:cs typeface="Calibri" panose="020F0502020204030204" pitchFamily="34" charset="0"/>
                  </a:rPr>
                  <a:t>The x-component of the pendulum velocity is given as:</a:t>
                </a:r>
                <a:endParaRPr lang="en-DE" sz="1500" dirty="0">
                  <a:latin typeface="Calibri" panose="020F0502020204030204" pitchFamily="34" charset="0"/>
                  <a:ea typeface="Calibri" panose="020F0502020204030204" pitchFamily="34" charset="0"/>
                  <a:cs typeface="Shruti" panose="020B0502040204020203" pitchFamily="34" charset="0"/>
                </a:endParaRPr>
              </a:p>
              <a:p>
                <a:pPr algn="ctr">
                  <a:lnSpc>
                    <a:spcPct val="115000"/>
                  </a:lnSpc>
                  <a:spcAft>
                    <a:spcPts val="900"/>
                  </a:spcAft>
                </a:pPr>
                <a14:m>
                  <m:oMath xmlns:m="http://schemas.openxmlformats.org/officeDocument/2006/math">
                    <m:eqArr>
                      <m:eqArrPr>
                        <m:ctrlPr>
                          <a:rPr lang="en-DE" sz="1500" i="1">
                            <a:latin typeface="Cambria Math" panose="02040503050406030204" pitchFamily="18" charset="0"/>
                            <a:ea typeface="Calibri" panose="020F0502020204030204" pitchFamily="34" charset="0"/>
                            <a:cs typeface="Shruti" panose="020B0502040204020203" pitchFamily="34" charset="0"/>
                          </a:rPr>
                        </m:ctrlPr>
                      </m:eqArrPr>
                      <m:e>
                        <m:sSub>
                          <m:sSubPr>
                            <m:ctrlPr>
                              <a:rPr lang="en-DE" sz="1500" i="1">
                                <a:latin typeface="Cambria Math" panose="02040503050406030204" pitchFamily="18" charset="0"/>
                                <a:ea typeface="Calibri" panose="020F0502020204030204" pitchFamily="34" charset="0"/>
                                <a:cs typeface="Shruti" panose="020B0502040204020203" pitchFamily="34" charset="0"/>
                              </a:rPr>
                            </m:ctrlPr>
                          </m:sSubPr>
                          <m:e>
                            <m:acc>
                              <m:accPr>
                                <m:chr m:val="˙"/>
                                <m:ctrlPr>
                                  <a:rPr lang="en-DE" sz="1500" i="1">
                                    <a:latin typeface="Cambria Math" panose="02040503050406030204" pitchFamily="18" charset="0"/>
                                    <a:ea typeface="Calibri" panose="020F0502020204030204" pitchFamily="34" charset="0"/>
                                    <a:cs typeface="Shruti" panose="020B0502040204020203" pitchFamily="34" charset="0"/>
                                  </a:rPr>
                                </m:ctrlPr>
                              </m:accPr>
                              <m:e>
                                <m:r>
                                  <a:rPr lang="en-US" sz="1500" i="1">
                                    <a:latin typeface="Cambria Math" panose="02040503050406030204" pitchFamily="18" charset="0"/>
                                    <a:ea typeface="Calibri" panose="020F0502020204030204" pitchFamily="34" charset="0"/>
                                    <a:cs typeface="Shruti" panose="020B0502040204020203" pitchFamily="34" charset="0"/>
                                  </a:rPr>
                                  <m:t>𝑥</m:t>
                                </m:r>
                              </m:e>
                            </m:acc>
                          </m:e>
                          <m:sub>
                            <m:r>
                              <a:rPr lang="en-US" sz="1500" i="1">
                                <a:latin typeface="Cambria Math" panose="02040503050406030204" pitchFamily="18" charset="0"/>
                                <a:ea typeface="Calibri" panose="020F0502020204030204" pitchFamily="34" charset="0"/>
                                <a:cs typeface="Shruti" panose="020B0502040204020203" pitchFamily="34" charset="0"/>
                              </a:rPr>
                              <m:t>𝑝</m:t>
                            </m:r>
                          </m:sub>
                        </m:sSub>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𝑣</m:t>
                        </m:r>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𝑑</m:t>
                        </m:r>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𝜔</m:t>
                        </m:r>
                        <m:r>
                          <a:rPr lang="en-US" sz="1500">
                            <a:latin typeface="Cambria Math" panose="02040503050406030204" pitchFamily="18" charset="0"/>
                            <a:ea typeface="Calibri" panose="020F0502020204030204" pitchFamily="34" charset="0"/>
                            <a:cs typeface="Shruti" panose="020B0502040204020203" pitchFamily="34" charset="0"/>
                          </a:rPr>
                          <m:t>⋅</m:t>
                        </m:r>
                        <m:r>
                          <m:rPr>
                            <m:sty m:val="p"/>
                          </m:rPr>
                          <a:rPr lang="en-US" sz="1500">
                            <a:latin typeface="Cambria Math" panose="02040503050406030204" pitchFamily="18" charset="0"/>
                            <a:ea typeface="Calibri" panose="020F0502020204030204" pitchFamily="34" charset="0"/>
                            <a:cs typeface="Shruti" panose="020B0502040204020203" pitchFamily="34" charset="0"/>
                          </a:rPr>
                          <m:t>cos</m:t>
                        </m:r>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𝛼</m:t>
                        </m:r>
                        <m:r>
                          <a:rPr lang="en-US" sz="1500" i="1">
                            <a:latin typeface="Cambria Math" panose="02040503050406030204" pitchFamily="18" charset="0"/>
                            <a:ea typeface="Calibri" panose="020F0502020204030204" pitchFamily="34" charset="0"/>
                            <a:cs typeface="Shruti" panose="020B0502040204020203" pitchFamily="34" charset="0"/>
                          </a:rPr>
                          <m:t>#</m:t>
                        </m:r>
                      </m:e>
                    </m:eqArr>
                  </m:oMath>
                </a14:m>
                <a:r>
                  <a:rPr lang="en-GB" sz="1500" dirty="0">
                    <a:latin typeface="Calibri" panose="020F0502020204030204" pitchFamily="34" charset="0"/>
                    <a:ea typeface="Calibri" panose="020F0502020204030204" pitchFamily="34" charset="0"/>
                    <a:cs typeface="Shruti" panose="020B0502040204020203" pitchFamily="34" charset="0"/>
                  </a:rPr>
                  <a:t>	...(4)</a:t>
                </a:r>
                <a:endParaRPr lang="en-DE" sz="1500" dirty="0">
                  <a:latin typeface="Calibri" panose="020F0502020204030204" pitchFamily="34" charset="0"/>
                  <a:ea typeface="Calibri" panose="020F0502020204030204" pitchFamily="34" charset="0"/>
                  <a:cs typeface="Shruti" panose="020B0502040204020203" pitchFamily="34" charset="0"/>
                </a:endParaRPr>
              </a:p>
              <a:p>
                <a:pPr>
                  <a:lnSpc>
                    <a:spcPct val="115000"/>
                  </a:lnSpc>
                  <a:spcAft>
                    <a:spcPts val="900"/>
                  </a:spcAft>
                </a:pPr>
                <a:br>
                  <a:rPr lang="en-US" sz="1500" dirty="0">
                    <a:latin typeface="Calibri" panose="020F0502020204030204" pitchFamily="34" charset="0"/>
                    <a:ea typeface="Calibri" panose="020F0502020204030204" pitchFamily="34" charset="0"/>
                    <a:cs typeface="Calibri" panose="020F0502020204030204" pitchFamily="34" charset="0"/>
                  </a:rPr>
                </a:br>
                <a:r>
                  <a:rPr lang="en-US" sz="1500" dirty="0">
                    <a:latin typeface="Calibri" panose="020F0502020204030204" pitchFamily="34" charset="0"/>
                    <a:ea typeface="Calibri" panose="020F0502020204030204" pitchFamily="34" charset="0"/>
                    <a:cs typeface="Calibri" panose="020F0502020204030204" pitchFamily="34" charset="0"/>
                  </a:rPr>
                  <a:t>The y-component of the pendulum velocity is given as:</a:t>
                </a:r>
                <a:endParaRPr lang="en-DE" sz="1500" dirty="0">
                  <a:latin typeface="Calibri" panose="020F0502020204030204" pitchFamily="34" charset="0"/>
                  <a:ea typeface="Calibri" panose="020F0502020204030204" pitchFamily="34" charset="0"/>
                  <a:cs typeface="Shruti" panose="020B0502040204020203" pitchFamily="34" charset="0"/>
                </a:endParaRPr>
              </a:p>
              <a:p>
                <a:pPr algn="ctr">
                  <a:lnSpc>
                    <a:spcPct val="115000"/>
                  </a:lnSpc>
                  <a:spcAft>
                    <a:spcPts val="900"/>
                  </a:spcAft>
                </a:pPr>
                <a14:m>
                  <m:oMath xmlns:m="http://schemas.openxmlformats.org/officeDocument/2006/math">
                    <m:eqArr>
                      <m:eqArrPr>
                        <m:ctrlPr>
                          <a:rPr lang="en-DE" sz="1500" i="1">
                            <a:latin typeface="Cambria Math" panose="02040503050406030204" pitchFamily="18" charset="0"/>
                            <a:ea typeface="Calibri" panose="020F0502020204030204" pitchFamily="34" charset="0"/>
                            <a:cs typeface="Shruti" panose="020B0502040204020203" pitchFamily="34" charset="0"/>
                          </a:rPr>
                        </m:ctrlPr>
                      </m:eqArrPr>
                      <m:e>
                        <m:acc>
                          <m:accPr>
                            <m:chr m:val="˙"/>
                            <m:ctrlPr>
                              <a:rPr lang="en-DE" sz="1500" i="1">
                                <a:latin typeface="Cambria Math" panose="02040503050406030204" pitchFamily="18" charset="0"/>
                                <a:ea typeface="Calibri" panose="020F0502020204030204" pitchFamily="34" charset="0"/>
                                <a:cs typeface="Shruti" panose="020B0502040204020203" pitchFamily="34" charset="0"/>
                              </a:rPr>
                            </m:ctrlPr>
                          </m:accPr>
                          <m:e>
                            <m:sSub>
                              <m:sSubPr>
                                <m:ctrlPr>
                                  <a:rPr lang="en-DE" sz="1500" i="1">
                                    <a:latin typeface="Cambria Math" panose="02040503050406030204" pitchFamily="18" charset="0"/>
                                    <a:ea typeface="Calibri" panose="020F0502020204030204" pitchFamily="34" charset="0"/>
                                    <a:cs typeface="Shruti" panose="020B0502040204020203" pitchFamily="34" charset="0"/>
                                  </a:rPr>
                                </m:ctrlPr>
                              </m:sSubPr>
                              <m:e>
                                <m:r>
                                  <a:rPr lang="en-US" sz="1500" i="1">
                                    <a:latin typeface="Cambria Math" panose="02040503050406030204" pitchFamily="18" charset="0"/>
                                    <a:ea typeface="Calibri" panose="020F0502020204030204" pitchFamily="34" charset="0"/>
                                    <a:cs typeface="Shruti" panose="020B0502040204020203" pitchFamily="34" charset="0"/>
                                  </a:rPr>
                                  <m:t>𝑦</m:t>
                                </m:r>
                              </m:e>
                              <m:sub>
                                <m:r>
                                  <a:rPr lang="en-US" sz="1500" i="1">
                                    <a:latin typeface="Cambria Math" panose="02040503050406030204" pitchFamily="18" charset="0"/>
                                    <a:ea typeface="Calibri" panose="020F0502020204030204" pitchFamily="34" charset="0"/>
                                    <a:cs typeface="Shruti" panose="020B0502040204020203" pitchFamily="34" charset="0"/>
                                  </a:rPr>
                                  <m:t>𝑝</m:t>
                                </m:r>
                              </m:sub>
                            </m:sSub>
                          </m:e>
                        </m:acc>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𝑑</m:t>
                        </m:r>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𝜔</m:t>
                        </m:r>
                        <m:r>
                          <a:rPr lang="en-US" sz="1500">
                            <a:latin typeface="Cambria Math" panose="02040503050406030204" pitchFamily="18" charset="0"/>
                            <a:ea typeface="Calibri" panose="020F0502020204030204" pitchFamily="34" charset="0"/>
                            <a:cs typeface="Shruti" panose="020B0502040204020203" pitchFamily="34" charset="0"/>
                          </a:rPr>
                          <m:t>⋅</m:t>
                        </m:r>
                        <m:r>
                          <m:rPr>
                            <m:sty m:val="p"/>
                          </m:rPr>
                          <a:rPr lang="en-US" sz="1500">
                            <a:latin typeface="Cambria Math" panose="02040503050406030204" pitchFamily="18" charset="0"/>
                            <a:ea typeface="Calibri" panose="020F0502020204030204" pitchFamily="34" charset="0"/>
                            <a:cs typeface="Shruti" panose="020B0502040204020203" pitchFamily="34" charset="0"/>
                          </a:rPr>
                          <m:t>sin</m:t>
                        </m:r>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𝛼</m:t>
                        </m:r>
                        <m:r>
                          <a:rPr lang="en-US" sz="1500" i="1">
                            <a:latin typeface="Cambria Math" panose="02040503050406030204" pitchFamily="18" charset="0"/>
                            <a:ea typeface="Calibri" panose="020F0502020204030204" pitchFamily="34" charset="0"/>
                            <a:cs typeface="Shruti" panose="020B0502040204020203" pitchFamily="34" charset="0"/>
                          </a:rPr>
                          <m:t>#</m:t>
                        </m:r>
                      </m:e>
                    </m:eqArr>
                  </m:oMath>
                </a14:m>
                <a:r>
                  <a:rPr lang="en-GB" sz="1500" dirty="0">
                    <a:latin typeface="Calibri" panose="020F0502020204030204" pitchFamily="34" charset="0"/>
                    <a:ea typeface="Calibri" panose="020F0502020204030204" pitchFamily="34" charset="0"/>
                    <a:cs typeface="Shruti" panose="020B0502040204020203" pitchFamily="34" charset="0"/>
                  </a:rPr>
                  <a:t>		...(5)</a:t>
                </a:r>
                <a:endParaRPr lang="en-DE" sz="1500" dirty="0">
                  <a:latin typeface="Calibri" panose="020F0502020204030204" pitchFamily="34" charset="0"/>
                  <a:ea typeface="Calibri" panose="020F0502020204030204" pitchFamily="34" charset="0"/>
                  <a:cs typeface="Shruti" panose="020B0502040204020203" pitchFamily="34" charset="0"/>
                </a:endParaRPr>
              </a:p>
              <a:p>
                <a:pPr>
                  <a:lnSpc>
                    <a:spcPct val="115000"/>
                  </a:lnSpc>
                  <a:spcAft>
                    <a:spcPts val="900"/>
                  </a:spcAft>
                </a:pPr>
                <a:r>
                  <a:rPr lang="en-US" sz="1500" dirty="0">
                    <a:latin typeface="Calibri" panose="020F0502020204030204" pitchFamily="34" charset="0"/>
                    <a:ea typeface="Calibri" panose="020F0502020204030204" pitchFamily="34" charset="0"/>
                    <a:cs typeface="Calibri" panose="020F0502020204030204" pitchFamily="34" charset="0"/>
                  </a:rPr>
                  <a:t>Substituting [4] and [5] in [3]</a:t>
                </a:r>
                <a:endParaRPr lang="en-DE" sz="1500" dirty="0">
                  <a:latin typeface="Calibri" panose="020F0502020204030204" pitchFamily="34" charset="0"/>
                  <a:ea typeface="Calibri" panose="020F0502020204030204" pitchFamily="34" charset="0"/>
                  <a:cs typeface="Shruti" panose="020B0502040204020203" pitchFamily="34" charset="0"/>
                </a:endParaRPr>
              </a:p>
              <a:p>
                <a:pPr>
                  <a:lnSpc>
                    <a:spcPct val="115000"/>
                  </a:lnSpc>
                  <a:spcAft>
                    <a:spcPts val="900"/>
                  </a:spcAft>
                </a:pPr>
                <a14:m>
                  <m:oMathPara xmlns:m="http://schemas.openxmlformats.org/officeDocument/2006/math">
                    <m:oMathParaPr>
                      <m:jc m:val="centerGroup"/>
                    </m:oMathParaPr>
                    <m:oMath xmlns:m="http://schemas.openxmlformats.org/officeDocument/2006/math">
                      <m:r>
                        <a:rPr lang="en-US" sz="1500" i="1">
                          <a:latin typeface="Cambria Math" panose="02040503050406030204" pitchFamily="18" charset="0"/>
                          <a:ea typeface="Calibri" panose="020F0502020204030204" pitchFamily="34" charset="0"/>
                          <a:cs typeface="Shruti" panose="020B0502040204020203" pitchFamily="34" charset="0"/>
                        </a:rPr>
                        <m:t>               </m:t>
                      </m:r>
                      <m:eqArr>
                        <m:eqArrPr>
                          <m:ctrlPr>
                            <a:rPr lang="en-DE" sz="1500" i="1">
                              <a:latin typeface="Cambria Math" panose="02040503050406030204" pitchFamily="18" charset="0"/>
                              <a:ea typeface="Calibri" panose="020F0502020204030204" pitchFamily="34" charset="0"/>
                              <a:cs typeface="Shruti" panose="020B0502040204020203" pitchFamily="34" charset="0"/>
                            </a:rPr>
                          </m:ctrlPr>
                        </m:eqArrPr>
                        <m:e>
                          <m:sSub>
                            <m:sSubPr>
                              <m:ctrlPr>
                                <a:rPr lang="en-DE" sz="1500" i="1">
                                  <a:latin typeface="Cambria Math" panose="02040503050406030204" pitchFamily="18" charset="0"/>
                                  <a:ea typeface="Calibri" panose="020F0502020204030204" pitchFamily="34" charset="0"/>
                                  <a:cs typeface="Shruti" panose="020B0502040204020203" pitchFamily="34" charset="0"/>
                                </a:rPr>
                              </m:ctrlPr>
                            </m:sSubPr>
                            <m:e>
                              <m:r>
                                <a:rPr lang="en-US" sz="1500" i="1">
                                  <a:latin typeface="Cambria Math" panose="02040503050406030204" pitchFamily="18" charset="0"/>
                                  <a:ea typeface="Calibri" panose="020F0502020204030204" pitchFamily="34" charset="0"/>
                                  <a:cs typeface="Shruti" panose="020B0502040204020203" pitchFamily="34" charset="0"/>
                                </a:rPr>
                                <m:t>𝐸</m:t>
                              </m:r>
                            </m:e>
                            <m:sub>
                              <m:r>
                                <m:rPr>
                                  <m:nor/>
                                </m:rPr>
                                <a:rPr lang="en-US" sz="1500">
                                  <a:latin typeface="Calibri" panose="020F0502020204030204" pitchFamily="34" charset="0"/>
                                  <a:ea typeface="Calibri" panose="020F0502020204030204" pitchFamily="34" charset="0"/>
                                  <a:cs typeface="Shruti" panose="020B0502040204020203" pitchFamily="34" charset="0"/>
                                </a:rPr>
                                <m:t>kin</m:t>
                              </m:r>
                              <m:r>
                                <m:rPr>
                                  <m:nor/>
                                </m:rPr>
                                <a:rPr lang="en-US" sz="1500" i="1">
                                  <a:latin typeface="Calibri" panose="020F0502020204030204" pitchFamily="34" charset="0"/>
                                  <a:ea typeface="Calibri" panose="020F0502020204030204" pitchFamily="34" charset="0"/>
                                  <a:cs typeface="Shruti" panose="020B0502040204020203" pitchFamily="34" charset="0"/>
                                </a:rPr>
                                <m:t> </m:t>
                              </m:r>
                            </m:sub>
                          </m:sSub>
                          <m:r>
                            <a:rPr lang="en-US" sz="1500">
                              <a:latin typeface="Cambria Math" panose="02040503050406030204" pitchFamily="18" charset="0"/>
                              <a:ea typeface="Calibri" panose="020F0502020204030204" pitchFamily="34" charset="0"/>
                              <a:cs typeface="Shruti" panose="020B0502040204020203" pitchFamily="34" charset="0"/>
                            </a:rPr>
                            <m:t>=</m:t>
                          </m:r>
                          <m:f>
                            <m:fPr>
                              <m:ctrlPr>
                                <a:rPr lang="en-DE" sz="1500" i="1">
                                  <a:latin typeface="Cambria Math" panose="02040503050406030204" pitchFamily="18" charset="0"/>
                                  <a:ea typeface="Calibri" panose="020F0502020204030204" pitchFamily="34" charset="0"/>
                                  <a:cs typeface="Shruti" panose="020B0502040204020203" pitchFamily="34" charset="0"/>
                                </a:rPr>
                              </m:ctrlPr>
                            </m:fPr>
                            <m:num>
                              <m:r>
                                <a:rPr lang="en-US" sz="1500">
                                  <a:latin typeface="Cambria Math" panose="02040503050406030204" pitchFamily="18" charset="0"/>
                                  <a:ea typeface="Calibri" panose="020F0502020204030204" pitchFamily="34" charset="0"/>
                                  <a:cs typeface="Shruti" panose="020B0502040204020203" pitchFamily="34" charset="0"/>
                                </a:rPr>
                                <m:t>1</m:t>
                              </m:r>
                            </m:num>
                            <m:den>
                              <m:r>
                                <a:rPr lang="en-US" sz="1500">
                                  <a:latin typeface="Cambria Math" panose="02040503050406030204" pitchFamily="18" charset="0"/>
                                  <a:ea typeface="Calibri" panose="020F0502020204030204" pitchFamily="34" charset="0"/>
                                  <a:cs typeface="Shruti" panose="020B0502040204020203" pitchFamily="34" charset="0"/>
                                </a:rPr>
                                <m:t>2</m:t>
                              </m:r>
                            </m:den>
                          </m:f>
                          <m:r>
                            <a:rPr lang="en-US" sz="1500">
                              <a:latin typeface="Cambria Math" panose="02040503050406030204" pitchFamily="18" charset="0"/>
                              <a:ea typeface="Calibri" panose="020F0502020204030204" pitchFamily="34" charset="0"/>
                              <a:cs typeface="Shruti" panose="020B0502040204020203" pitchFamily="34" charset="0"/>
                            </a:rPr>
                            <m:t>⋅</m:t>
                          </m:r>
                          <m:r>
                            <m:rPr>
                              <m:sty m:val="p"/>
                            </m:rPr>
                            <a:rPr lang="en-US" sz="1500">
                              <a:latin typeface="Cambria Math" panose="02040503050406030204" pitchFamily="18" charset="0"/>
                              <a:ea typeface="Calibri" panose="020F0502020204030204" pitchFamily="34" charset="0"/>
                              <a:cs typeface="Shruti" panose="020B0502040204020203" pitchFamily="34" charset="0"/>
                            </a:rPr>
                            <m:t>M</m:t>
                          </m:r>
                          <m:r>
                            <a:rPr lang="en-US" sz="1500">
                              <a:latin typeface="Cambria Math" panose="02040503050406030204" pitchFamily="18" charset="0"/>
                              <a:ea typeface="Calibri" panose="020F0502020204030204" pitchFamily="34" charset="0"/>
                              <a:cs typeface="Shruti" panose="020B0502040204020203" pitchFamily="34" charset="0"/>
                            </a:rPr>
                            <m:t>⋅</m:t>
                          </m:r>
                          <m:sSup>
                            <m:sSupPr>
                              <m:ctrlPr>
                                <a:rPr lang="en-DE" sz="1500" i="1">
                                  <a:latin typeface="Cambria Math" panose="02040503050406030204" pitchFamily="18" charset="0"/>
                                  <a:ea typeface="Calibri" panose="020F0502020204030204" pitchFamily="34" charset="0"/>
                                  <a:cs typeface="Shruti" panose="020B0502040204020203" pitchFamily="34" charset="0"/>
                                </a:rPr>
                              </m:ctrlPr>
                            </m:sSupPr>
                            <m:e>
                              <m:r>
                                <a:rPr lang="en-US" sz="1500" i="1">
                                  <a:latin typeface="Cambria Math" panose="02040503050406030204" pitchFamily="18" charset="0"/>
                                  <a:ea typeface="Calibri" panose="020F0502020204030204" pitchFamily="34" charset="0"/>
                                  <a:cs typeface="Shruti" panose="020B0502040204020203" pitchFamily="34" charset="0"/>
                                </a:rPr>
                                <m:t>𝑣</m:t>
                              </m:r>
                            </m:e>
                            <m:sup>
                              <m:r>
                                <a:rPr lang="en-US" sz="1500">
                                  <a:latin typeface="Cambria Math" panose="02040503050406030204" pitchFamily="18" charset="0"/>
                                  <a:ea typeface="Calibri" panose="020F0502020204030204" pitchFamily="34" charset="0"/>
                                  <a:cs typeface="Shruti" panose="020B0502040204020203" pitchFamily="34" charset="0"/>
                                </a:rPr>
                                <m:t>2</m:t>
                              </m:r>
                            </m:sup>
                          </m:sSup>
                          <m:r>
                            <a:rPr lang="en-US" sz="1500">
                              <a:latin typeface="Cambria Math" panose="02040503050406030204" pitchFamily="18" charset="0"/>
                              <a:ea typeface="Calibri" panose="020F0502020204030204" pitchFamily="34" charset="0"/>
                              <a:cs typeface="Shruti" panose="020B0502040204020203" pitchFamily="34" charset="0"/>
                            </a:rPr>
                            <m:t>+</m:t>
                          </m:r>
                          <m:f>
                            <m:fPr>
                              <m:ctrlPr>
                                <a:rPr lang="en-DE" sz="1500" i="1">
                                  <a:latin typeface="Cambria Math" panose="02040503050406030204" pitchFamily="18" charset="0"/>
                                  <a:ea typeface="Calibri" panose="020F0502020204030204" pitchFamily="34" charset="0"/>
                                  <a:cs typeface="Shruti" panose="020B0502040204020203" pitchFamily="34" charset="0"/>
                                </a:rPr>
                              </m:ctrlPr>
                            </m:fPr>
                            <m:num>
                              <m:r>
                                <a:rPr lang="en-US" sz="1500">
                                  <a:latin typeface="Cambria Math" panose="02040503050406030204" pitchFamily="18" charset="0"/>
                                  <a:ea typeface="Calibri" panose="020F0502020204030204" pitchFamily="34" charset="0"/>
                                  <a:cs typeface="Shruti" panose="020B0502040204020203" pitchFamily="34" charset="0"/>
                                </a:rPr>
                                <m:t>1</m:t>
                              </m:r>
                            </m:num>
                            <m:den>
                              <m:r>
                                <a:rPr lang="en-US" sz="1500">
                                  <a:latin typeface="Cambria Math" panose="02040503050406030204" pitchFamily="18" charset="0"/>
                                  <a:ea typeface="Calibri" panose="020F0502020204030204" pitchFamily="34" charset="0"/>
                                  <a:cs typeface="Shruti" panose="020B0502040204020203" pitchFamily="34" charset="0"/>
                                </a:rPr>
                                <m:t>2</m:t>
                              </m:r>
                            </m:den>
                          </m:f>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𝑚</m:t>
                          </m:r>
                          <m:r>
                            <a:rPr lang="en-US" sz="1500">
                              <a:latin typeface="Cambria Math" panose="02040503050406030204" pitchFamily="18" charset="0"/>
                              <a:ea typeface="Calibri" panose="020F0502020204030204" pitchFamily="34" charset="0"/>
                              <a:cs typeface="Shruti" panose="020B0502040204020203" pitchFamily="34" charset="0"/>
                            </a:rPr>
                            <m:t>⋅</m:t>
                          </m:r>
                          <m:d>
                            <m:dPr>
                              <m:endChr m:val=""/>
                              <m:ctrlPr>
                                <a:rPr lang="en-DE" sz="1500" i="1">
                                  <a:latin typeface="Cambria Math" panose="02040503050406030204" pitchFamily="18" charset="0"/>
                                  <a:ea typeface="Calibri" panose="020F0502020204030204" pitchFamily="34" charset="0"/>
                                  <a:cs typeface="Shruti" panose="020B0502040204020203" pitchFamily="34" charset="0"/>
                                </a:rPr>
                              </m:ctrlPr>
                            </m:dPr>
                            <m:e>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𝑣</m:t>
                              </m:r>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𝑑</m:t>
                              </m:r>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𝜔</m:t>
                              </m:r>
                              <m:r>
                                <a:rPr lang="en-US" sz="1500">
                                  <a:latin typeface="Cambria Math" panose="02040503050406030204" pitchFamily="18" charset="0"/>
                                  <a:ea typeface="Calibri" panose="020F0502020204030204" pitchFamily="34" charset="0"/>
                                  <a:cs typeface="Shruti" panose="020B0502040204020203" pitchFamily="34" charset="0"/>
                                </a:rPr>
                                <m:t>⋅</m:t>
                              </m:r>
                              <m:r>
                                <m:rPr>
                                  <m:sty m:val="p"/>
                                </m:rPr>
                                <a:rPr lang="en-US" sz="1500">
                                  <a:latin typeface="Cambria Math" panose="02040503050406030204" pitchFamily="18" charset="0"/>
                                  <a:ea typeface="Calibri" panose="020F0502020204030204" pitchFamily="34" charset="0"/>
                                  <a:cs typeface="Shruti" panose="020B0502040204020203" pitchFamily="34" charset="0"/>
                                </a:rPr>
                                <m:t>cos</m:t>
                              </m:r>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𝛼</m:t>
                              </m:r>
                              <m:sSup>
                                <m:sSupPr>
                                  <m:ctrlPr>
                                    <a:rPr lang="en-DE" sz="1500" i="1">
                                      <a:latin typeface="Cambria Math" panose="02040503050406030204" pitchFamily="18" charset="0"/>
                                      <a:ea typeface="Calibri" panose="020F0502020204030204" pitchFamily="34" charset="0"/>
                                      <a:cs typeface="Shruti" panose="020B0502040204020203" pitchFamily="34" charset="0"/>
                                    </a:rPr>
                                  </m:ctrlPr>
                                </m:sSupPr>
                                <m:e>
                                  <m:r>
                                    <a:rPr lang="en-US" sz="1500">
                                      <a:latin typeface="Cambria Math" panose="02040503050406030204" pitchFamily="18" charset="0"/>
                                      <a:ea typeface="Calibri" panose="020F0502020204030204" pitchFamily="34" charset="0"/>
                                      <a:cs typeface="Shruti" panose="020B0502040204020203" pitchFamily="34" charset="0"/>
                                    </a:rPr>
                                    <m:t>)</m:t>
                                  </m:r>
                                </m:e>
                                <m:sup>
                                  <m:r>
                                    <a:rPr lang="en-US" sz="1500">
                                      <a:latin typeface="Cambria Math" panose="02040503050406030204" pitchFamily="18" charset="0"/>
                                      <a:ea typeface="Calibri" panose="020F0502020204030204" pitchFamily="34" charset="0"/>
                                      <a:cs typeface="Shruti" panose="020B0502040204020203" pitchFamily="34" charset="0"/>
                                    </a:rPr>
                                    <m:t>2</m:t>
                                  </m:r>
                                </m:sup>
                              </m:sSup>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𝑑</m:t>
                              </m:r>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𝜔</m:t>
                              </m:r>
                              <m:r>
                                <a:rPr lang="en-US" sz="1500">
                                  <a:latin typeface="Cambria Math" panose="02040503050406030204" pitchFamily="18" charset="0"/>
                                  <a:ea typeface="Calibri" panose="020F0502020204030204" pitchFamily="34" charset="0"/>
                                  <a:cs typeface="Shruti" panose="020B0502040204020203" pitchFamily="34" charset="0"/>
                                </a:rPr>
                                <m:t>⋅</m:t>
                              </m:r>
                              <m:func>
                                <m:funcPr>
                                  <m:ctrlPr>
                                    <a:rPr lang="en-US" sz="1500" i="1">
                                      <a:latin typeface="Cambria Math" panose="02040503050406030204" pitchFamily="18" charset="0"/>
                                      <a:ea typeface="Calibri" panose="020F0502020204030204" pitchFamily="34" charset="0"/>
                                      <a:cs typeface="Shruti" panose="020B0502040204020203" pitchFamily="34" charset="0"/>
                                    </a:rPr>
                                  </m:ctrlPr>
                                </m:funcPr>
                                <m:fName>
                                  <m:r>
                                    <m:rPr>
                                      <m:sty m:val="p"/>
                                    </m:rPr>
                                    <a:rPr lang="en-US" sz="1500">
                                      <a:latin typeface="Cambria Math" panose="02040503050406030204" pitchFamily="18" charset="0"/>
                                      <a:ea typeface="Calibri" panose="020F0502020204030204" pitchFamily="34" charset="0"/>
                                      <a:cs typeface="Shruti" panose="020B0502040204020203" pitchFamily="34" charset="0"/>
                                    </a:rPr>
                                    <m:t>sin</m:t>
                                  </m:r>
                                </m:fName>
                                <m:e>
                                  <m:r>
                                    <a:rPr lang="en-US" sz="1500" i="1">
                                      <a:latin typeface="Cambria Math" panose="02040503050406030204" pitchFamily="18" charset="0"/>
                                      <a:ea typeface="Calibri" panose="020F0502020204030204" pitchFamily="34" charset="0"/>
                                      <a:cs typeface="Shruti" panose="020B0502040204020203" pitchFamily="34" charset="0"/>
                                    </a:rPr>
                                    <m:t>𝛼</m:t>
                                  </m:r>
                                  <m:sSup>
                                    <m:sSupPr>
                                      <m:ctrlPr>
                                        <a:rPr lang="en-DE" sz="1500" i="1">
                                          <a:latin typeface="Cambria Math" panose="02040503050406030204" pitchFamily="18" charset="0"/>
                                          <a:ea typeface="Calibri" panose="020F0502020204030204" pitchFamily="34" charset="0"/>
                                          <a:cs typeface="Shruti" panose="020B0502040204020203" pitchFamily="34" charset="0"/>
                                        </a:rPr>
                                      </m:ctrlPr>
                                    </m:sSupPr>
                                    <m:e>
                                      <m:r>
                                        <a:rPr lang="en-US" sz="1500">
                                          <a:latin typeface="Cambria Math" panose="02040503050406030204" pitchFamily="18" charset="0"/>
                                          <a:ea typeface="Calibri" panose="020F0502020204030204" pitchFamily="34" charset="0"/>
                                          <a:cs typeface="Shruti" panose="020B0502040204020203" pitchFamily="34" charset="0"/>
                                        </a:rPr>
                                        <m:t>)</m:t>
                                      </m:r>
                                    </m:e>
                                    <m:sup>
                                      <m:r>
                                        <a:rPr lang="en-US" sz="1500">
                                          <a:latin typeface="Cambria Math" panose="02040503050406030204" pitchFamily="18" charset="0"/>
                                          <a:ea typeface="Calibri" panose="020F0502020204030204" pitchFamily="34" charset="0"/>
                                          <a:cs typeface="Shruti" panose="020B0502040204020203" pitchFamily="34" charset="0"/>
                                        </a:rPr>
                                        <m:t>2</m:t>
                                      </m:r>
                                    </m:sup>
                                  </m:sSup>
                                </m:e>
                              </m:func>
                              <m:r>
                                <a:rPr lang="en-GB" sz="1500" i="1">
                                  <a:latin typeface="Cambria Math" panose="02040503050406030204" pitchFamily="18" charset="0"/>
                                  <a:ea typeface="Calibri" panose="020F0502020204030204" pitchFamily="34" charset="0"/>
                                  <a:cs typeface="Shruti" panose="020B0502040204020203" pitchFamily="34" charset="0"/>
                                </a:rPr>
                                <m:t>)</m:t>
                              </m:r>
                            </m:e>
                          </m:d>
                          <m:r>
                            <a:rPr lang="en-US" sz="1500" i="1">
                              <a:latin typeface="Cambria Math" panose="02040503050406030204" pitchFamily="18" charset="0"/>
                              <a:ea typeface="Calibri" panose="020F0502020204030204" pitchFamily="34" charset="0"/>
                              <a:cs typeface="Shruti" panose="020B0502040204020203" pitchFamily="34" charset="0"/>
                            </a:rPr>
                            <m:t>#</m:t>
                          </m:r>
                        </m:e>
                      </m:eqArr>
                    </m:oMath>
                  </m:oMathPara>
                </a14:m>
                <a:endParaRPr lang="en-DE" sz="1500" dirty="0">
                  <a:latin typeface="Calibri" panose="020F0502020204030204" pitchFamily="34" charset="0"/>
                  <a:ea typeface="Calibri" panose="020F0502020204030204" pitchFamily="34" charset="0"/>
                  <a:cs typeface="Shruti" panose="020B0502040204020203" pitchFamily="34" charset="0"/>
                </a:endParaRPr>
              </a:p>
              <a:p>
                <a:pPr>
                  <a:lnSpc>
                    <a:spcPct val="115000"/>
                  </a:lnSpc>
                  <a:spcAft>
                    <a:spcPts val="900"/>
                  </a:spcAft>
                </a:pPr>
                <a:r>
                  <a:rPr lang="en-US" sz="1500" dirty="0">
                    <a:latin typeface="Calibri" panose="020F0502020204030204" pitchFamily="34" charset="0"/>
                    <a:ea typeface="Calibri" panose="020F0502020204030204" pitchFamily="34" charset="0"/>
                    <a:cs typeface="Calibri" panose="020F0502020204030204" pitchFamily="34" charset="0"/>
                  </a:rPr>
                  <a:t>After </a:t>
                </a:r>
                <a:r>
                  <a:rPr lang="en-GB" sz="1500" dirty="0">
                    <a:latin typeface="Calibri" panose="020F0502020204030204" pitchFamily="34" charset="0"/>
                    <a:ea typeface="Calibri" panose="020F0502020204030204" pitchFamily="34" charset="0"/>
                    <a:cs typeface="Calibri" panose="020F0502020204030204" pitchFamily="34" charset="0"/>
                  </a:rPr>
                  <a:t>further simplifying the </a:t>
                </a:r>
                <a:r>
                  <a:rPr lang="en-US" sz="1500" dirty="0">
                    <a:latin typeface="Calibri" panose="020F0502020204030204" pitchFamily="34" charset="0"/>
                    <a:ea typeface="Calibri" panose="020F0502020204030204" pitchFamily="34" charset="0"/>
                    <a:cs typeface="Calibri" panose="020F0502020204030204" pitchFamily="34" charset="0"/>
                  </a:rPr>
                  <a:t>equation</a:t>
                </a:r>
                <a:r>
                  <a:rPr lang="en-GB" sz="1500" dirty="0">
                    <a:latin typeface="Calibri" panose="020F0502020204030204" pitchFamily="34" charset="0"/>
                    <a:ea typeface="Calibri" panose="020F0502020204030204" pitchFamily="34" charset="0"/>
                    <a:cs typeface="Calibri" panose="020F0502020204030204" pitchFamily="34" charset="0"/>
                  </a:rPr>
                  <a:t>, </a:t>
                </a:r>
                <a:r>
                  <a:rPr lang="en-US" sz="1500" dirty="0">
                    <a:latin typeface="Calibri" panose="020F0502020204030204" pitchFamily="34" charset="0"/>
                    <a:ea typeface="Calibri" panose="020F0502020204030204" pitchFamily="34" charset="0"/>
                    <a:cs typeface="Calibri" panose="020F0502020204030204" pitchFamily="34" charset="0"/>
                  </a:rPr>
                  <a:t>kinetic energy is given as:</a:t>
                </a:r>
                <a:endParaRPr lang="en-DE" sz="1500" dirty="0">
                  <a:latin typeface="Calibri" panose="020F0502020204030204" pitchFamily="34" charset="0"/>
                  <a:ea typeface="Calibri" panose="020F0502020204030204" pitchFamily="34" charset="0"/>
                  <a:cs typeface="Shruti" panose="020B0502040204020203" pitchFamily="34" charset="0"/>
                </a:endParaRPr>
              </a:p>
              <a:p>
                <a:pPr algn="ctr">
                  <a:lnSpc>
                    <a:spcPct val="115000"/>
                  </a:lnSpc>
                  <a:spcAft>
                    <a:spcPts val="900"/>
                  </a:spcAft>
                </a:pPr>
                <a14:m>
                  <m:oMath xmlns:m="http://schemas.openxmlformats.org/officeDocument/2006/math">
                    <m:eqArr>
                      <m:eqArrPr>
                        <m:ctrlPr>
                          <a:rPr lang="en-DE" sz="1500" i="1">
                            <a:latin typeface="Cambria Math" panose="02040503050406030204" pitchFamily="18" charset="0"/>
                            <a:ea typeface="Calibri" panose="020F0502020204030204" pitchFamily="34" charset="0"/>
                            <a:cs typeface="Shruti" panose="020B0502040204020203" pitchFamily="34" charset="0"/>
                          </a:rPr>
                        </m:ctrlPr>
                      </m:eqArrPr>
                      <m:e>
                        <m:sSub>
                          <m:sSubPr>
                            <m:ctrlPr>
                              <a:rPr lang="en-DE" sz="1500" i="1">
                                <a:latin typeface="Cambria Math" panose="02040503050406030204" pitchFamily="18" charset="0"/>
                                <a:ea typeface="Calibri" panose="020F0502020204030204" pitchFamily="34" charset="0"/>
                                <a:cs typeface="Shruti" panose="020B0502040204020203" pitchFamily="34" charset="0"/>
                              </a:rPr>
                            </m:ctrlPr>
                          </m:sSubPr>
                          <m:e>
                            <m:r>
                              <a:rPr lang="en-GB" sz="1500" i="1">
                                <a:latin typeface="Cambria Math" panose="02040503050406030204" pitchFamily="18" charset="0"/>
                                <a:ea typeface="Calibri" panose="020F0502020204030204" pitchFamily="34" charset="0"/>
                                <a:cs typeface="Shruti" panose="020B0502040204020203" pitchFamily="34" charset="0"/>
                              </a:rPr>
                              <m:t>                                      </m:t>
                            </m:r>
                            <m:r>
                              <a:rPr lang="en-US" sz="1500" i="1">
                                <a:latin typeface="Cambria Math" panose="02040503050406030204" pitchFamily="18" charset="0"/>
                                <a:ea typeface="Calibri" panose="020F0502020204030204" pitchFamily="34" charset="0"/>
                                <a:cs typeface="Shruti" panose="020B0502040204020203" pitchFamily="34" charset="0"/>
                              </a:rPr>
                              <m:t>𝐸</m:t>
                            </m:r>
                          </m:e>
                          <m:sub>
                            <m:r>
                              <m:rPr>
                                <m:nor/>
                              </m:rPr>
                              <a:rPr lang="en-US" sz="1500">
                                <a:latin typeface="Calibri" panose="020F0502020204030204" pitchFamily="34" charset="0"/>
                                <a:ea typeface="Calibri" panose="020F0502020204030204" pitchFamily="34" charset="0"/>
                                <a:cs typeface="Shruti" panose="020B0502040204020203" pitchFamily="34" charset="0"/>
                              </a:rPr>
                              <m:t>kin</m:t>
                            </m:r>
                            <m:r>
                              <m:rPr>
                                <m:nor/>
                              </m:rPr>
                              <a:rPr lang="en-US" sz="1500" i="1">
                                <a:latin typeface="Calibri" panose="020F0502020204030204" pitchFamily="34" charset="0"/>
                                <a:ea typeface="Calibri" panose="020F0502020204030204" pitchFamily="34" charset="0"/>
                                <a:cs typeface="Shruti" panose="020B0502040204020203" pitchFamily="34" charset="0"/>
                              </a:rPr>
                              <m:t> </m:t>
                            </m:r>
                          </m:sub>
                        </m:sSub>
                        <m:r>
                          <a:rPr lang="en-US" sz="1500">
                            <a:latin typeface="Cambria Math" panose="02040503050406030204" pitchFamily="18" charset="0"/>
                            <a:ea typeface="Calibri" panose="020F0502020204030204" pitchFamily="34" charset="0"/>
                            <a:cs typeface="Shruti" panose="020B0502040204020203" pitchFamily="34" charset="0"/>
                          </a:rPr>
                          <m:t>=</m:t>
                        </m:r>
                        <m:f>
                          <m:fPr>
                            <m:ctrlPr>
                              <a:rPr lang="en-DE" sz="1500" i="1">
                                <a:latin typeface="Cambria Math" panose="02040503050406030204" pitchFamily="18" charset="0"/>
                                <a:ea typeface="Calibri" panose="020F0502020204030204" pitchFamily="34" charset="0"/>
                                <a:cs typeface="Shruti" panose="020B0502040204020203" pitchFamily="34" charset="0"/>
                              </a:rPr>
                            </m:ctrlPr>
                          </m:fPr>
                          <m:num>
                            <m:r>
                              <a:rPr lang="en-US" sz="1500">
                                <a:latin typeface="Cambria Math" panose="02040503050406030204" pitchFamily="18" charset="0"/>
                                <a:ea typeface="Calibri" panose="020F0502020204030204" pitchFamily="34" charset="0"/>
                                <a:cs typeface="Shruti" panose="020B0502040204020203" pitchFamily="34" charset="0"/>
                              </a:rPr>
                              <m:t>1</m:t>
                            </m:r>
                          </m:num>
                          <m:den>
                            <m:r>
                              <a:rPr lang="en-US" sz="1500">
                                <a:latin typeface="Cambria Math" panose="02040503050406030204" pitchFamily="18" charset="0"/>
                                <a:ea typeface="Calibri" panose="020F0502020204030204" pitchFamily="34" charset="0"/>
                                <a:cs typeface="Shruti" panose="020B0502040204020203" pitchFamily="34" charset="0"/>
                              </a:rPr>
                              <m:t>2</m:t>
                            </m:r>
                          </m:den>
                        </m:f>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𝑀</m:t>
                        </m:r>
                        <m:r>
                          <a:rPr lang="en-US" sz="1500">
                            <a:latin typeface="Cambria Math" panose="02040503050406030204" pitchFamily="18" charset="0"/>
                            <a:ea typeface="Calibri" panose="020F0502020204030204" pitchFamily="34" charset="0"/>
                            <a:cs typeface="Shruti" panose="020B0502040204020203" pitchFamily="34" charset="0"/>
                          </a:rPr>
                          <m:t>⋅</m:t>
                        </m:r>
                        <m:sSup>
                          <m:sSupPr>
                            <m:ctrlPr>
                              <a:rPr lang="en-DE" sz="1500" i="1">
                                <a:latin typeface="Cambria Math" panose="02040503050406030204" pitchFamily="18" charset="0"/>
                                <a:ea typeface="Calibri" panose="020F0502020204030204" pitchFamily="34" charset="0"/>
                                <a:cs typeface="Shruti" panose="020B0502040204020203" pitchFamily="34" charset="0"/>
                              </a:rPr>
                            </m:ctrlPr>
                          </m:sSupPr>
                          <m:e>
                            <m:r>
                              <a:rPr lang="en-US" sz="1500" i="1">
                                <a:latin typeface="Cambria Math" panose="02040503050406030204" pitchFamily="18" charset="0"/>
                                <a:ea typeface="Calibri" panose="020F0502020204030204" pitchFamily="34" charset="0"/>
                                <a:cs typeface="Shruti" panose="020B0502040204020203" pitchFamily="34" charset="0"/>
                              </a:rPr>
                              <m:t>𝑣</m:t>
                            </m:r>
                          </m:e>
                          <m:sup>
                            <m:r>
                              <a:rPr lang="en-US" sz="1500">
                                <a:latin typeface="Cambria Math" panose="02040503050406030204" pitchFamily="18" charset="0"/>
                                <a:ea typeface="Calibri" panose="020F0502020204030204" pitchFamily="34" charset="0"/>
                                <a:cs typeface="Shruti" panose="020B0502040204020203" pitchFamily="34" charset="0"/>
                              </a:rPr>
                              <m:t>2</m:t>
                            </m:r>
                          </m:sup>
                        </m:sSup>
                        <m:r>
                          <a:rPr lang="en-US" sz="1500">
                            <a:latin typeface="Cambria Math" panose="02040503050406030204" pitchFamily="18" charset="0"/>
                            <a:ea typeface="Calibri" panose="020F0502020204030204" pitchFamily="34" charset="0"/>
                            <a:cs typeface="Shruti" panose="020B0502040204020203" pitchFamily="34" charset="0"/>
                          </a:rPr>
                          <m:t>+</m:t>
                        </m:r>
                        <m:f>
                          <m:fPr>
                            <m:ctrlPr>
                              <a:rPr lang="en-DE" sz="1500" i="1">
                                <a:latin typeface="Cambria Math" panose="02040503050406030204" pitchFamily="18" charset="0"/>
                                <a:ea typeface="Calibri" panose="020F0502020204030204" pitchFamily="34" charset="0"/>
                                <a:cs typeface="Shruti" panose="020B0502040204020203" pitchFamily="34" charset="0"/>
                              </a:rPr>
                            </m:ctrlPr>
                          </m:fPr>
                          <m:num>
                            <m:r>
                              <a:rPr lang="en-US" sz="1500">
                                <a:latin typeface="Cambria Math" panose="02040503050406030204" pitchFamily="18" charset="0"/>
                                <a:ea typeface="Calibri" panose="020F0502020204030204" pitchFamily="34" charset="0"/>
                                <a:cs typeface="Shruti" panose="020B0502040204020203" pitchFamily="34" charset="0"/>
                              </a:rPr>
                              <m:t>1</m:t>
                            </m:r>
                          </m:num>
                          <m:den>
                            <m:r>
                              <a:rPr lang="en-US" sz="1500">
                                <a:latin typeface="Cambria Math" panose="02040503050406030204" pitchFamily="18" charset="0"/>
                                <a:ea typeface="Calibri" panose="020F0502020204030204" pitchFamily="34" charset="0"/>
                                <a:cs typeface="Shruti" panose="020B0502040204020203" pitchFamily="34" charset="0"/>
                              </a:rPr>
                              <m:t>2</m:t>
                            </m:r>
                          </m:den>
                        </m:f>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𝑚</m:t>
                        </m:r>
                        <m:d>
                          <m:dPr>
                            <m:begChr m:val="["/>
                            <m:endChr m:val="]"/>
                            <m:ctrlPr>
                              <a:rPr lang="en-DE" sz="1500" i="1">
                                <a:latin typeface="Cambria Math" panose="02040503050406030204" pitchFamily="18" charset="0"/>
                                <a:ea typeface="Calibri" panose="020F0502020204030204" pitchFamily="34" charset="0"/>
                                <a:cs typeface="Shruti" panose="020B0502040204020203" pitchFamily="34" charset="0"/>
                              </a:rPr>
                            </m:ctrlPr>
                          </m:dPr>
                          <m:e>
                            <m:sSup>
                              <m:sSupPr>
                                <m:ctrlPr>
                                  <a:rPr lang="en-DE" sz="1500" i="1">
                                    <a:latin typeface="Cambria Math" panose="02040503050406030204" pitchFamily="18" charset="0"/>
                                    <a:ea typeface="Calibri" panose="020F0502020204030204" pitchFamily="34" charset="0"/>
                                    <a:cs typeface="Shruti" panose="020B0502040204020203" pitchFamily="34" charset="0"/>
                                  </a:rPr>
                                </m:ctrlPr>
                              </m:sSupPr>
                              <m:e>
                                <m:r>
                                  <a:rPr lang="en-US" sz="1500" i="1">
                                    <a:latin typeface="Cambria Math" panose="02040503050406030204" pitchFamily="18" charset="0"/>
                                    <a:ea typeface="Calibri" panose="020F0502020204030204" pitchFamily="34" charset="0"/>
                                    <a:cs typeface="Shruti" panose="020B0502040204020203" pitchFamily="34" charset="0"/>
                                  </a:rPr>
                                  <m:t>𝑣</m:t>
                                </m:r>
                              </m:e>
                              <m:sup>
                                <m:r>
                                  <a:rPr lang="en-US" sz="1500">
                                    <a:latin typeface="Cambria Math" panose="02040503050406030204" pitchFamily="18" charset="0"/>
                                    <a:ea typeface="Calibri" panose="020F0502020204030204" pitchFamily="34" charset="0"/>
                                    <a:cs typeface="Shruti" panose="020B0502040204020203" pitchFamily="34" charset="0"/>
                                  </a:rPr>
                                  <m:t>2</m:t>
                                </m:r>
                              </m:sup>
                            </m:sSup>
                            <m:r>
                              <a:rPr lang="en-US" sz="1500">
                                <a:latin typeface="Cambria Math" panose="02040503050406030204" pitchFamily="18" charset="0"/>
                                <a:ea typeface="Calibri" panose="020F0502020204030204" pitchFamily="34" charset="0"/>
                                <a:cs typeface="Shruti" panose="020B0502040204020203" pitchFamily="34" charset="0"/>
                              </a:rPr>
                              <m:t>+2⋅</m:t>
                            </m:r>
                            <m:r>
                              <a:rPr lang="en-US" sz="1500" i="1">
                                <a:latin typeface="Cambria Math" panose="02040503050406030204" pitchFamily="18" charset="0"/>
                                <a:ea typeface="Calibri" panose="020F0502020204030204" pitchFamily="34" charset="0"/>
                                <a:cs typeface="Shruti" panose="020B0502040204020203" pitchFamily="34" charset="0"/>
                              </a:rPr>
                              <m:t>𝑣</m:t>
                            </m:r>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𝜔</m:t>
                            </m:r>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𝑑</m:t>
                            </m:r>
                            <m:r>
                              <a:rPr lang="en-US" sz="1500">
                                <a:latin typeface="Cambria Math" panose="02040503050406030204" pitchFamily="18" charset="0"/>
                                <a:ea typeface="Calibri" panose="020F0502020204030204" pitchFamily="34" charset="0"/>
                                <a:cs typeface="Shruti" panose="020B0502040204020203" pitchFamily="34" charset="0"/>
                              </a:rPr>
                              <m:t>⋅</m:t>
                            </m:r>
                            <m:r>
                              <m:rPr>
                                <m:sty m:val="p"/>
                              </m:rPr>
                              <a:rPr lang="en-US" sz="1500">
                                <a:latin typeface="Cambria Math" panose="02040503050406030204" pitchFamily="18" charset="0"/>
                                <a:ea typeface="Calibri" panose="020F0502020204030204" pitchFamily="34" charset="0"/>
                                <a:cs typeface="Shruti" panose="020B0502040204020203" pitchFamily="34" charset="0"/>
                              </a:rPr>
                              <m:t>cos</m:t>
                            </m:r>
                            <m:r>
                              <a:rPr lang="en-US" sz="1500">
                                <a:latin typeface="Cambria Math" panose="02040503050406030204" pitchFamily="18" charset="0"/>
                                <a:ea typeface="Calibri" panose="020F0502020204030204" pitchFamily="34" charset="0"/>
                                <a:cs typeface="Shruti" panose="020B0502040204020203" pitchFamily="34" charset="0"/>
                              </a:rPr>
                              <m:t>⁡</m:t>
                            </m:r>
                            <m:r>
                              <a:rPr lang="en-US" sz="1500" i="1">
                                <a:latin typeface="Cambria Math" panose="02040503050406030204" pitchFamily="18" charset="0"/>
                                <a:ea typeface="Calibri" panose="020F0502020204030204" pitchFamily="34" charset="0"/>
                                <a:cs typeface="Shruti" panose="020B0502040204020203" pitchFamily="34" charset="0"/>
                              </a:rPr>
                              <m:t>𝛼</m:t>
                            </m:r>
                            <m:r>
                              <a:rPr lang="en-US" sz="1500">
                                <a:latin typeface="Cambria Math" panose="02040503050406030204" pitchFamily="18" charset="0"/>
                                <a:ea typeface="Calibri" panose="020F0502020204030204" pitchFamily="34" charset="0"/>
                                <a:cs typeface="Shruti" panose="020B0502040204020203" pitchFamily="34" charset="0"/>
                              </a:rPr>
                              <m:t>+</m:t>
                            </m:r>
                            <m:sSup>
                              <m:sSupPr>
                                <m:ctrlPr>
                                  <a:rPr lang="en-DE" sz="1500" i="1">
                                    <a:latin typeface="Cambria Math" panose="02040503050406030204" pitchFamily="18" charset="0"/>
                                    <a:ea typeface="Calibri" panose="020F0502020204030204" pitchFamily="34" charset="0"/>
                                    <a:cs typeface="Shruti" panose="020B0502040204020203" pitchFamily="34" charset="0"/>
                                  </a:rPr>
                                </m:ctrlPr>
                              </m:sSupPr>
                              <m:e>
                                <m:r>
                                  <a:rPr lang="en-US" sz="1500" i="1">
                                    <a:latin typeface="Cambria Math" panose="02040503050406030204" pitchFamily="18" charset="0"/>
                                    <a:ea typeface="Calibri" panose="020F0502020204030204" pitchFamily="34" charset="0"/>
                                    <a:cs typeface="Shruti" panose="020B0502040204020203" pitchFamily="34" charset="0"/>
                                  </a:rPr>
                                  <m:t>𝑑</m:t>
                                </m:r>
                              </m:e>
                              <m:sup>
                                <m:r>
                                  <a:rPr lang="en-US" sz="1500">
                                    <a:latin typeface="Cambria Math" panose="02040503050406030204" pitchFamily="18" charset="0"/>
                                    <a:ea typeface="Calibri" panose="020F0502020204030204" pitchFamily="34" charset="0"/>
                                    <a:cs typeface="Shruti" panose="020B0502040204020203" pitchFamily="34" charset="0"/>
                                  </a:rPr>
                                  <m:t>2</m:t>
                                </m:r>
                              </m:sup>
                            </m:sSup>
                            <m:r>
                              <a:rPr lang="en-US" sz="1500">
                                <a:latin typeface="Cambria Math" panose="02040503050406030204" pitchFamily="18" charset="0"/>
                                <a:ea typeface="Calibri" panose="020F0502020204030204" pitchFamily="34" charset="0"/>
                                <a:cs typeface="Shruti" panose="020B0502040204020203" pitchFamily="34" charset="0"/>
                              </a:rPr>
                              <m:t>⋅</m:t>
                            </m:r>
                            <m:sSup>
                              <m:sSupPr>
                                <m:ctrlPr>
                                  <a:rPr lang="en-DE" sz="1500" i="1">
                                    <a:latin typeface="Cambria Math" panose="02040503050406030204" pitchFamily="18" charset="0"/>
                                    <a:ea typeface="Calibri" panose="020F0502020204030204" pitchFamily="34" charset="0"/>
                                    <a:cs typeface="Shruti" panose="020B0502040204020203" pitchFamily="34" charset="0"/>
                                  </a:rPr>
                                </m:ctrlPr>
                              </m:sSupPr>
                              <m:e>
                                <m:r>
                                  <a:rPr lang="en-US" sz="1500" i="1">
                                    <a:latin typeface="Cambria Math" panose="02040503050406030204" pitchFamily="18" charset="0"/>
                                    <a:ea typeface="Calibri" panose="020F0502020204030204" pitchFamily="34" charset="0"/>
                                    <a:cs typeface="Shruti" panose="020B0502040204020203" pitchFamily="34" charset="0"/>
                                  </a:rPr>
                                  <m:t>𝜔</m:t>
                                </m:r>
                              </m:e>
                              <m:sup>
                                <m:r>
                                  <a:rPr lang="en-US" sz="1500">
                                    <a:latin typeface="Cambria Math" panose="02040503050406030204" pitchFamily="18" charset="0"/>
                                    <a:ea typeface="Calibri" panose="020F0502020204030204" pitchFamily="34" charset="0"/>
                                    <a:cs typeface="Shruti" panose="020B0502040204020203" pitchFamily="34" charset="0"/>
                                  </a:rPr>
                                  <m:t>2</m:t>
                                </m:r>
                              </m:sup>
                            </m:sSup>
                          </m:e>
                        </m:d>
                        <m:r>
                          <a:rPr lang="en-US" sz="1500" i="1">
                            <a:latin typeface="Cambria Math" panose="02040503050406030204" pitchFamily="18" charset="0"/>
                            <a:ea typeface="Calibri" panose="020F0502020204030204" pitchFamily="34" charset="0"/>
                            <a:cs typeface="Shruti" panose="020B0502040204020203" pitchFamily="34" charset="0"/>
                          </a:rPr>
                          <m:t>#</m:t>
                        </m:r>
                      </m:e>
                    </m:eqArr>
                  </m:oMath>
                </a14:m>
                <a:r>
                  <a:rPr lang="en-GB" sz="1500" dirty="0">
                    <a:latin typeface="Calibri" panose="020F0502020204030204" pitchFamily="34" charset="0"/>
                    <a:ea typeface="Calibri" panose="020F0502020204030204" pitchFamily="34" charset="0"/>
                    <a:cs typeface="Shruti" panose="020B0502040204020203" pitchFamily="34" charset="0"/>
                  </a:rPr>
                  <a:t>	               ...(6)</a:t>
                </a:r>
                <a:endParaRPr lang="en-DE" sz="1500" dirty="0">
                  <a:latin typeface="Calibri" panose="020F0502020204030204" pitchFamily="34" charset="0"/>
                  <a:ea typeface="Calibri" panose="020F0502020204030204" pitchFamily="34" charset="0"/>
                  <a:cs typeface="Shruti" panose="020B0502040204020203" pitchFamily="34" charset="0"/>
                </a:endParaRPr>
              </a:p>
            </p:txBody>
          </p:sp>
        </mc:Choice>
        <mc:Fallback>
          <p:sp>
            <p:nvSpPr>
              <p:cNvPr id="28" name="TextBox 27">
                <a:extLst>
                  <a:ext uri="{FF2B5EF4-FFF2-40B4-BE49-F238E27FC236}">
                    <a16:creationId xmlns:a16="http://schemas.microsoft.com/office/drawing/2014/main" id="{501075A2-42D5-EC55-4A34-BA2E0E761461}"/>
                  </a:ext>
                </a:extLst>
              </p:cNvPr>
              <p:cNvSpPr txBox="1">
                <a:spLocks noRot="1" noChangeAspect="1" noMove="1" noResize="1" noEditPoints="1" noAdjustHandles="1" noChangeArrowheads="1" noChangeShapeType="1" noTextEdit="1"/>
              </p:cNvSpPr>
              <p:nvPr/>
            </p:nvSpPr>
            <p:spPr>
              <a:xfrm>
                <a:off x="385977" y="367123"/>
                <a:ext cx="8635481" cy="3608424"/>
              </a:xfrm>
              <a:prstGeom prst="rect">
                <a:avLst/>
              </a:prstGeom>
              <a:blipFill>
                <a:blip r:embed="rId2"/>
                <a:stretch>
                  <a:fillRect l="-282"/>
                </a:stretch>
              </a:blipFill>
            </p:spPr>
            <p:txBody>
              <a:bodyPr/>
              <a:lstStyle/>
              <a:p>
                <a:r>
                  <a:rPr lang="en-US">
                    <a:noFill/>
                  </a:rPr>
                  <a:t> </a:t>
                </a:r>
              </a:p>
            </p:txBody>
          </p:sp>
        </mc:Fallback>
      </mc:AlternateContent>
      <p:sp>
        <p:nvSpPr>
          <p:cNvPr id="3" name="Footer Placeholder 6">
            <a:extLst>
              <a:ext uri="{FF2B5EF4-FFF2-40B4-BE49-F238E27FC236}">
                <a16:creationId xmlns:a16="http://schemas.microsoft.com/office/drawing/2014/main" id="{206C2580-E315-C2AA-2874-174E5B085C17}"/>
              </a:ext>
            </a:extLst>
          </p:cNvPr>
          <p:cNvSpPr txBox="1">
            <a:spLocks/>
          </p:cNvSpPr>
          <p:nvPr/>
        </p:nvSpPr>
        <p:spPr>
          <a:xfrm>
            <a:off x="259492" y="4723095"/>
            <a:ext cx="1257301"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DE" sz="1050" dirty="0"/>
              <a:t>Polara(40273)</a:t>
            </a:r>
          </a:p>
        </p:txBody>
      </p:sp>
      <p:sp>
        <p:nvSpPr>
          <p:cNvPr id="5" name="Slide Number Placeholder 4">
            <a:extLst>
              <a:ext uri="{FF2B5EF4-FFF2-40B4-BE49-F238E27FC236}">
                <a16:creationId xmlns:a16="http://schemas.microsoft.com/office/drawing/2014/main" id="{50361977-5D90-034A-EE59-379A671CBAAE}"/>
              </a:ext>
            </a:extLst>
          </p:cNvPr>
          <p:cNvSpPr>
            <a:spLocks noGrp="1"/>
          </p:cNvSpPr>
          <p:nvPr>
            <p:ph type="sldNum" sz="quarter" idx="12"/>
          </p:nvPr>
        </p:nvSpPr>
        <p:spPr/>
        <p:txBody>
          <a:bodyPr/>
          <a:lstStyle/>
          <a:p>
            <a:fld id="{06FBF565-AFA2-5840-9CEB-BFFA1DFB8F4B}" type="slidenum">
              <a:rPr lang="en-DE" smtClean="0"/>
              <a:t>9</a:t>
            </a:fld>
            <a:endParaRPr lang="en-DE"/>
          </a:p>
        </p:txBody>
      </p:sp>
    </p:spTree>
    <p:extLst>
      <p:ext uri="{BB962C8B-B14F-4D97-AF65-F5344CB8AC3E}">
        <p14:creationId xmlns:p14="http://schemas.microsoft.com/office/powerpoint/2010/main" val="42234955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rcRect/>
          <a:stretch>
            <a:fillRect/>
          </a:stretch>
        </p:blipFill>
        <p:spPr bwMode="auto">
          <a:xfrm>
            <a:off x="2394001" y="1132150"/>
            <a:ext cx="4355997" cy="2879200"/>
          </a:xfrm>
          <a:prstGeom prst="rect">
            <a:avLst/>
          </a:prstGeom>
          <a:noFill/>
          <a:ln w="9525">
            <a:noFill/>
            <a:miter lim="800000"/>
            <a:headEnd/>
            <a:tailEnd/>
          </a:ln>
        </p:spPr>
      </p:pic>
      <p:sp>
        <p:nvSpPr>
          <p:cNvPr id="3" name="Slide Number Placeholder 2">
            <a:extLst>
              <a:ext uri="{FF2B5EF4-FFF2-40B4-BE49-F238E27FC236}">
                <a16:creationId xmlns:a16="http://schemas.microsoft.com/office/drawing/2014/main" id="{27B55F88-C7D1-2EBD-4ADF-3141CAA02398}"/>
              </a:ext>
            </a:extLst>
          </p:cNvPr>
          <p:cNvSpPr>
            <a:spLocks noGrp="1"/>
          </p:cNvSpPr>
          <p:nvPr>
            <p:ph type="sldNum" sz="quarter" idx="12"/>
          </p:nvPr>
        </p:nvSpPr>
        <p:spPr/>
        <p:txBody>
          <a:bodyPr/>
          <a:lstStyle/>
          <a:p>
            <a:fld id="{06FBF565-AFA2-5840-9CEB-BFFA1DFB8F4B}" type="slidenum">
              <a:rPr lang="en-DE" smtClean="0"/>
              <a:t>90</a:t>
            </a:fld>
            <a:endParaRPr lang="en-DE"/>
          </a:p>
        </p:txBody>
      </p:sp>
      <p:sp>
        <p:nvSpPr>
          <p:cNvPr id="6" name="Footer Placeholder 6">
            <a:extLst>
              <a:ext uri="{FF2B5EF4-FFF2-40B4-BE49-F238E27FC236}">
                <a16:creationId xmlns:a16="http://schemas.microsoft.com/office/drawing/2014/main" id="{FCADD7D9-FF20-9F0E-C745-28E6A1F78579}"/>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Savaliya</a:t>
            </a:r>
            <a:r>
              <a:rPr lang="en-DE" sz="1050" dirty="0"/>
              <a:t>(402</a:t>
            </a:r>
            <a:r>
              <a:rPr lang="de-DE" sz="1050" dirty="0"/>
              <a:t>78</a:t>
            </a:r>
            <a:r>
              <a:rPr lang="en-DE" sz="1050" dirty="0"/>
              <a:t>)</a:t>
            </a:r>
          </a:p>
        </p:txBody>
      </p:sp>
      <p:sp>
        <p:nvSpPr>
          <p:cNvPr id="7" name="TextBox 6">
            <a:extLst>
              <a:ext uri="{FF2B5EF4-FFF2-40B4-BE49-F238E27FC236}">
                <a16:creationId xmlns:a16="http://schemas.microsoft.com/office/drawing/2014/main" id="{69778162-DDF6-C63A-F55B-DB5100958519}"/>
              </a:ext>
            </a:extLst>
          </p:cNvPr>
          <p:cNvSpPr txBox="1"/>
          <p:nvPr/>
        </p:nvSpPr>
        <p:spPr>
          <a:xfrm>
            <a:off x="331298" y="434897"/>
            <a:ext cx="6107949" cy="430887"/>
          </a:xfrm>
          <a:prstGeom prst="rect">
            <a:avLst/>
          </a:prstGeom>
          <a:noFill/>
        </p:spPr>
        <p:txBody>
          <a:bodyPr wrap="square" rtlCol="0">
            <a:spAutoFit/>
          </a:bodyPr>
          <a:lstStyle/>
          <a:p>
            <a:pPr>
              <a:buFont typeface="Arial" pitchFamily="34" charset="0"/>
              <a:buChar char="•"/>
            </a:pPr>
            <a:r>
              <a:rPr lang="en-US" sz="2200" b="1" dirty="0">
                <a:latin typeface="Calibri" panose="020F0502020204030204" pitchFamily="34" charset="0"/>
                <a:cs typeface="Calibri" panose="020F0502020204030204" pitchFamily="34" charset="0"/>
              </a:rPr>
              <a:t> Simulation  Result</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3" name="Picture 1"/>
          <p:cNvPicPr>
            <a:picLocks noGrp="1" noChangeAspect="1" noChangeArrowheads="1"/>
          </p:cNvPicPr>
          <p:nvPr>
            <p:ph idx="1"/>
          </p:nvPr>
        </p:nvPicPr>
        <p:blipFill>
          <a:blip r:embed="rId2"/>
          <a:srcRect l="520" t="9778" r="520" b="10106"/>
          <a:stretch>
            <a:fillRect/>
          </a:stretch>
        </p:blipFill>
        <p:spPr bwMode="auto">
          <a:xfrm>
            <a:off x="444500" y="981453"/>
            <a:ext cx="8468745" cy="3069847"/>
          </a:xfrm>
          <a:prstGeom prst="rect">
            <a:avLst/>
          </a:prstGeom>
          <a:noFill/>
          <a:ln w="9525">
            <a:noFill/>
            <a:miter lim="800000"/>
            <a:headEnd/>
            <a:tailEnd/>
          </a:ln>
          <a:effectLst/>
        </p:spPr>
      </p:pic>
      <p:sp>
        <p:nvSpPr>
          <p:cNvPr id="5" name="Slide Number Placeholder 4">
            <a:extLst>
              <a:ext uri="{FF2B5EF4-FFF2-40B4-BE49-F238E27FC236}">
                <a16:creationId xmlns:a16="http://schemas.microsoft.com/office/drawing/2014/main" id="{F0128117-7B8F-D730-15DE-7AFB14F5D40C}"/>
              </a:ext>
            </a:extLst>
          </p:cNvPr>
          <p:cNvSpPr>
            <a:spLocks noGrp="1"/>
          </p:cNvSpPr>
          <p:nvPr>
            <p:ph type="sldNum" sz="quarter" idx="12"/>
          </p:nvPr>
        </p:nvSpPr>
        <p:spPr/>
        <p:txBody>
          <a:bodyPr/>
          <a:lstStyle/>
          <a:p>
            <a:fld id="{06FBF565-AFA2-5840-9CEB-BFFA1DFB8F4B}" type="slidenum">
              <a:rPr lang="en-DE" smtClean="0"/>
              <a:t>91</a:t>
            </a:fld>
            <a:endParaRPr lang="en-DE"/>
          </a:p>
        </p:txBody>
      </p:sp>
      <p:sp>
        <p:nvSpPr>
          <p:cNvPr id="6" name="Footer Placeholder 6">
            <a:extLst>
              <a:ext uri="{FF2B5EF4-FFF2-40B4-BE49-F238E27FC236}">
                <a16:creationId xmlns:a16="http://schemas.microsoft.com/office/drawing/2014/main" id="{630BE2DC-C8AF-BCF2-FB95-EC2A992BD787}"/>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Savaliya</a:t>
            </a:r>
            <a:r>
              <a:rPr lang="en-DE" sz="1050" dirty="0"/>
              <a:t>(402</a:t>
            </a:r>
            <a:r>
              <a:rPr lang="de-DE" sz="1050" dirty="0"/>
              <a:t>78</a:t>
            </a:r>
            <a:r>
              <a:rPr lang="en-DE" sz="1050" dirty="0"/>
              <a:t>)</a:t>
            </a:r>
          </a:p>
        </p:txBody>
      </p:sp>
      <p:sp>
        <p:nvSpPr>
          <p:cNvPr id="9" name="Title 1">
            <a:extLst>
              <a:ext uri="{FF2B5EF4-FFF2-40B4-BE49-F238E27FC236}">
                <a16:creationId xmlns:a16="http://schemas.microsoft.com/office/drawing/2014/main" id="{F48237F2-9239-0F82-C6CC-07E6DFFA4262}"/>
              </a:ext>
            </a:extLst>
          </p:cNvPr>
          <p:cNvSpPr>
            <a:spLocks noGrp="1"/>
          </p:cNvSpPr>
          <p:nvPr>
            <p:ph type="title"/>
          </p:nvPr>
        </p:nvSpPr>
        <p:spPr>
          <a:xfrm>
            <a:off x="321446" y="139772"/>
            <a:ext cx="7235054" cy="589346"/>
          </a:xfrm>
        </p:spPr>
        <p:txBody>
          <a:bodyPr>
            <a:noAutofit/>
          </a:bodyPr>
          <a:lstStyle/>
          <a:p>
            <a:pPr marR="0" algn="l" rtl="0">
              <a:spcBef>
                <a:spcPts val="0"/>
              </a:spcBef>
              <a:spcAft>
                <a:spcPts val="0"/>
              </a:spcAft>
            </a:pPr>
            <a:r>
              <a:rPr lang="en-US" sz="2400" b="1" i="0" dirty="0">
                <a:solidFill>
                  <a:srgbClr val="000000"/>
                </a:solidFill>
                <a:effectLst/>
                <a:latin typeface="Calibri" panose="020F0502020204030204" pitchFamily="34" charset="0"/>
                <a:ea typeface="Arial" panose="020B0604020202020204" pitchFamily="34" charset="0"/>
                <a:cs typeface="Calibri" panose="020F0502020204030204" pitchFamily="34" charset="0"/>
              </a:rPr>
              <a:t>Comparison between Legacy Code and MATLAB Model</a:t>
            </a:r>
            <a:endParaRPr lang="en-US" sz="2400" dirty="0">
              <a:effectLst/>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495676" y="1285072"/>
            <a:ext cx="3790574" cy="2944028"/>
          </a:xfrm>
          <a:prstGeom prst="rect">
            <a:avLst/>
          </a:prstGeom>
          <a:noFill/>
          <a:ln w="9525">
            <a:noFill/>
            <a:miter lim="800000"/>
            <a:headEnd/>
            <a:tailEnd/>
          </a:ln>
        </p:spPr>
      </p:pic>
      <p:pic>
        <p:nvPicPr>
          <p:cNvPr id="7" name="Picture 6"/>
          <p:cNvPicPr/>
          <p:nvPr/>
        </p:nvPicPr>
        <p:blipFill>
          <a:blip r:embed="rId3"/>
          <a:srcRect/>
          <a:stretch>
            <a:fillRect/>
          </a:stretch>
        </p:blipFill>
        <p:spPr bwMode="auto">
          <a:xfrm>
            <a:off x="4641850" y="1285072"/>
            <a:ext cx="3740150" cy="2944028"/>
          </a:xfrm>
          <a:prstGeom prst="rect">
            <a:avLst/>
          </a:prstGeom>
          <a:noFill/>
          <a:ln w="9525">
            <a:noFill/>
            <a:miter lim="800000"/>
            <a:headEnd/>
            <a:tailEnd/>
          </a:ln>
        </p:spPr>
      </p:pic>
      <p:sp>
        <p:nvSpPr>
          <p:cNvPr id="3" name="Slide Number Placeholder 2">
            <a:extLst>
              <a:ext uri="{FF2B5EF4-FFF2-40B4-BE49-F238E27FC236}">
                <a16:creationId xmlns:a16="http://schemas.microsoft.com/office/drawing/2014/main" id="{F5CEDAFF-3FFB-2A52-0E1A-FE2C189BACB6}"/>
              </a:ext>
            </a:extLst>
          </p:cNvPr>
          <p:cNvSpPr>
            <a:spLocks noGrp="1"/>
          </p:cNvSpPr>
          <p:nvPr>
            <p:ph type="sldNum" sz="quarter" idx="12"/>
          </p:nvPr>
        </p:nvSpPr>
        <p:spPr/>
        <p:txBody>
          <a:bodyPr/>
          <a:lstStyle/>
          <a:p>
            <a:fld id="{06FBF565-AFA2-5840-9CEB-BFFA1DFB8F4B}" type="slidenum">
              <a:rPr lang="en-DE" smtClean="0"/>
              <a:t>92</a:t>
            </a:fld>
            <a:endParaRPr lang="en-DE"/>
          </a:p>
        </p:txBody>
      </p:sp>
      <p:sp>
        <p:nvSpPr>
          <p:cNvPr id="8" name="Footer Placeholder 6">
            <a:extLst>
              <a:ext uri="{FF2B5EF4-FFF2-40B4-BE49-F238E27FC236}">
                <a16:creationId xmlns:a16="http://schemas.microsoft.com/office/drawing/2014/main" id="{B1C14D40-972C-1EA3-28B8-B4A6B79528E0}"/>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Savaliya</a:t>
            </a:r>
            <a:r>
              <a:rPr lang="en-DE" sz="1050" dirty="0"/>
              <a:t>(402</a:t>
            </a:r>
            <a:r>
              <a:rPr lang="de-DE" sz="1050" dirty="0"/>
              <a:t>78</a:t>
            </a:r>
            <a:r>
              <a:rPr lang="en-DE" sz="1050" dirty="0"/>
              <a:t>)</a:t>
            </a:r>
          </a:p>
        </p:txBody>
      </p:sp>
      <p:sp>
        <p:nvSpPr>
          <p:cNvPr id="9" name="TextBox 8">
            <a:extLst>
              <a:ext uri="{FF2B5EF4-FFF2-40B4-BE49-F238E27FC236}">
                <a16:creationId xmlns:a16="http://schemas.microsoft.com/office/drawing/2014/main" id="{6D3B27F6-6501-3201-972D-B492FF7F55DF}"/>
              </a:ext>
            </a:extLst>
          </p:cNvPr>
          <p:cNvSpPr txBox="1"/>
          <p:nvPr/>
        </p:nvSpPr>
        <p:spPr>
          <a:xfrm>
            <a:off x="331298" y="434897"/>
            <a:ext cx="6107949" cy="461665"/>
          </a:xfrm>
          <a:prstGeom prst="rect">
            <a:avLst/>
          </a:prstGeom>
          <a:noFill/>
        </p:spPr>
        <p:txBody>
          <a:bodyPr wrap="square" rtlCol="0">
            <a:spAutoFit/>
          </a:bodyPr>
          <a:lstStyle/>
          <a:p>
            <a:pPr>
              <a:buFont typeface="Arial" pitchFamily="34" charset="0"/>
              <a:buChar char="•"/>
            </a:pPr>
            <a:r>
              <a:rPr lang="en-US" sz="2400" b="1" dirty="0">
                <a:latin typeface="Calibri" panose="020F0502020204030204" pitchFamily="34" charset="0"/>
                <a:cs typeface="Calibri" panose="020F0502020204030204" pitchFamily="34" charset="0"/>
              </a:rPr>
              <a:t> Simulation Result </a:t>
            </a:r>
            <a:r>
              <a:rPr lang="en-US" sz="2400" b="1" i="0" dirty="0">
                <a:solidFill>
                  <a:srgbClr val="000000"/>
                </a:solidFill>
                <a:effectLst/>
                <a:latin typeface="Calibri" panose="020F0502020204030204" pitchFamily="34" charset="0"/>
                <a:ea typeface="Arial" panose="020B0604020202020204" pitchFamily="34" charset="0"/>
                <a:cs typeface="Calibri" panose="020F0502020204030204" pitchFamily="34" charset="0"/>
              </a:rPr>
              <a:t>Comparison</a:t>
            </a:r>
            <a:endParaRPr lang="en-US" sz="2400" b="1" dirty="0">
              <a:latin typeface="Calibri" panose="020F0502020204030204" pitchFamily="34" charset="0"/>
              <a:cs typeface="Calibri" panose="020F0502020204030204" pitchFamily="34"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l="18055" r="18442"/>
          <a:stretch>
            <a:fillRect/>
          </a:stretch>
        </p:blipFill>
        <p:spPr bwMode="auto">
          <a:xfrm>
            <a:off x="1571604" y="796540"/>
            <a:ext cx="5712917" cy="3704036"/>
          </a:xfrm>
          <a:prstGeom prst="rect">
            <a:avLst/>
          </a:prstGeom>
          <a:noFill/>
          <a:ln w="9525">
            <a:solidFill>
              <a:schemeClr val="tx1"/>
            </a:solidFill>
            <a:miter lim="800000"/>
            <a:headEnd/>
            <a:tailEnd/>
          </a:ln>
          <a:effectLst/>
        </p:spPr>
      </p:pic>
      <p:sp>
        <p:nvSpPr>
          <p:cNvPr id="3" name="Slide Number Placeholder 2">
            <a:extLst>
              <a:ext uri="{FF2B5EF4-FFF2-40B4-BE49-F238E27FC236}">
                <a16:creationId xmlns:a16="http://schemas.microsoft.com/office/drawing/2014/main" id="{A031DF91-A36A-E14F-FE8A-9689E0C15381}"/>
              </a:ext>
            </a:extLst>
          </p:cNvPr>
          <p:cNvSpPr>
            <a:spLocks noGrp="1"/>
          </p:cNvSpPr>
          <p:nvPr>
            <p:ph type="sldNum" sz="quarter" idx="12"/>
          </p:nvPr>
        </p:nvSpPr>
        <p:spPr/>
        <p:txBody>
          <a:bodyPr/>
          <a:lstStyle/>
          <a:p>
            <a:fld id="{06FBF565-AFA2-5840-9CEB-BFFA1DFB8F4B}" type="slidenum">
              <a:rPr lang="en-DE" smtClean="0"/>
              <a:t>93</a:t>
            </a:fld>
            <a:endParaRPr lang="en-DE"/>
          </a:p>
        </p:txBody>
      </p:sp>
      <p:sp>
        <p:nvSpPr>
          <p:cNvPr id="6" name="Footer Placeholder 6">
            <a:extLst>
              <a:ext uri="{FF2B5EF4-FFF2-40B4-BE49-F238E27FC236}">
                <a16:creationId xmlns:a16="http://schemas.microsoft.com/office/drawing/2014/main" id="{B15D91D1-A223-37BE-0F1F-885886D23E04}"/>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Savaliya</a:t>
            </a:r>
            <a:r>
              <a:rPr lang="en-DE" sz="1050" dirty="0"/>
              <a:t>(402</a:t>
            </a:r>
            <a:r>
              <a:rPr lang="de-DE" sz="1050" dirty="0"/>
              <a:t>78</a:t>
            </a:r>
            <a:r>
              <a:rPr lang="en-DE" sz="1050" dirty="0"/>
              <a:t>)</a:t>
            </a:r>
          </a:p>
        </p:txBody>
      </p:sp>
      <p:sp>
        <p:nvSpPr>
          <p:cNvPr id="9" name="Title 1">
            <a:extLst>
              <a:ext uri="{FF2B5EF4-FFF2-40B4-BE49-F238E27FC236}">
                <a16:creationId xmlns:a16="http://schemas.microsoft.com/office/drawing/2014/main" id="{58A34C23-902C-C17D-8C9C-6BCD51414CD7}"/>
              </a:ext>
            </a:extLst>
          </p:cNvPr>
          <p:cNvSpPr>
            <a:spLocks noGrp="1"/>
          </p:cNvSpPr>
          <p:nvPr>
            <p:ph type="title"/>
          </p:nvPr>
        </p:nvSpPr>
        <p:spPr>
          <a:xfrm>
            <a:off x="321446" y="139772"/>
            <a:ext cx="7235054" cy="589346"/>
          </a:xfrm>
        </p:spPr>
        <p:txBody>
          <a:bodyPr>
            <a:noAutofit/>
          </a:bodyPr>
          <a:lstStyle/>
          <a:p>
            <a:pPr marR="0" algn="l" rtl="0">
              <a:spcBef>
                <a:spcPts val="0"/>
              </a:spcBef>
              <a:spcAft>
                <a:spcPts val="0"/>
              </a:spcAft>
            </a:pPr>
            <a:r>
              <a:rPr lang="en-US" sz="2400" b="1" i="0" dirty="0">
                <a:solidFill>
                  <a:srgbClr val="000000"/>
                </a:solidFill>
                <a:effectLst/>
                <a:latin typeface="Calibri" panose="020F0502020204030204" pitchFamily="34" charset="0"/>
                <a:ea typeface="Arial" panose="020B0604020202020204" pitchFamily="34" charset="0"/>
                <a:cs typeface="Calibri" panose="020F0502020204030204" pitchFamily="34" charset="0"/>
              </a:rPr>
              <a:t>State Diagram for Referencing Phase</a:t>
            </a:r>
            <a:endParaRPr lang="en-US" sz="3200" dirty="0">
              <a:effectLst/>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srcRect l="5174" r="5797"/>
          <a:stretch>
            <a:fillRect/>
          </a:stretch>
        </p:blipFill>
        <p:spPr bwMode="auto">
          <a:xfrm>
            <a:off x="1491236" y="1146996"/>
            <a:ext cx="6161528" cy="2849507"/>
          </a:xfrm>
          <a:prstGeom prst="rect">
            <a:avLst/>
          </a:prstGeom>
          <a:noFill/>
          <a:ln w="9525">
            <a:solidFill>
              <a:schemeClr val="tx1"/>
            </a:solidFill>
            <a:miter lim="800000"/>
            <a:headEnd/>
            <a:tailEnd/>
          </a:ln>
          <a:effectLst/>
        </p:spPr>
      </p:pic>
      <p:sp>
        <p:nvSpPr>
          <p:cNvPr id="3" name="Slide Number Placeholder 2">
            <a:extLst>
              <a:ext uri="{FF2B5EF4-FFF2-40B4-BE49-F238E27FC236}">
                <a16:creationId xmlns:a16="http://schemas.microsoft.com/office/drawing/2014/main" id="{ECB82825-EB5A-745F-661F-D18B9DE74248}"/>
              </a:ext>
            </a:extLst>
          </p:cNvPr>
          <p:cNvSpPr>
            <a:spLocks noGrp="1"/>
          </p:cNvSpPr>
          <p:nvPr>
            <p:ph type="sldNum" sz="quarter" idx="12"/>
          </p:nvPr>
        </p:nvSpPr>
        <p:spPr/>
        <p:txBody>
          <a:bodyPr/>
          <a:lstStyle/>
          <a:p>
            <a:fld id="{06FBF565-AFA2-5840-9CEB-BFFA1DFB8F4B}" type="slidenum">
              <a:rPr lang="en-DE" smtClean="0"/>
              <a:t>94</a:t>
            </a:fld>
            <a:endParaRPr lang="en-DE"/>
          </a:p>
        </p:txBody>
      </p:sp>
      <p:sp>
        <p:nvSpPr>
          <p:cNvPr id="6" name="Footer Placeholder 6">
            <a:extLst>
              <a:ext uri="{FF2B5EF4-FFF2-40B4-BE49-F238E27FC236}">
                <a16:creationId xmlns:a16="http://schemas.microsoft.com/office/drawing/2014/main" id="{DDE58AC5-952D-B9E6-E327-6E1C5A93F3F0}"/>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Savaliya</a:t>
            </a:r>
            <a:r>
              <a:rPr lang="en-DE" sz="1050" dirty="0"/>
              <a:t>(402</a:t>
            </a:r>
            <a:r>
              <a:rPr lang="de-DE" sz="1050" dirty="0"/>
              <a:t>78</a:t>
            </a:r>
            <a:r>
              <a:rPr lang="en-DE" sz="1050" dirty="0"/>
              <a:t>)</a:t>
            </a:r>
          </a:p>
        </p:txBody>
      </p:sp>
      <p:sp>
        <p:nvSpPr>
          <p:cNvPr id="9" name="Title 1">
            <a:extLst>
              <a:ext uri="{FF2B5EF4-FFF2-40B4-BE49-F238E27FC236}">
                <a16:creationId xmlns:a16="http://schemas.microsoft.com/office/drawing/2014/main" id="{6847E419-826A-D892-537C-150519C790C2}"/>
              </a:ext>
            </a:extLst>
          </p:cNvPr>
          <p:cNvSpPr>
            <a:spLocks noGrp="1"/>
          </p:cNvSpPr>
          <p:nvPr>
            <p:ph type="title"/>
          </p:nvPr>
        </p:nvSpPr>
        <p:spPr>
          <a:xfrm>
            <a:off x="321446" y="139772"/>
            <a:ext cx="7235054" cy="589346"/>
          </a:xfrm>
        </p:spPr>
        <p:txBody>
          <a:bodyPr>
            <a:noAutofit/>
          </a:bodyPr>
          <a:lstStyle/>
          <a:p>
            <a:pPr marR="0" algn="l" rtl="0">
              <a:spcBef>
                <a:spcPts val="0"/>
              </a:spcBef>
              <a:spcAft>
                <a:spcPts val="0"/>
              </a:spcAft>
            </a:pPr>
            <a:r>
              <a:rPr lang="en-US" sz="2400" b="1" i="0" dirty="0">
                <a:solidFill>
                  <a:srgbClr val="000000"/>
                </a:solidFill>
                <a:effectLst/>
                <a:latin typeface="Calibri" panose="020F0502020204030204" pitchFamily="34" charset="0"/>
                <a:ea typeface="Arial" panose="020B0604020202020204" pitchFamily="34" charset="0"/>
                <a:cs typeface="Calibri" panose="020F0502020204030204" pitchFamily="34" charset="0"/>
              </a:rPr>
              <a:t>State Diagram for Controlling Phase</a:t>
            </a:r>
            <a:endParaRPr lang="en-US" sz="4000" dirty="0">
              <a:effectLst/>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6818FB8-5DD0-5C2B-3F53-9889E2262A6D}"/>
              </a:ext>
            </a:extLst>
          </p:cNvPr>
          <p:cNvSpPr>
            <a:spLocks noGrp="1"/>
          </p:cNvSpPr>
          <p:nvPr>
            <p:ph idx="1"/>
          </p:nvPr>
        </p:nvSpPr>
        <p:spPr>
          <a:xfrm>
            <a:off x="411771" y="863550"/>
            <a:ext cx="8520600" cy="3416400"/>
          </a:xfrm>
        </p:spPr>
        <p:txBody>
          <a:bodyPr>
            <a:normAutofit/>
          </a:bodyPr>
          <a:lstStyle/>
          <a:p>
            <a:pPr marL="114300" indent="0" algn="ctr">
              <a:buNone/>
            </a:pPr>
            <a:endParaRPr lang="de-DE" sz="4800" dirty="0">
              <a:solidFill>
                <a:schemeClr val="tx1"/>
              </a:solidFill>
              <a:latin typeface="Calibri" panose="020F0502020204030204" pitchFamily="34" charset="0"/>
              <a:cs typeface="Calibri" panose="020F0502020204030204" pitchFamily="34" charset="0"/>
            </a:endParaRPr>
          </a:p>
          <a:p>
            <a:pPr marL="114300" indent="0" algn="ctr">
              <a:buNone/>
            </a:pPr>
            <a:r>
              <a:rPr lang="de-DE" sz="7200" b="1" dirty="0" err="1">
                <a:solidFill>
                  <a:schemeClr val="tx1"/>
                </a:solidFill>
                <a:latin typeface="Calibri" panose="020F0502020204030204" pitchFamily="34" charset="0"/>
                <a:cs typeface="Calibri" panose="020F0502020204030204" pitchFamily="34" charset="0"/>
              </a:rPr>
              <a:t>Thank</a:t>
            </a:r>
            <a:r>
              <a:rPr lang="de-DE" sz="7200" b="1" dirty="0">
                <a:solidFill>
                  <a:schemeClr val="tx1"/>
                </a:solidFill>
                <a:latin typeface="Calibri" panose="020F0502020204030204" pitchFamily="34" charset="0"/>
                <a:cs typeface="Calibri" panose="020F0502020204030204" pitchFamily="34" charset="0"/>
              </a:rPr>
              <a:t> </a:t>
            </a:r>
            <a:r>
              <a:rPr lang="de-DE" sz="7200" b="1" dirty="0" err="1">
                <a:solidFill>
                  <a:schemeClr val="tx1"/>
                </a:solidFill>
                <a:latin typeface="Calibri" panose="020F0502020204030204" pitchFamily="34" charset="0"/>
                <a:cs typeface="Calibri" panose="020F0502020204030204" pitchFamily="34" charset="0"/>
              </a:rPr>
              <a:t>you</a:t>
            </a:r>
            <a:endParaRPr lang="en-US" sz="7200" b="1" dirty="0">
              <a:solidFill>
                <a:schemeClr val="tx1"/>
              </a:solidFill>
              <a:latin typeface="Calibri" panose="020F0502020204030204" pitchFamily="34" charset="0"/>
              <a:cs typeface="Calibri" panose="020F0502020204030204" pitchFamily="34" charset="0"/>
            </a:endParaRPr>
          </a:p>
        </p:txBody>
      </p:sp>
      <p:sp>
        <p:nvSpPr>
          <p:cNvPr id="7" name="Slide Number Placeholder 6">
            <a:extLst>
              <a:ext uri="{FF2B5EF4-FFF2-40B4-BE49-F238E27FC236}">
                <a16:creationId xmlns:a16="http://schemas.microsoft.com/office/drawing/2014/main" id="{F7099B89-0A45-8FD9-4547-D9935BEA143C}"/>
              </a:ext>
            </a:extLst>
          </p:cNvPr>
          <p:cNvSpPr>
            <a:spLocks noGrp="1"/>
          </p:cNvSpPr>
          <p:nvPr>
            <p:ph type="sldNum" sz="quarter" idx="12"/>
          </p:nvPr>
        </p:nvSpPr>
        <p:spPr/>
        <p:txBody>
          <a:bodyPr/>
          <a:lstStyle/>
          <a:p>
            <a:fld id="{06FBF565-AFA2-5840-9CEB-BFFA1DFB8F4B}" type="slidenum">
              <a:rPr lang="en-DE" smtClean="0"/>
              <a:t>95</a:t>
            </a:fld>
            <a:endParaRPr lang="en-DE"/>
          </a:p>
        </p:txBody>
      </p:sp>
    </p:spTree>
    <p:extLst>
      <p:ext uri="{BB962C8B-B14F-4D97-AF65-F5344CB8AC3E}">
        <p14:creationId xmlns:p14="http://schemas.microsoft.com/office/powerpoint/2010/main" val="41686130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077DC-2254-D6EB-7ACB-8F73D233B778}"/>
              </a:ext>
            </a:extLst>
          </p:cNvPr>
          <p:cNvSpPr>
            <a:spLocks noGrp="1"/>
          </p:cNvSpPr>
          <p:nvPr>
            <p:ph type="title"/>
          </p:nvPr>
        </p:nvSpPr>
        <p:spPr/>
        <p:txBody>
          <a:bodyPr>
            <a:normAutofit/>
          </a:bodyPr>
          <a:lstStyle/>
          <a:p>
            <a:r>
              <a:rPr lang="en-GB" sz="2400" b="1" dirty="0">
                <a:solidFill>
                  <a:srgbClr val="000000"/>
                </a:solidFill>
                <a:latin typeface="Calibri" panose="020F0502020204030204" pitchFamily="34" charset="0"/>
                <a:cs typeface="Calibri" panose="020F0502020204030204" pitchFamily="34" charset="0"/>
              </a:rPr>
              <a:t>Graphical User Interface (GUI)</a:t>
            </a:r>
            <a:endParaRPr lang="en-DE" sz="2400"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339457CE-7BC2-FA7C-9934-A176DC4346A4}"/>
              </a:ext>
            </a:extLst>
          </p:cNvPr>
          <p:cNvSpPr>
            <a:spLocks noGrp="1"/>
          </p:cNvSpPr>
          <p:nvPr>
            <p:ph idx="1"/>
          </p:nvPr>
        </p:nvSpPr>
        <p:spPr/>
        <p:txBody>
          <a:bodyPr/>
          <a:lstStyle/>
          <a:p>
            <a:pPr marL="0" indent="0">
              <a:buNone/>
            </a:pPr>
            <a:r>
              <a:rPr lang="en-DE" b="1" dirty="0">
                <a:solidFill>
                  <a:schemeClr val="tx1"/>
                </a:solidFill>
                <a:latin typeface="Calibri" panose="020F0502020204030204" pitchFamily="34" charset="0"/>
                <a:cs typeface="Calibri" panose="020F0502020204030204" pitchFamily="34" charset="0"/>
              </a:rPr>
              <a:t>Agenda:-</a:t>
            </a:r>
          </a:p>
          <a:p>
            <a:pPr marL="385763" indent="-385763">
              <a:buClr>
                <a:schemeClr val="tx1"/>
              </a:buClr>
              <a:buAutoNum type="arabicParenR"/>
            </a:pPr>
            <a:r>
              <a:rPr lang="en-DE" dirty="0">
                <a:solidFill>
                  <a:schemeClr val="tx1"/>
                </a:solidFill>
                <a:latin typeface="Calibri" panose="020F0502020204030204" pitchFamily="34" charset="0"/>
                <a:cs typeface="Calibri" panose="020F0502020204030204" pitchFamily="34" charset="0"/>
              </a:rPr>
              <a:t>Overview of GUI</a:t>
            </a:r>
          </a:p>
          <a:p>
            <a:pPr marL="385763" indent="-385763">
              <a:buClr>
                <a:schemeClr val="tx1"/>
              </a:buClr>
              <a:buAutoNum type="arabicParenR"/>
            </a:pPr>
            <a:r>
              <a:rPr lang="en-DE" dirty="0">
                <a:solidFill>
                  <a:schemeClr val="tx1"/>
                </a:solidFill>
                <a:latin typeface="Calibri" panose="020F0502020204030204" pitchFamily="34" charset="0"/>
                <a:cs typeface="Calibri" panose="020F0502020204030204" pitchFamily="34" charset="0"/>
              </a:rPr>
              <a:t>Complete GUI Design</a:t>
            </a:r>
          </a:p>
          <a:p>
            <a:pPr marL="385763" indent="-385763">
              <a:buClr>
                <a:schemeClr val="tx1"/>
              </a:buClr>
              <a:buAutoNum type="arabicParenR"/>
            </a:pPr>
            <a:r>
              <a:rPr lang="en-DE" dirty="0">
                <a:solidFill>
                  <a:schemeClr val="tx1"/>
                </a:solidFill>
                <a:latin typeface="Calibri" panose="020F0502020204030204" pitchFamily="34" charset="0"/>
                <a:cs typeface="Calibri" panose="020F0502020204030204" pitchFamily="34" charset="0"/>
              </a:rPr>
              <a:t>Test Result Analysis</a:t>
            </a:r>
          </a:p>
          <a:p>
            <a:pPr marL="385763" indent="-385763">
              <a:buClr>
                <a:schemeClr val="tx1"/>
              </a:buClr>
              <a:buAutoNum type="arabicParenR"/>
            </a:pPr>
            <a:r>
              <a:rPr lang="en-DE" dirty="0">
                <a:solidFill>
                  <a:schemeClr val="tx1"/>
                </a:solidFill>
                <a:latin typeface="Calibri" panose="020F0502020204030204" pitchFamily="34" charset="0"/>
                <a:cs typeface="Calibri" panose="020F0502020204030204" pitchFamily="34" charset="0"/>
              </a:rPr>
              <a:t>Challeges</a:t>
            </a:r>
          </a:p>
          <a:p>
            <a:pPr marL="0" indent="0">
              <a:buNone/>
            </a:pPr>
            <a:endParaRPr lang="en-DE" dirty="0"/>
          </a:p>
        </p:txBody>
      </p:sp>
      <p:sp>
        <p:nvSpPr>
          <p:cNvPr id="6" name="Slide Number Placeholder 5">
            <a:extLst>
              <a:ext uri="{FF2B5EF4-FFF2-40B4-BE49-F238E27FC236}">
                <a16:creationId xmlns:a16="http://schemas.microsoft.com/office/drawing/2014/main" id="{1428D159-7AF3-98E4-0C90-A0E10FDAAC06}"/>
              </a:ext>
            </a:extLst>
          </p:cNvPr>
          <p:cNvSpPr>
            <a:spLocks noGrp="1"/>
          </p:cNvSpPr>
          <p:nvPr>
            <p:ph type="sldNum" sz="quarter" idx="12"/>
          </p:nvPr>
        </p:nvSpPr>
        <p:spPr/>
        <p:txBody>
          <a:bodyPr/>
          <a:lstStyle/>
          <a:p>
            <a:fld id="{06FBF565-AFA2-5840-9CEB-BFFA1DFB8F4B}" type="slidenum">
              <a:rPr lang="en-DE" smtClean="0"/>
              <a:t>96</a:t>
            </a:fld>
            <a:endParaRPr lang="en-DE"/>
          </a:p>
        </p:txBody>
      </p:sp>
      <p:sp>
        <p:nvSpPr>
          <p:cNvPr id="7" name="Footer Placeholder 6">
            <a:extLst>
              <a:ext uri="{FF2B5EF4-FFF2-40B4-BE49-F238E27FC236}">
                <a16:creationId xmlns:a16="http://schemas.microsoft.com/office/drawing/2014/main" id="{DE04A1E9-943C-46FF-FD55-CD32E8A5DFA5}"/>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Dudhat</a:t>
            </a:r>
            <a:r>
              <a:rPr lang="en-DE" sz="1050" dirty="0"/>
              <a:t>(</a:t>
            </a:r>
            <a:r>
              <a:rPr lang="de-DE" sz="1050" dirty="0"/>
              <a:t>40310</a:t>
            </a:r>
            <a:r>
              <a:rPr lang="en-DE" sz="1050" dirty="0"/>
              <a:t>)</a:t>
            </a:r>
          </a:p>
        </p:txBody>
      </p:sp>
    </p:spTree>
    <p:extLst>
      <p:ext uri="{BB962C8B-B14F-4D97-AF65-F5344CB8AC3E}">
        <p14:creationId xmlns:p14="http://schemas.microsoft.com/office/powerpoint/2010/main" val="2951113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C6CA4-86E1-622B-0052-1EC36F0BBD56}"/>
              </a:ext>
            </a:extLst>
          </p:cNvPr>
          <p:cNvSpPr>
            <a:spLocks noGrp="1"/>
          </p:cNvSpPr>
          <p:nvPr>
            <p:ph type="title"/>
          </p:nvPr>
        </p:nvSpPr>
        <p:spPr/>
        <p:txBody>
          <a:bodyPr>
            <a:normAutofit/>
          </a:bodyPr>
          <a:lstStyle/>
          <a:p>
            <a:r>
              <a:rPr lang="en-DE" sz="2400" b="1" dirty="0">
                <a:latin typeface="Calibri" panose="020F0502020204030204" pitchFamily="34" charset="0"/>
                <a:cs typeface="Calibri" panose="020F0502020204030204" pitchFamily="34" charset="0"/>
              </a:rPr>
              <a:t>Overview of GUI</a:t>
            </a:r>
          </a:p>
        </p:txBody>
      </p:sp>
      <p:sp>
        <p:nvSpPr>
          <p:cNvPr id="3" name="Content Placeholder 2">
            <a:extLst>
              <a:ext uri="{FF2B5EF4-FFF2-40B4-BE49-F238E27FC236}">
                <a16:creationId xmlns:a16="http://schemas.microsoft.com/office/drawing/2014/main" id="{673A8433-5E7C-796D-9049-BF2B6D96B465}"/>
              </a:ext>
            </a:extLst>
          </p:cNvPr>
          <p:cNvSpPr>
            <a:spLocks noGrp="1"/>
          </p:cNvSpPr>
          <p:nvPr>
            <p:ph idx="1"/>
          </p:nvPr>
        </p:nvSpPr>
        <p:spPr>
          <a:xfrm>
            <a:off x="438150" y="1305719"/>
            <a:ext cx="4913571" cy="3263504"/>
          </a:xfrm>
        </p:spPr>
        <p:txBody>
          <a:bodyPr/>
          <a:lstStyle/>
          <a:p>
            <a:pPr marL="0" indent="0" algn="just">
              <a:buNone/>
            </a:pPr>
            <a:r>
              <a:rPr lang="en-DE" dirty="0">
                <a:solidFill>
                  <a:schemeClr val="tx1"/>
                </a:solidFill>
                <a:latin typeface="Calibri" panose="020F0502020204030204" pitchFamily="34" charset="0"/>
                <a:cs typeface="Calibri" panose="020F0502020204030204" pitchFamily="34" charset="0"/>
              </a:rPr>
              <a:t>What is GUI?</a:t>
            </a:r>
          </a:p>
          <a:p>
            <a:pPr marL="0" indent="0" algn="just">
              <a:buNone/>
            </a:pPr>
            <a:r>
              <a:rPr lang="en-GB" sz="1350" dirty="0">
                <a:solidFill>
                  <a:schemeClr val="tx1"/>
                </a:solidFill>
                <a:latin typeface="Calibri" panose="020F0502020204030204" pitchFamily="34" charset="0"/>
                <a:cs typeface="Calibri" panose="020F0502020204030204" pitchFamily="34" charset="0"/>
              </a:rPr>
              <a:t>Graphical User Interface (GUI) is a user interface framework that enables users to interact with electronic devices through graphical icons, visual indicators, and other graphical elements.</a:t>
            </a:r>
            <a:endParaRPr lang="en-DE" sz="1350" dirty="0">
              <a:solidFill>
                <a:schemeClr val="tx1"/>
              </a:solidFill>
              <a:latin typeface="Calibri" panose="020F0502020204030204" pitchFamily="34" charset="0"/>
              <a:cs typeface="Calibri" panose="020F0502020204030204" pitchFamily="34" charset="0"/>
            </a:endParaRPr>
          </a:p>
          <a:p>
            <a:pPr marL="0" indent="0" algn="just">
              <a:buNone/>
            </a:pPr>
            <a:endParaRPr lang="en-DE" sz="1350" dirty="0">
              <a:solidFill>
                <a:srgbClr val="0D0D0D"/>
              </a:solidFill>
            </a:endParaRPr>
          </a:p>
          <a:p>
            <a:pPr marL="0" indent="0" algn="just">
              <a:buNone/>
            </a:pPr>
            <a:r>
              <a:rPr lang="en-GB" dirty="0">
                <a:solidFill>
                  <a:srgbClr val="0D0D0D"/>
                </a:solidFill>
                <a:latin typeface="Calibri" panose="020F0502020204030204" pitchFamily="34" charset="0"/>
                <a:cs typeface="Calibri" panose="020F0502020204030204" pitchFamily="34" charset="0"/>
              </a:rPr>
              <a:t>Implementation of GUI</a:t>
            </a:r>
          </a:p>
          <a:p>
            <a:pPr marL="0" indent="0" algn="just">
              <a:buNone/>
            </a:pPr>
            <a:r>
              <a:rPr lang="en-GB" sz="1350" dirty="0">
                <a:solidFill>
                  <a:srgbClr val="0D0D0D"/>
                </a:solidFill>
                <a:latin typeface="Calibri" panose="020F0502020204030204" pitchFamily="34" charset="0"/>
                <a:cs typeface="Calibri" panose="020F0502020204030204" pitchFamily="34" charset="0"/>
              </a:rPr>
              <a:t>The GUI for our project was developed using the Eclipse IDE, which serves as a robust development environment specifically designed for Java programming.</a:t>
            </a:r>
            <a:endParaRPr lang="en-DE" sz="1350" dirty="0">
              <a:solidFill>
                <a:srgbClr val="0D0D0D"/>
              </a:solidFill>
              <a:latin typeface="Calibri" panose="020F0502020204030204" pitchFamily="34" charset="0"/>
              <a:cs typeface="Calibri" panose="020F0502020204030204" pitchFamily="34" charset="0"/>
            </a:endParaRPr>
          </a:p>
        </p:txBody>
      </p:sp>
      <p:pic>
        <p:nvPicPr>
          <p:cNvPr id="4" name="Content Placeholder 4">
            <a:extLst>
              <a:ext uri="{FF2B5EF4-FFF2-40B4-BE49-F238E27FC236}">
                <a16:creationId xmlns:a16="http://schemas.microsoft.com/office/drawing/2014/main" id="{691F9F07-FD5E-185B-DC68-F6E5E64E91E2}"/>
              </a:ext>
            </a:extLst>
          </p:cNvPr>
          <p:cNvPicPr>
            <a:picLocks noChangeAspect="1"/>
          </p:cNvPicPr>
          <p:nvPr/>
        </p:nvPicPr>
        <p:blipFill>
          <a:blip r:embed="rId2"/>
          <a:stretch>
            <a:fillRect/>
          </a:stretch>
        </p:blipFill>
        <p:spPr>
          <a:xfrm>
            <a:off x="5685335" y="770930"/>
            <a:ext cx="3238399" cy="3156066"/>
          </a:xfrm>
          <a:prstGeom prst="roundRect">
            <a:avLst>
              <a:gd name="adj" fmla="val 8594"/>
            </a:avLst>
          </a:prstGeom>
          <a:noFill/>
          <a:ln>
            <a:noFill/>
          </a:ln>
          <a:effectLst>
            <a:reflection blurRad="12700" stA="38000" endPos="28000" dist="5000" dir="5400000" sy="-100000" algn="bl" rotWithShape="0"/>
          </a:effectLst>
        </p:spPr>
      </p:pic>
      <p:sp>
        <p:nvSpPr>
          <p:cNvPr id="7" name="Slide Number Placeholder 6">
            <a:extLst>
              <a:ext uri="{FF2B5EF4-FFF2-40B4-BE49-F238E27FC236}">
                <a16:creationId xmlns:a16="http://schemas.microsoft.com/office/drawing/2014/main" id="{7FCEEC73-58A8-8A34-9CE5-8A82B3B6598D}"/>
              </a:ext>
            </a:extLst>
          </p:cNvPr>
          <p:cNvSpPr>
            <a:spLocks noGrp="1"/>
          </p:cNvSpPr>
          <p:nvPr>
            <p:ph type="sldNum" sz="quarter" idx="12"/>
          </p:nvPr>
        </p:nvSpPr>
        <p:spPr/>
        <p:txBody>
          <a:bodyPr/>
          <a:lstStyle/>
          <a:p>
            <a:fld id="{06FBF565-AFA2-5840-9CEB-BFFA1DFB8F4B}" type="slidenum">
              <a:rPr lang="en-DE" smtClean="0"/>
              <a:t>97</a:t>
            </a:fld>
            <a:endParaRPr lang="en-DE"/>
          </a:p>
        </p:txBody>
      </p:sp>
      <p:sp>
        <p:nvSpPr>
          <p:cNvPr id="8" name="Footer Placeholder 6">
            <a:extLst>
              <a:ext uri="{FF2B5EF4-FFF2-40B4-BE49-F238E27FC236}">
                <a16:creationId xmlns:a16="http://schemas.microsoft.com/office/drawing/2014/main" id="{9F7394A2-08B1-BACE-3C71-3691B6BC2CA4}"/>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Dudhat</a:t>
            </a:r>
            <a:r>
              <a:rPr lang="en-DE" sz="1050" dirty="0"/>
              <a:t>(</a:t>
            </a:r>
            <a:r>
              <a:rPr lang="de-DE" sz="1050" dirty="0"/>
              <a:t>40310</a:t>
            </a:r>
            <a:r>
              <a:rPr lang="en-DE" sz="1050" dirty="0"/>
              <a:t>)</a:t>
            </a:r>
          </a:p>
        </p:txBody>
      </p:sp>
    </p:spTree>
    <p:extLst>
      <p:ext uri="{BB962C8B-B14F-4D97-AF65-F5344CB8AC3E}">
        <p14:creationId xmlns:p14="http://schemas.microsoft.com/office/powerpoint/2010/main" val="31585392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2CB9216A-87C8-B779-6592-657D0FC1A851}"/>
              </a:ext>
            </a:extLst>
          </p:cNvPr>
          <p:cNvPicPr>
            <a:picLocks noGrp="1" noChangeAspect="1"/>
          </p:cNvPicPr>
          <p:nvPr>
            <p:ph idx="1"/>
          </p:nvPr>
        </p:nvPicPr>
        <p:blipFill>
          <a:blip r:embed="rId2"/>
          <a:stretch>
            <a:fillRect/>
          </a:stretch>
        </p:blipFill>
        <p:spPr>
          <a:xfrm>
            <a:off x="522613" y="1090923"/>
            <a:ext cx="7980092" cy="3381686"/>
          </a:xfrm>
        </p:spPr>
      </p:pic>
      <p:sp>
        <p:nvSpPr>
          <p:cNvPr id="4" name="Slide Number Placeholder 3">
            <a:extLst>
              <a:ext uri="{FF2B5EF4-FFF2-40B4-BE49-F238E27FC236}">
                <a16:creationId xmlns:a16="http://schemas.microsoft.com/office/drawing/2014/main" id="{2D589367-F858-52A3-722C-EFF3502CE566}"/>
              </a:ext>
            </a:extLst>
          </p:cNvPr>
          <p:cNvSpPr>
            <a:spLocks noGrp="1"/>
          </p:cNvSpPr>
          <p:nvPr>
            <p:ph type="sldNum" sz="quarter" idx="12"/>
          </p:nvPr>
        </p:nvSpPr>
        <p:spPr/>
        <p:txBody>
          <a:bodyPr/>
          <a:lstStyle/>
          <a:p>
            <a:fld id="{06FBF565-AFA2-5840-9CEB-BFFA1DFB8F4B}" type="slidenum">
              <a:rPr lang="en-DE" smtClean="0"/>
              <a:t>98</a:t>
            </a:fld>
            <a:endParaRPr lang="en-DE"/>
          </a:p>
        </p:txBody>
      </p:sp>
      <p:sp>
        <p:nvSpPr>
          <p:cNvPr id="5" name="Footer Placeholder 6">
            <a:extLst>
              <a:ext uri="{FF2B5EF4-FFF2-40B4-BE49-F238E27FC236}">
                <a16:creationId xmlns:a16="http://schemas.microsoft.com/office/drawing/2014/main" id="{1220B6AF-CE6D-15C6-D383-3BAE9B99734C}"/>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Dudhat</a:t>
            </a:r>
            <a:r>
              <a:rPr lang="en-DE" sz="1050" dirty="0"/>
              <a:t>(</a:t>
            </a:r>
            <a:r>
              <a:rPr lang="de-DE" sz="1050" dirty="0"/>
              <a:t>40310</a:t>
            </a:r>
            <a:r>
              <a:rPr lang="en-DE" sz="1050" dirty="0"/>
              <a:t>)</a:t>
            </a:r>
          </a:p>
        </p:txBody>
      </p:sp>
      <p:sp>
        <p:nvSpPr>
          <p:cNvPr id="8" name="Title 1">
            <a:extLst>
              <a:ext uri="{FF2B5EF4-FFF2-40B4-BE49-F238E27FC236}">
                <a16:creationId xmlns:a16="http://schemas.microsoft.com/office/drawing/2014/main" id="{BC54BED6-9DFE-0157-2210-D9357D8045BD}"/>
              </a:ext>
            </a:extLst>
          </p:cNvPr>
          <p:cNvSpPr>
            <a:spLocks noGrp="1"/>
          </p:cNvSpPr>
          <p:nvPr>
            <p:ph type="title"/>
          </p:nvPr>
        </p:nvSpPr>
        <p:spPr>
          <a:xfrm>
            <a:off x="311700" y="445025"/>
            <a:ext cx="8520600" cy="572700"/>
          </a:xfrm>
        </p:spPr>
        <p:txBody>
          <a:bodyPr>
            <a:normAutofit/>
          </a:bodyPr>
          <a:lstStyle/>
          <a:p>
            <a:r>
              <a:rPr lang="en-DE" sz="2400" b="1" i="0" dirty="0">
                <a:solidFill>
                  <a:srgbClr val="000000"/>
                </a:solidFill>
                <a:effectLst/>
                <a:latin typeface="Calibri" panose="020F0502020204030204" pitchFamily="34" charset="0"/>
                <a:ea typeface="Arial" panose="020B0604020202020204" pitchFamily="34" charset="0"/>
                <a:cs typeface="Calibri" panose="020F0502020204030204" pitchFamily="34" charset="0"/>
              </a:rPr>
              <a:t>GUI Design</a:t>
            </a:r>
            <a:endParaRPr lang="en-DE" sz="3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5615552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ED936A3-9780-FE53-17CE-A8C7AC81E309}"/>
              </a:ext>
            </a:extLst>
          </p:cNvPr>
          <p:cNvSpPr>
            <a:spLocks noGrp="1"/>
          </p:cNvSpPr>
          <p:nvPr>
            <p:ph idx="1"/>
          </p:nvPr>
        </p:nvSpPr>
        <p:spPr>
          <a:xfrm>
            <a:off x="628650" y="2528154"/>
            <a:ext cx="7886700" cy="1898204"/>
          </a:xfrm>
        </p:spPr>
        <p:txBody>
          <a:bodyPr>
            <a:normAutofit/>
          </a:bodyPr>
          <a:lstStyle/>
          <a:p>
            <a:pPr algn="just">
              <a:buClr>
                <a:schemeClr val="tx1"/>
              </a:buClr>
              <a:buFont typeface="Arial" panose="020B0604020202020204" pitchFamily="34" charset="0"/>
              <a:buChar char="•"/>
            </a:pPr>
            <a:r>
              <a:rPr lang="en-GB" sz="1400" b="1" dirty="0">
                <a:solidFill>
                  <a:schemeClr val="tx1"/>
                </a:solidFill>
                <a:latin typeface="Calibri" panose="020F0502020204030204" pitchFamily="34" charset="0"/>
                <a:cs typeface="Calibri" panose="020F0502020204030204" pitchFamily="34" charset="0"/>
              </a:rPr>
              <a:t>COM port:</a:t>
            </a:r>
            <a:r>
              <a:rPr lang="en-GB" sz="1400" dirty="0">
                <a:solidFill>
                  <a:schemeClr val="tx1"/>
                </a:solidFill>
                <a:latin typeface="Calibri" panose="020F0502020204030204" pitchFamily="34" charset="0"/>
                <a:cs typeface="Calibri" panose="020F0502020204030204" pitchFamily="34" charset="0"/>
              </a:rPr>
              <a:t> Ensure smooth connection between GUI and hardware for seamless experiments.</a:t>
            </a:r>
          </a:p>
          <a:p>
            <a:pPr algn="just">
              <a:buClr>
                <a:schemeClr val="tx1"/>
              </a:buClr>
              <a:buFont typeface="Arial" panose="020B0604020202020204" pitchFamily="34" charset="0"/>
              <a:buChar char="•"/>
            </a:pPr>
            <a:r>
              <a:rPr lang="en-GB" sz="1400" b="1" dirty="0">
                <a:solidFill>
                  <a:schemeClr val="tx1"/>
                </a:solidFill>
                <a:latin typeface="Calibri" panose="020F0502020204030204" pitchFamily="34" charset="0"/>
                <a:cs typeface="Calibri" panose="020F0502020204030204" pitchFamily="34" charset="0"/>
              </a:rPr>
              <a:t>Display Box:</a:t>
            </a:r>
            <a:r>
              <a:rPr lang="en-GB" sz="1400" dirty="0">
                <a:solidFill>
                  <a:schemeClr val="tx1"/>
                </a:solidFill>
                <a:latin typeface="Calibri" panose="020F0502020204030204" pitchFamily="34" charset="0"/>
                <a:cs typeface="Calibri" panose="020F0502020204030204" pitchFamily="34" charset="0"/>
              </a:rPr>
              <a:t> Show cart position, cart velocity, pendulum angle, pendulum velocity, and force for user observation and analysis.</a:t>
            </a:r>
          </a:p>
          <a:p>
            <a:pPr algn="just">
              <a:buClr>
                <a:schemeClr val="tx1"/>
              </a:buClr>
              <a:buFont typeface="Arial" panose="020B0604020202020204" pitchFamily="34" charset="0"/>
              <a:buChar char="•"/>
            </a:pPr>
            <a:r>
              <a:rPr lang="en-GB" sz="1400" b="1" dirty="0">
                <a:solidFill>
                  <a:schemeClr val="tx1"/>
                </a:solidFill>
                <a:latin typeface="Calibri" panose="020F0502020204030204" pitchFamily="34" charset="0"/>
                <a:cs typeface="Calibri" panose="020F0502020204030204" pitchFamily="34" charset="0"/>
              </a:rPr>
              <a:t>Control Buttons: </a:t>
            </a:r>
            <a:r>
              <a:rPr lang="en-GB" sz="1400" dirty="0">
                <a:solidFill>
                  <a:schemeClr val="tx1"/>
                </a:solidFill>
                <a:latin typeface="Calibri" panose="020F0502020204030204" pitchFamily="34" charset="0"/>
                <a:cs typeface="Calibri" panose="020F0502020204030204" pitchFamily="34" charset="0"/>
              </a:rPr>
              <a:t>The interface includes several control buttons, each designed for specific functions.</a:t>
            </a:r>
            <a:endParaRPr lang="en-DE" sz="1400" dirty="0">
              <a:solidFill>
                <a:schemeClr val="tx1"/>
              </a:solidFill>
              <a:latin typeface="Calibri" panose="020F0502020204030204" pitchFamily="34" charset="0"/>
              <a:cs typeface="Calibri" panose="020F0502020204030204" pitchFamily="34" charset="0"/>
            </a:endParaRPr>
          </a:p>
        </p:txBody>
      </p:sp>
      <p:pic>
        <p:nvPicPr>
          <p:cNvPr id="8" name="Content Placeholder 4">
            <a:extLst>
              <a:ext uri="{FF2B5EF4-FFF2-40B4-BE49-F238E27FC236}">
                <a16:creationId xmlns:a16="http://schemas.microsoft.com/office/drawing/2014/main" id="{0923C930-27CB-B783-60FD-9560E622AB25}"/>
              </a:ext>
            </a:extLst>
          </p:cNvPr>
          <p:cNvPicPr>
            <a:picLocks noChangeAspect="1"/>
          </p:cNvPicPr>
          <p:nvPr/>
        </p:nvPicPr>
        <p:blipFill>
          <a:blip r:embed="rId2"/>
          <a:stretch>
            <a:fillRect/>
          </a:stretch>
        </p:blipFill>
        <p:spPr>
          <a:xfrm>
            <a:off x="628650" y="1126358"/>
            <a:ext cx="7886700" cy="1206101"/>
          </a:xfrm>
          <a:prstGeom prst="rect">
            <a:avLst/>
          </a:prstGeom>
        </p:spPr>
      </p:pic>
      <p:sp>
        <p:nvSpPr>
          <p:cNvPr id="4" name="Slide Number Placeholder 3">
            <a:extLst>
              <a:ext uri="{FF2B5EF4-FFF2-40B4-BE49-F238E27FC236}">
                <a16:creationId xmlns:a16="http://schemas.microsoft.com/office/drawing/2014/main" id="{11B7B7A8-BB91-35E1-F26E-5A85854FB512}"/>
              </a:ext>
            </a:extLst>
          </p:cNvPr>
          <p:cNvSpPr>
            <a:spLocks noGrp="1"/>
          </p:cNvSpPr>
          <p:nvPr>
            <p:ph type="sldNum" sz="quarter" idx="12"/>
          </p:nvPr>
        </p:nvSpPr>
        <p:spPr/>
        <p:txBody>
          <a:bodyPr/>
          <a:lstStyle/>
          <a:p>
            <a:fld id="{06FBF565-AFA2-5840-9CEB-BFFA1DFB8F4B}" type="slidenum">
              <a:rPr lang="en-DE" smtClean="0"/>
              <a:t>99</a:t>
            </a:fld>
            <a:endParaRPr lang="en-DE"/>
          </a:p>
        </p:txBody>
      </p:sp>
      <p:sp>
        <p:nvSpPr>
          <p:cNvPr id="5" name="Footer Placeholder 6">
            <a:extLst>
              <a:ext uri="{FF2B5EF4-FFF2-40B4-BE49-F238E27FC236}">
                <a16:creationId xmlns:a16="http://schemas.microsoft.com/office/drawing/2014/main" id="{ABA844FE-184E-5A2E-C288-04CA01F57B3C}"/>
              </a:ext>
            </a:extLst>
          </p:cNvPr>
          <p:cNvSpPr txBox="1">
            <a:spLocks/>
          </p:cNvSpPr>
          <p:nvPr/>
        </p:nvSpPr>
        <p:spPr>
          <a:xfrm>
            <a:off x="259492" y="4723095"/>
            <a:ext cx="1385158" cy="273844"/>
          </a:xfrm>
          <a:prstGeom prst="rect">
            <a:avLst/>
          </a:prstGeom>
        </p:spPr>
        <p:txBody>
          <a:bodyPr vert="horz" lIns="68580" tIns="34290" rIns="68580" bIns="34290" rtlCol="0" anchor="ctr"/>
          <a:lstStyle>
            <a:defPPr>
              <a:defRPr lang="en-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50" dirty="0" err="1"/>
              <a:t>Dudhat</a:t>
            </a:r>
            <a:r>
              <a:rPr lang="en-DE" sz="1050" dirty="0"/>
              <a:t>(</a:t>
            </a:r>
            <a:r>
              <a:rPr lang="de-DE" sz="1050" dirty="0"/>
              <a:t>40310</a:t>
            </a:r>
            <a:r>
              <a:rPr lang="en-DE" sz="1050" dirty="0"/>
              <a:t>)</a:t>
            </a:r>
          </a:p>
        </p:txBody>
      </p:sp>
      <p:sp>
        <p:nvSpPr>
          <p:cNvPr id="11" name="Title 1">
            <a:extLst>
              <a:ext uri="{FF2B5EF4-FFF2-40B4-BE49-F238E27FC236}">
                <a16:creationId xmlns:a16="http://schemas.microsoft.com/office/drawing/2014/main" id="{B57A1F69-2841-543A-19CF-B1FF3EF9232C}"/>
              </a:ext>
            </a:extLst>
          </p:cNvPr>
          <p:cNvSpPr>
            <a:spLocks noGrp="1"/>
          </p:cNvSpPr>
          <p:nvPr>
            <p:ph type="title"/>
          </p:nvPr>
        </p:nvSpPr>
        <p:spPr>
          <a:xfrm>
            <a:off x="311700" y="445025"/>
            <a:ext cx="8520600" cy="572700"/>
          </a:xfrm>
        </p:spPr>
        <p:txBody>
          <a:bodyPr>
            <a:normAutofit/>
          </a:bodyPr>
          <a:lstStyle/>
          <a:p>
            <a:r>
              <a:rPr lang="en-DE" sz="2400" b="1" i="0" dirty="0">
                <a:solidFill>
                  <a:srgbClr val="000000"/>
                </a:solidFill>
                <a:effectLst/>
                <a:latin typeface="Calibri" panose="020F0502020204030204" pitchFamily="34" charset="0"/>
                <a:ea typeface="Arial" panose="020B0604020202020204" pitchFamily="34" charset="0"/>
                <a:cs typeface="Calibri" panose="020F0502020204030204" pitchFamily="34" charset="0"/>
              </a:rPr>
              <a:t>Control Panel</a:t>
            </a:r>
            <a:endParaRPr lang="en-DE" sz="40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7564537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4845</Words>
  <Application>Microsoft Office PowerPoint</Application>
  <PresentationFormat>On-screen Show (16:9)</PresentationFormat>
  <Paragraphs>799</Paragraphs>
  <Slides>112</Slides>
  <Notes>68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112</vt:i4>
      </vt:variant>
    </vt:vector>
  </HeadingPairs>
  <TitlesOfParts>
    <vt:vector size="120" baseType="lpstr">
      <vt:lpstr>Aptos</vt:lpstr>
      <vt:lpstr>Times New Roman</vt:lpstr>
      <vt:lpstr>Symbol</vt:lpstr>
      <vt:lpstr>Calibri</vt:lpstr>
      <vt:lpstr>Arial</vt:lpstr>
      <vt:lpstr>Roboto</vt:lpstr>
      <vt:lpstr>Cambria Math</vt:lpstr>
      <vt:lpstr>Simple Light</vt:lpstr>
      <vt:lpstr>Cart Pendulum Control</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State Space Representation of Linear Model</vt:lpstr>
      <vt:lpstr>  </vt:lpstr>
      <vt:lpstr>       </vt:lpstr>
      <vt:lpstr>PowerPoint Presentation</vt:lpstr>
      <vt:lpstr>MATLAB Modelling and Simulation of Cart Pendulum System</vt:lpstr>
      <vt:lpstr>  </vt:lpstr>
      <vt:lpstr>PowerPoint Presentation</vt:lpstr>
      <vt:lpstr>Output Graphs For Non-Linear Model</vt:lpstr>
      <vt:lpstr>     </vt:lpstr>
      <vt:lpstr>2. Linear Model:- </vt:lpstr>
      <vt:lpstr>  </vt:lpstr>
      <vt:lpstr>Output Graphs For Linear Model </vt:lpstr>
      <vt:lpstr>   </vt:lpstr>
      <vt:lpstr>Cart Position Controller</vt:lpstr>
      <vt:lpstr> </vt:lpstr>
      <vt:lpstr> </vt:lpstr>
      <vt:lpstr>Proportional Controller</vt:lpstr>
      <vt:lpstr> </vt:lpstr>
      <vt:lpstr> </vt:lpstr>
      <vt:lpstr> </vt:lpstr>
      <vt:lpstr>PowerPoint Presentation</vt:lpstr>
      <vt:lpstr>PowerPoint Presentation</vt:lpstr>
      <vt:lpstr>Method to find integral gain of PI controller</vt:lpstr>
      <vt:lpstr>  </vt:lpstr>
      <vt:lpstr>Output Graphs for linear </vt:lpstr>
      <vt:lpstr>  </vt:lpstr>
      <vt:lpstr>Output Graphs for non-linear</vt:lpstr>
      <vt:lpstr> </vt:lpstr>
      <vt:lpstr> </vt:lpstr>
      <vt:lpstr>Output graphs for linear</vt:lpstr>
      <vt:lpstr> </vt:lpstr>
      <vt:lpstr>Output graph for non-linear</vt:lpstr>
      <vt:lpstr>  </vt:lpstr>
      <vt:lpstr> Time Discrete PI Controller with Disturbance</vt:lpstr>
      <vt:lpstr> </vt:lpstr>
      <vt:lpstr>Output graph for non-linear</vt:lpstr>
      <vt:lpstr>A simple free-body diagram of a cart pendulum is drawn as shown in the figure.</vt:lpstr>
      <vt:lpstr>Then our transformation gain is      G = 1/(M*s+c) Where    G = V/F                                                          [1]   Our total gain K is the sum of both proportional gain P and integral gain PI which is multiplied by the integral value 1/s(s-domain) which is  given as:                                       K = P + (PI/s)     K = (P*s + PI)/s                                                    [2] From equation 1 and 2                              K*G  = By comparison we get,  PI = P*(c/M)</vt:lpstr>
      <vt:lpstr> </vt:lpstr>
      <vt:lpstr>PowerPoint Presentation</vt:lpstr>
      <vt:lpstr>PowerPoint Presentation</vt:lpstr>
      <vt:lpstr>  </vt:lpstr>
      <vt:lpstr>PowerPoint Presentation</vt:lpstr>
      <vt:lpstr>Hardware Components</vt:lpstr>
      <vt:lpstr>Schematic Diagram of Cart Pendulum System</vt:lpstr>
      <vt:lpstr>Incremental Encoder</vt:lpstr>
      <vt:lpstr>Violin Amplifier</vt:lpstr>
      <vt:lpstr>Linear Actuator LEZ3</vt:lpstr>
      <vt:lpstr>DC Servo Motor</vt:lpstr>
      <vt:lpstr>End Switch</vt:lpstr>
      <vt:lpstr>Arty Z7 Board</vt:lpstr>
      <vt:lpstr>Hardware Interface</vt:lpstr>
      <vt:lpstr>Interface of the board and the components</vt:lpstr>
      <vt:lpstr>Digital to Analog Conversion (DAC)</vt:lpstr>
      <vt:lpstr>Digital to Analog Conversion (DAC)</vt:lpstr>
      <vt:lpstr>Analog-to-Digital Convertor (ADC) </vt:lpstr>
      <vt:lpstr>Up &amp; Down Counter</vt:lpstr>
      <vt:lpstr>Up &amp; Down Counter</vt:lpstr>
      <vt:lpstr>SPI Protocol</vt:lpstr>
      <vt:lpstr>SPI Protocol</vt:lpstr>
      <vt:lpstr>SPI Protocol</vt:lpstr>
      <vt:lpstr>Cart Pendulum SoC design</vt:lpstr>
      <vt:lpstr>Cart Pendulum SoC design</vt:lpstr>
      <vt:lpstr>Cart Pendulum Custom IP Component</vt:lpstr>
      <vt:lpstr>Cart Pendulum Custom IP Component</vt:lpstr>
      <vt:lpstr>SPI VHDL Module </vt:lpstr>
      <vt:lpstr>Sequential process VHDL code and state diagram for spi pha='0'</vt:lpstr>
      <vt:lpstr>Start/Stop and Clock Handling VHDL code and state diagram</vt:lpstr>
      <vt:lpstr>PowerPoint Presentation</vt:lpstr>
      <vt:lpstr>Sequential Process Flow for Cart Pendulum Control</vt:lpstr>
      <vt:lpstr>Physical Scaling</vt:lpstr>
      <vt:lpstr>PowerPoint Presentation</vt:lpstr>
      <vt:lpstr>MATLAB Simulation for Position Controller</vt:lpstr>
      <vt:lpstr>PowerPoint Presentation</vt:lpstr>
      <vt:lpstr>MATLAB Simulation for Speed Controller</vt:lpstr>
      <vt:lpstr>PowerPoint Presentation</vt:lpstr>
      <vt:lpstr>Comparison between Legacy Code and MATLAB Model</vt:lpstr>
      <vt:lpstr>PowerPoint Presentation</vt:lpstr>
      <vt:lpstr>State Diagram for Referencing Phase</vt:lpstr>
      <vt:lpstr>State Diagram for Controlling Phase</vt:lpstr>
      <vt:lpstr>PowerPoint Presentation</vt:lpstr>
      <vt:lpstr>Graphical User Interface (GUI)</vt:lpstr>
      <vt:lpstr>Overview of GUI</vt:lpstr>
      <vt:lpstr>GUI Design</vt:lpstr>
      <vt:lpstr>Control Panel</vt:lpstr>
      <vt:lpstr>Graph &amp; Selection Panel</vt:lpstr>
      <vt:lpstr>Console &amp; Input Command Field</vt:lpstr>
      <vt:lpstr>Test Result Analysis</vt:lpstr>
      <vt:lpstr>Cart Displacement</vt:lpstr>
      <vt:lpstr>Cart velocity</vt:lpstr>
      <vt:lpstr>Pendulum velocity</vt:lpstr>
      <vt:lpstr>Pendulum angle</vt:lpstr>
      <vt:lpstr>Force</vt:lpstr>
      <vt:lpstr>Test Result</vt:lpstr>
      <vt:lpstr>Test Result</vt:lpstr>
      <vt:lpstr>Challenges Faced During GUI Implementation in Project</vt:lpstr>
      <vt:lpstr>Initial Testing graph 1</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Hardware Components</dc:title>
  <dc:creator>SORATHIYA Sandip Labhubhai</dc:creator>
  <cp:lastModifiedBy>SORATHIYA Sandip Labhubhai</cp:lastModifiedBy>
  <cp:revision>13</cp:revision>
  <dcterms:modified xsi:type="dcterms:W3CDTF">2024-03-12T07:16:43Z</dcterms:modified>
</cp:coreProperties>
</file>